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unknown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tags/tag22.xml" ContentType="application/vnd.openxmlformats-officedocument.presentationml.tags+xml"/>
  <Override PartName="/ppt/notesSlides/notesSlide22.xml" ContentType="application/vnd.openxmlformats-officedocument.presentationml.notesSlide+xml"/>
  <Override PartName="/ppt/tags/tag23.xml" ContentType="application/vnd.openxmlformats-officedocument.presentationml.tags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notesSlides/notesSlide24.xml" ContentType="application/vnd.openxmlformats-officedocument.presentationml.notesSlide+xml"/>
  <Override PartName="/ppt/tags/tag25.xml" ContentType="application/vnd.openxmlformats-officedocument.presentationml.tags+xml"/>
  <Override PartName="/ppt/notesSlides/notesSlide25.xml" ContentType="application/vnd.openxmlformats-officedocument.presentationml.notesSlide+xml"/>
  <Override PartName="/ppt/tags/tag26.xml" ContentType="application/vnd.openxmlformats-officedocument.presentationml.tags+xml"/>
  <Override PartName="/ppt/notesSlides/notesSlide26.xml" ContentType="application/vnd.openxmlformats-officedocument.presentationml.notesSlide+xml"/>
  <Override PartName="/ppt/tags/tag27.xml" ContentType="application/vnd.openxmlformats-officedocument.presentationml.tags+xml"/>
  <Override PartName="/ppt/notesSlides/notesSlide27.xml" ContentType="application/vnd.openxmlformats-officedocument.presentationml.notesSlide+xml"/>
  <Override PartName="/ppt/tags/tag28.xml" ContentType="application/vnd.openxmlformats-officedocument.presentationml.tags+xml"/>
  <Override PartName="/ppt/notesSlides/notesSlide28.xml" ContentType="application/vnd.openxmlformats-officedocument.presentationml.notesSlide+xml"/>
  <Override PartName="/ppt/tags/tag29.xml" ContentType="application/vnd.openxmlformats-officedocument.presentationml.tags+xml"/>
  <Override PartName="/ppt/notesSlides/notesSlide29.xml" ContentType="application/vnd.openxmlformats-officedocument.presentationml.notesSlide+xml"/>
  <Override PartName="/ppt/tags/tag30.xml" ContentType="application/vnd.openxmlformats-officedocument.presentationml.tags+xml"/>
  <Override PartName="/ppt/notesSlides/notesSlide30.xml" ContentType="application/vnd.openxmlformats-officedocument.presentationml.notesSlide+xml"/>
  <Override PartName="/ppt/tags/tag31.xml" ContentType="application/vnd.openxmlformats-officedocument.presentationml.tags+xml"/>
  <Override PartName="/ppt/notesSlides/notesSlide31.xml" ContentType="application/vnd.openxmlformats-officedocument.presentationml.notesSlide+xml"/>
  <Override PartName="/ppt/tags/tag32.xml" ContentType="application/vnd.openxmlformats-officedocument.presentationml.tags+xml"/>
  <Override PartName="/ppt/notesSlides/notesSlide32.xml" ContentType="application/vnd.openxmlformats-officedocument.presentationml.notesSlide+xml"/>
  <Override PartName="/ppt/tags/tag33.xml" ContentType="application/vnd.openxmlformats-officedocument.presentationml.tags+xml"/>
  <Override PartName="/ppt/notesSlides/notesSlide33.xml" ContentType="application/vnd.openxmlformats-officedocument.presentationml.notesSlide+xml"/>
  <Override PartName="/ppt/tags/tag34.xml" ContentType="application/vnd.openxmlformats-officedocument.presentationml.tags+xml"/>
  <Override PartName="/ppt/notesSlides/notesSlide34.xml" ContentType="application/vnd.openxmlformats-officedocument.presentationml.notesSlide+xml"/>
  <Override PartName="/ppt/tags/tag35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tags/tag36.xml" ContentType="application/vnd.openxmlformats-officedocument.presentationml.tags+xml"/>
  <Override PartName="/ppt/notesSlides/notesSlide43.xml" ContentType="application/vnd.openxmlformats-officedocument.presentationml.notesSlide+xml"/>
  <Override PartName="/ppt/tags/tag37.xml" ContentType="application/vnd.openxmlformats-officedocument.presentationml.tags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tags/tag38.xml" ContentType="application/vnd.openxmlformats-officedocument.presentationml.tags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tags/tag39.xml" ContentType="application/vnd.openxmlformats-officedocument.presentationml.tags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tags/tag40.xml" ContentType="application/vnd.openxmlformats-officedocument.presentationml.tags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tags/tag41.xml" ContentType="application/vnd.openxmlformats-officedocument.presentationml.tags+xml"/>
  <Override PartName="/ppt/notesSlides/notesSlide74.xml" ContentType="application/vnd.openxmlformats-officedocument.presentationml.notesSlide+xml"/>
  <Override PartName="/ppt/tags/tag42.xml" ContentType="application/vnd.openxmlformats-officedocument.presentationml.tags+xml"/>
  <Override PartName="/ppt/notesSlides/notesSlide75.xml" ContentType="application/vnd.openxmlformats-officedocument.presentationml.notesSlide+xml"/>
  <Override PartName="/ppt/tags/tag43.xml" ContentType="application/vnd.openxmlformats-officedocument.presentationml.tags+xml"/>
  <Override PartName="/ppt/notesSlides/notesSlide76.xml" ContentType="application/vnd.openxmlformats-officedocument.presentationml.notesSlide+xml"/>
  <Override PartName="/ppt/tags/tag44.xml" ContentType="application/vnd.openxmlformats-officedocument.presentationml.tags+xml"/>
  <Override PartName="/ppt/notesSlides/notesSlide77.xml" ContentType="application/vnd.openxmlformats-officedocument.presentationml.notesSlide+xml"/>
  <Override PartName="/ppt/tags/tag45.xml" ContentType="application/vnd.openxmlformats-officedocument.presentationml.tags+xml"/>
  <Override PartName="/ppt/notesSlides/notesSlide78.xml" ContentType="application/vnd.openxmlformats-officedocument.presentationml.notesSlide+xml"/>
  <Override PartName="/ppt/tags/tag46.xml" ContentType="application/vnd.openxmlformats-officedocument.presentationml.tags+xml"/>
  <Override PartName="/ppt/notesSlides/notesSlide79.xml" ContentType="application/vnd.openxmlformats-officedocument.presentationml.notesSlide+xml"/>
  <Override PartName="/ppt/tags/tag47.xml" ContentType="application/vnd.openxmlformats-officedocument.presentationml.tags+xml"/>
  <Override PartName="/ppt/notesSlides/notesSlide80.xml" ContentType="application/vnd.openxmlformats-officedocument.presentationml.notesSlide+xml"/>
  <Override PartName="/ppt/tags/tag48.xml" ContentType="application/vnd.openxmlformats-officedocument.presentationml.tags+xml"/>
  <Override PartName="/ppt/notesSlides/notesSlide81.xml" ContentType="application/vnd.openxmlformats-officedocument.presentationml.notesSlide+xml"/>
  <Override PartName="/ppt/tags/tag49.xml" ContentType="application/vnd.openxmlformats-officedocument.presentationml.tags+xml"/>
  <Override PartName="/ppt/notesSlides/notesSlide82.xml" ContentType="application/vnd.openxmlformats-officedocument.presentationml.notesSlide+xml"/>
  <Override PartName="/ppt/tags/tag50.xml" ContentType="application/vnd.openxmlformats-officedocument.presentationml.tags+xml"/>
  <Override PartName="/ppt/notesSlides/notesSlide83.xml" ContentType="application/vnd.openxmlformats-officedocument.presentationml.notesSlide+xml"/>
  <Override PartName="/ppt/tags/tag51.xml" ContentType="application/vnd.openxmlformats-officedocument.presentationml.tags+xml"/>
  <Override PartName="/ppt/notesSlides/notesSlide84.xml" ContentType="application/vnd.openxmlformats-officedocument.presentationml.notesSlide+xml"/>
  <Override PartName="/ppt/tags/tag52.xml" ContentType="application/vnd.openxmlformats-officedocument.presentationml.tags+xml"/>
  <Override PartName="/ppt/notesSlides/notesSlide85.xml" ContentType="application/vnd.openxmlformats-officedocument.presentationml.notesSlide+xml"/>
  <Override PartName="/ppt/tags/tag53.xml" ContentType="application/vnd.openxmlformats-officedocument.presentationml.tags+xml"/>
  <Override PartName="/ppt/notesSlides/notesSlide86.xml" ContentType="application/vnd.openxmlformats-officedocument.presentationml.notesSlide+xml"/>
  <Override PartName="/ppt/tags/tag54.xml" ContentType="application/vnd.openxmlformats-officedocument.presentationml.tags+xml"/>
  <Override PartName="/ppt/notesSlides/notesSlide87.xml" ContentType="application/vnd.openxmlformats-officedocument.presentationml.notesSlide+xml"/>
  <Override PartName="/ppt/tags/tag55.xml" ContentType="application/vnd.openxmlformats-officedocument.presentationml.tags+xml"/>
  <Override PartName="/ppt/notesSlides/notesSlide88.xml" ContentType="application/vnd.openxmlformats-officedocument.presentationml.notesSlide+xml"/>
  <Override PartName="/ppt/tags/tag56.xml" ContentType="application/vnd.openxmlformats-officedocument.presentationml.tags+xml"/>
  <Override PartName="/ppt/notesSlides/notesSlide89.xml" ContentType="application/vnd.openxmlformats-officedocument.presentationml.notesSlide+xml"/>
  <Override PartName="/ppt/tags/tag57.xml" ContentType="application/vnd.openxmlformats-officedocument.presentationml.tags+xml"/>
  <Override PartName="/ppt/notesSlides/notesSlide90.xml" ContentType="application/vnd.openxmlformats-officedocument.presentationml.notesSlide+xml"/>
  <Override PartName="/ppt/tags/tag58.xml" ContentType="application/vnd.openxmlformats-officedocument.presentationml.tags+xml"/>
  <Override PartName="/ppt/notesSlides/notesSlide91.xml" ContentType="application/vnd.openxmlformats-officedocument.presentationml.notesSlide+xml"/>
  <Override PartName="/ppt/tags/tag59.xml" ContentType="application/vnd.openxmlformats-officedocument.presentationml.tags+xml"/>
  <Override PartName="/ppt/notesSlides/notesSlide92.xml" ContentType="application/vnd.openxmlformats-officedocument.presentationml.notesSlide+xml"/>
  <Override PartName="/ppt/tags/tag60.xml" ContentType="application/vnd.openxmlformats-officedocument.presentationml.tags+xml"/>
  <Override PartName="/ppt/notesSlides/notesSlide93.xml" ContentType="application/vnd.openxmlformats-officedocument.presentationml.notesSlide+xml"/>
  <Override PartName="/ppt/tags/tag61.xml" ContentType="application/vnd.openxmlformats-officedocument.presentationml.tags+xml"/>
  <Override PartName="/ppt/notesSlides/notesSlide94.xml" ContentType="application/vnd.openxmlformats-officedocument.presentationml.notesSlide+xml"/>
  <Override PartName="/ppt/tags/tag62.xml" ContentType="application/vnd.openxmlformats-officedocument.presentationml.tags+xml"/>
  <Override PartName="/ppt/notesSlides/notesSlide95.xml" ContentType="application/vnd.openxmlformats-officedocument.presentationml.notesSlide+xml"/>
  <Override PartName="/ppt/tags/tag63.xml" ContentType="application/vnd.openxmlformats-officedocument.presentationml.tags+xml"/>
  <Override PartName="/ppt/notesSlides/notesSlide96.xml" ContentType="application/vnd.openxmlformats-officedocument.presentationml.notesSlide+xml"/>
  <Override PartName="/ppt/tags/tag64.xml" ContentType="application/vnd.openxmlformats-officedocument.presentationml.tags+xml"/>
  <Override PartName="/ppt/notesSlides/notesSlide97.xml" ContentType="application/vnd.openxmlformats-officedocument.presentationml.notesSlide+xml"/>
  <Override PartName="/ppt/tags/tag65.xml" ContentType="application/vnd.openxmlformats-officedocument.presentationml.tags+xml"/>
  <Override PartName="/ppt/notesSlides/notesSlide98.xml" ContentType="application/vnd.openxmlformats-officedocument.presentationml.notesSlide+xml"/>
  <Override PartName="/ppt/tags/tag66.xml" ContentType="application/vnd.openxmlformats-officedocument.presentationml.tags+xml"/>
  <Override PartName="/ppt/notesSlides/notesSlide99.xml" ContentType="application/vnd.openxmlformats-officedocument.presentationml.notesSlide+xml"/>
  <Override PartName="/ppt/tags/tag67.xml" ContentType="application/vnd.openxmlformats-officedocument.presentationml.tags+xml"/>
  <Override PartName="/ppt/notesSlides/notesSlide100.xml" ContentType="application/vnd.openxmlformats-officedocument.presentationml.notesSlide+xml"/>
  <Override PartName="/ppt/tags/tag68.xml" ContentType="application/vnd.openxmlformats-officedocument.presentationml.tags+xml"/>
  <Override PartName="/ppt/notesSlides/notesSlide101.xml" ContentType="application/vnd.openxmlformats-officedocument.presentationml.notesSlide+xml"/>
  <Override PartName="/ppt/tags/tag69.xml" ContentType="application/vnd.openxmlformats-officedocument.presentationml.tags+xml"/>
  <Override PartName="/ppt/notesSlides/notesSlide102.xml" ContentType="application/vnd.openxmlformats-officedocument.presentationml.notesSlide+xml"/>
  <Override PartName="/ppt/tags/tag70.xml" ContentType="application/vnd.openxmlformats-officedocument.presentationml.tags+xml"/>
  <Override PartName="/ppt/notesSlides/notesSlide103.xml" ContentType="application/vnd.openxmlformats-officedocument.presentationml.notesSlide+xml"/>
  <Override PartName="/ppt/tags/tag71.xml" ContentType="application/vnd.openxmlformats-officedocument.presentationml.tags+xml"/>
  <Override PartName="/ppt/notesSlides/notesSlide104.xml" ContentType="application/vnd.openxmlformats-officedocument.presentationml.notesSlide+xml"/>
  <Override PartName="/ppt/tags/tag72.xml" ContentType="application/vnd.openxmlformats-officedocument.presentationml.tags+xml"/>
  <Override PartName="/ppt/notesSlides/notesSlide105.xml" ContentType="application/vnd.openxmlformats-officedocument.presentationml.notesSlide+xml"/>
  <Override PartName="/ppt/tags/tag73.xml" ContentType="application/vnd.openxmlformats-officedocument.presentationml.tags+xml"/>
  <Override PartName="/ppt/notesSlides/notesSlide106.xml" ContentType="application/vnd.openxmlformats-officedocument.presentationml.notesSlide+xml"/>
  <Override PartName="/ppt/tags/tag74.xml" ContentType="application/vnd.openxmlformats-officedocument.presentationml.tags+xml"/>
  <Override PartName="/ppt/notesSlides/notesSlide107.xml" ContentType="application/vnd.openxmlformats-officedocument.presentationml.notesSlide+xml"/>
  <Override PartName="/ppt/tags/tag75.xml" ContentType="application/vnd.openxmlformats-officedocument.presentationml.tags+xml"/>
  <Override PartName="/ppt/notesSlides/notesSlide108.xml" ContentType="application/vnd.openxmlformats-officedocument.presentationml.notesSlide+xml"/>
  <Override PartName="/ppt/tags/tag76.xml" ContentType="application/vnd.openxmlformats-officedocument.presentationml.tags+xml"/>
  <Override PartName="/ppt/notesSlides/notesSlide109.xml" ContentType="application/vnd.openxmlformats-officedocument.presentationml.notesSlide+xml"/>
  <Override PartName="/ppt/tags/tag77.xml" ContentType="application/vnd.openxmlformats-officedocument.presentationml.tags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tags/tag78.xml" ContentType="application/vnd.openxmlformats-officedocument.presentationml.tags+xml"/>
  <Override PartName="/ppt/notesSlides/notesSlide1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0"/>
  </p:notesMasterIdLst>
  <p:sldIdLst>
    <p:sldId id="411" r:id="rId2"/>
    <p:sldId id="376" r:id="rId3"/>
    <p:sldId id="349" r:id="rId4"/>
    <p:sldId id="468" r:id="rId5"/>
    <p:sldId id="487" r:id="rId6"/>
    <p:sldId id="377" r:id="rId7"/>
    <p:sldId id="350" r:id="rId8"/>
    <p:sldId id="314" r:id="rId9"/>
    <p:sldId id="413" r:id="rId10"/>
    <p:sldId id="423" r:id="rId11"/>
    <p:sldId id="414" r:id="rId12"/>
    <p:sldId id="424" r:id="rId13"/>
    <p:sldId id="425" r:id="rId14"/>
    <p:sldId id="426" r:id="rId15"/>
    <p:sldId id="427" r:id="rId16"/>
    <p:sldId id="428" r:id="rId17"/>
    <p:sldId id="429" r:id="rId18"/>
    <p:sldId id="430" r:id="rId19"/>
    <p:sldId id="431" r:id="rId20"/>
    <p:sldId id="432" r:id="rId21"/>
    <p:sldId id="437" r:id="rId22"/>
    <p:sldId id="438" r:id="rId23"/>
    <p:sldId id="435" r:id="rId24"/>
    <p:sldId id="436" r:id="rId25"/>
    <p:sldId id="439" r:id="rId26"/>
    <p:sldId id="444" r:id="rId27"/>
    <p:sldId id="440" r:id="rId28"/>
    <p:sldId id="445" r:id="rId29"/>
    <p:sldId id="441" r:id="rId30"/>
    <p:sldId id="446" r:id="rId31"/>
    <p:sldId id="442" r:id="rId32"/>
    <p:sldId id="497" r:id="rId33"/>
    <p:sldId id="449" r:id="rId34"/>
    <p:sldId id="498" r:id="rId35"/>
    <p:sldId id="451" r:id="rId36"/>
    <p:sldId id="447" r:id="rId37"/>
    <p:sldId id="448" r:id="rId38"/>
    <p:sldId id="329" r:id="rId39"/>
    <p:sldId id="330" r:id="rId40"/>
    <p:sldId id="353" r:id="rId41"/>
    <p:sldId id="378" r:id="rId42"/>
    <p:sldId id="379" r:id="rId43"/>
    <p:sldId id="380" r:id="rId44"/>
    <p:sldId id="351" r:id="rId45"/>
    <p:sldId id="280" r:id="rId46"/>
    <p:sldId id="381" r:id="rId47"/>
    <p:sldId id="282" r:id="rId48"/>
    <p:sldId id="283" r:id="rId49"/>
    <p:sldId id="284" r:id="rId50"/>
    <p:sldId id="452" r:id="rId51"/>
    <p:sldId id="382" r:id="rId52"/>
    <p:sldId id="383" r:id="rId53"/>
    <p:sldId id="453" r:id="rId54"/>
    <p:sldId id="287" r:id="rId55"/>
    <p:sldId id="357" r:id="rId56"/>
    <p:sldId id="384" r:id="rId57"/>
    <p:sldId id="288" r:id="rId58"/>
    <p:sldId id="455" r:id="rId59"/>
    <p:sldId id="290" r:id="rId60"/>
    <p:sldId id="454" r:id="rId61"/>
    <p:sldId id="385" r:id="rId62"/>
    <p:sldId id="292" r:id="rId63"/>
    <p:sldId id="386" r:id="rId64"/>
    <p:sldId id="387" r:id="rId65"/>
    <p:sldId id="388" r:id="rId66"/>
    <p:sldId id="296" r:id="rId67"/>
    <p:sldId id="390" r:id="rId68"/>
    <p:sldId id="391" r:id="rId69"/>
    <p:sldId id="392" r:id="rId70"/>
    <p:sldId id="393" r:id="rId71"/>
    <p:sldId id="394" r:id="rId72"/>
    <p:sldId id="360" r:id="rId73"/>
    <p:sldId id="488" r:id="rId74"/>
    <p:sldId id="458" r:id="rId75"/>
    <p:sldId id="459" r:id="rId76"/>
    <p:sldId id="489" r:id="rId77"/>
    <p:sldId id="461" r:id="rId78"/>
    <p:sldId id="490" r:id="rId79"/>
    <p:sldId id="463" r:id="rId80"/>
    <p:sldId id="397" r:id="rId81"/>
    <p:sldId id="398" r:id="rId82"/>
    <p:sldId id="399" r:id="rId83"/>
    <p:sldId id="402" r:id="rId84"/>
    <p:sldId id="403" r:id="rId85"/>
    <p:sldId id="367" r:id="rId86"/>
    <p:sldId id="499" r:id="rId87"/>
    <p:sldId id="484" r:id="rId88"/>
    <p:sldId id="471" r:id="rId89"/>
    <p:sldId id="485" r:id="rId90"/>
    <p:sldId id="486" r:id="rId91"/>
    <p:sldId id="496" r:id="rId92"/>
    <p:sldId id="474" r:id="rId93"/>
    <p:sldId id="475" r:id="rId94"/>
    <p:sldId id="476" r:id="rId95"/>
    <p:sldId id="477" r:id="rId96"/>
    <p:sldId id="478" r:id="rId97"/>
    <p:sldId id="479" r:id="rId98"/>
    <p:sldId id="480" r:id="rId99"/>
    <p:sldId id="481" r:id="rId100"/>
    <p:sldId id="482" r:id="rId101"/>
    <p:sldId id="483" r:id="rId102"/>
    <p:sldId id="469" r:id="rId103"/>
    <p:sldId id="257" r:id="rId104"/>
    <p:sldId id="258" r:id="rId105"/>
    <p:sldId id="259" r:id="rId106"/>
    <p:sldId id="260" r:id="rId107"/>
    <p:sldId id="491" r:id="rId108"/>
    <p:sldId id="262" r:id="rId109"/>
    <p:sldId id="263" r:id="rId110"/>
    <p:sldId id="264" r:id="rId111"/>
    <p:sldId id="265" r:id="rId112"/>
    <p:sldId id="266" r:id="rId113"/>
    <p:sldId id="269" r:id="rId114"/>
    <p:sldId id="273" r:id="rId115"/>
    <p:sldId id="276" r:id="rId116"/>
    <p:sldId id="278" r:id="rId117"/>
    <p:sldId id="495" r:id="rId118"/>
    <p:sldId id="492" r:id="rId119"/>
    <p:sldId id="368" r:id="rId120"/>
    <p:sldId id="369" r:id="rId121"/>
    <p:sldId id="406" r:id="rId122"/>
    <p:sldId id="405" r:id="rId123"/>
    <p:sldId id="407" r:id="rId124"/>
    <p:sldId id="404" r:id="rId125"/>
    <p:sldId id="464" r:id="rId126"/>
    <p:sldId id="466" r:id="rId127"/>
    <p:sldId id="465" r:id="rId128"/>
    <p:sldId id="374" r:id="rId129"/>
    <p:sldId id="332" r:id="rId130"/>
    <p:sldId id="408" r:id="rId131"/>
    <p:sldId id="333" r:id="rId132"/>
    <p:sldId id="334" r:id="rId133"/>
    <p:sldId id="335" r:id="rId134"/>
    <p:sldId id="409" r:id="rId135"/>
    <p:sldId id="337" r:id="rId136"/>
    <p:sldId id="338" r:id="rId137"/>
    <p:sldId id="339" r:id="rId138"/>
    <p:sldId id="340" r:id="rId139"/>
    <p:sldId id="341" r:id="rId140"/>
    <p:sldId id="342" r:id="rId141"/>
    <p:sldId id="343" r:id="rId142"/>
    <p:sldId id="344" r:id="rId143"/>
    <p:sldId id="345" r:id="rId144"/>
    <p:sldId id="346" r:id="rId145"/>
    <p:sldId id="467" r:id="rId146"/>
    <p:sldId id="348" r:id="rId147"/>
    <p:sldId id="494" r:id="rId148"/>
    <p:sldId id="412" r:id="rId1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BB"/>
    <a:srgbClr val="2769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762" autoAdjust="0"/>
    <p:restoredTop sz="95492"/>
  </p:normalViewPr>
  <p:slideViewPr>
    <p:cSldViewPr snapToGrid="0">
      <p:cViewPr varScale="1">
        <p:scale>
          <a:sx n="68" d="100"/>
          <a:sy n="68" d="100"/>
        </p:scale>
        <p:origin x="-112" y="-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150" Type="http://schemas.openxmlformats.org/officeDocument/2006/relationships/notesMaster" Target="notesMasters/notesMaster1.xml"/><Relationship Id="rId151" Type="http://schemas.openxmlformats.org/officeDocument/2006/relationships/printerSettings" Target="printerSettings/printerSettings1.bin"/><Relationship Id="rId152" Type="http://schemas.openxmlformats.org/officeDocument/2006/relationships/presProps" Target="presProps.xml"/><Relationship Id="rId153" Type="http://schemas.openxmlformats.org/officeDocument/2006/relationships/viewProps" Target="viewProps.xml"/><Relationship Id="rId154" Type="http://schemas.openxmlformats.org/officeDocument/2006/relationships/theme" Target="theme/theme1.xml"/><Relationship Id="rId155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Open Sans" charset="0"/>
              </a:defRPr>
            </a:lvl1pPr>
          </a:lstStyle>
          <a:p>
            <a:fld id="{6DBD8CA9-E5AB-4BDC-BFD5-F02BA4AE8372}" type="datetimeFigureOut">
              <a:rPr lang="en-US" smtClean="0"/>
              <a:pPr/>
              <a:t>23/11/15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Open Sans" charset="0"/>
              </a:defRPr>
            </a:lvl1pPr>
          </a:lstStyle>
          <a:p>
            <a:fld id="{AE9AB597-40CD-4744-96DD-75CB93A505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194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7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7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7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7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7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7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8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8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8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8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8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8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8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8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8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8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9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9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9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9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9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9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9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9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9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9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0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0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0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0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0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0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0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0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0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0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1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1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1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1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1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5816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6722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E5477-6324-4FD8-9F92-4461CECCFCB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9267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17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32621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44016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01360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9793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2778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82337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41288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14375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05199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22197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31384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88066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79635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58417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41599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78799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553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39816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06585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48108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57448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907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1074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04636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04636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17159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11237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15699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39765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25728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473052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25080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847114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943270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467183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933624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92914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446268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970033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687855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188272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989784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952696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30498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572365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069661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733106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844518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793183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831173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175834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507873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70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390118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71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47593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72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617017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73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710726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76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408461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78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12220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80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18242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81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269913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82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22870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83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528356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84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50868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85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824071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86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905753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87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102884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Bad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20898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89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124776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90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871480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92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238519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4606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0153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2967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94726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27260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94020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40556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096417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49724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102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05181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103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3811388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104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8854710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105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5007050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106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6365783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107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2121068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108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652448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109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90133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1937633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0767690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3006322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3614692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1980104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5430119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5601846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792008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1814678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4405275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120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590692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121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38409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122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235741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123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999285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124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603495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125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894549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126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165022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C7C22-AC3E-4A2B-A931-8B1CC73E21F7}" type="slidenum">
              <a:rPr lang="en-US" smtClean="0"/>
              <a:pPr/>
              <a:t>127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83426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1128634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2065795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130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8557267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131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6952860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132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2385810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133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8419181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134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9740164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135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5096852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136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9022029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137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6165135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138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3082928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139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2439184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140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1536842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141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8716457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142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8809228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143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7969481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144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3494875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146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5853039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147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5951412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148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331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23/11/15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0163" y="-306301"/>
            <a:ext cx="12600709" cy="4584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4355" y="6628777"/>
            <a:ext cx="12600709" cy="458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6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5BB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23/11/15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463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23/11/15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79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23/11/15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136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23/11/15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467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23/11/15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985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23/11/15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956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23/11/15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754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23/11/15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982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23/11/15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60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23/11/15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296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8928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978400" y="6362702"/>
            <a:ext cx="1117600" cy="365125"/>
          </a:xfrm>
          <a:prstGeom prst="rect">
            <a:avLst/>
          </a:prstGeom>
        </p:spPr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572000" y="2713800"/>
            <a:ext cx="7010400" cy="838200"/>
          </a:xfrm>
        </p:spPr>
        <p:txBody>
          <a:bodyPr>
            <a:normAutofit/>
          </a:bodyPr>
          <a:lstStyle>
            <a:lvl1pPr marL="57149" indent="0">
              <a:buFontTx/>
              <a:buNone/>
              <a:defRPr sz="14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572000" y="1295400"/>
            <a:ext cx="7010400" cy="838200"/>
          </a:xfrm>
        </p:spPr>
        <p:txBody>
          <a:bodyPr>
            <a:normAutofit/>
          </a:bodyPr>
          <a:lstStyle>
            <a:lvl1pPr marL="57149" indent="0">
              <a:buFontTx/>
              <a:buNone/>
              <a:defRPr sz="14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572000" y="2004600"/>
            <a:ext cx="7010400" cy="838200"/>
          </a:xfrm>
        </p:spPr>
        <p:txBody>
          <a:bodyPr>
            <a:normAutofit/>
          </a:bodyPr>
          <a:lstStyle>
            <a:lvl1pPr marL="57149" indent="0">
              <a:buFontTx/>
              <a:buNone/>
              <a:defRPr sz="14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4572000" y="3423000"/>
            <a:ext cx="7010400" cy="838200"/>
          </a:xfrm>
        </p:spPr>
        <p:txBody>
          <a:bodyPr>
            <a:normAutofit/>
          </a:bodyPr>
          <a:lstStyle>
            <a:lvl1pPr marL="57149" indent="0">
              <a:buFontTx/>
              <a:buNone/>
              <a:defRPr sz="14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4572000" y="4132200"/>
            <a:ext cx="7010400" cy="838200"/>
          </a:xfrm>
        </p:spPr>
        <p:txBody>
          <a:bodyPr>
            <a:normAutofit/>
          </a:bodyPr>
          <a:lstStyle>
            <a:lvl1pPr marL="57149" indent="0">
              <a:buFontTx/>
              <a:buNone/>
              <a:defRPr sz="14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4572000" y="4841400"/>
            <a:ext cx="7010400" cy="838200"/>
          </a:xfrm>
        </p:spPr>
        <p:txBody>
          <a:bodyPr>
            <a:normAutofit/>
          </a:bodyPr>
          <a:lstStyle>
            <a:lvl1pPr marL="57149" indent="0">
              <a:buFontTx/>
              <a:buNone/>
              <a:defRPr sz="14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248000" y="685800"/>
            <a:ext cx="10426400" cy="457200"/>
          </a:xfrm>
        </p:spPr>
        <p:txBody>
          <a:bodyPr>
            <a:normAutofit/>
          </a:bodyPr>
          <a:lstStyle>
            <a:lvl1pPr>
              <a:buFontTx/>
              <a:buNone/>
              <a:defRPr sz="14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00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doors dir="vert"/>
      </p:transition>
    </mc:Choice>
    <mc:Fallback xmlns="">
      <p:transition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charset="0"/>
              </a:defRPr>
            </a:lvl1pPr>
          </a:lstStyle>
          <a:p>
            <a:fld id="{7DDADD74-75B9-40EF-BB06-C57C82931472}" type="datetimeFigureOut">
              <a:rPr lang="en-US" smtClean="0"/>
              <a:pPr/>
              <a:t>23/11/15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 charset="0"/>
              </a:defRPr>
            </a:lvl1pPr>
          </a:lstStyle>
          <a:p>
            <a:fld id="{042B5B5C-DFF7-4280-873E-03C5EF7AA3C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090" y="6054446"/>
            <a:ext cx="10058400" cy="84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294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769A6"/>
          </a:solidFill>
          <a:latin typeface="Open Sans" charset="0"/>
          <a:ea typeface="Open Sans" charset="0"/>
          <a:cs typeface="Open Sans" charset="0"/>
        </a:defRPr>
      </a:lvl1pPr>
    </p:titleStyle>
    <p:bodyStyle>
      <a:lvl1pPr marL="409575" indent="-409575" algn="l" defTabSz="914400" rtl="0" eaLnBrk="1" latinLnBrk="0" hangingPunct="1">
        <a:lnSpc>
          <a:spcPct val="90000"/>
        </a:lnSpc>
        <a:spcBef>
          <a:spcPts val="1000"/>
        </a:spcBef>
        <a:buClr>
          <a:srgbClr val="C00000"/>
        </a:buClr>
        <a:buSzPct val="75000"/>
        <a:buFont typeface="HiraMinProN-W3" charset="-128"/>
        <a:buChar char="◉"/>
        <a:tabLst/>
        <a:defRPr sz="40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1pPr>
      <a:lvl2pPr marL="762000" indent="-2540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tabLst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jp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4.jpe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jpg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image" Target="../media/image6.jpg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7.jpg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8.jpg"/><Relationship Id="rId1" Type="http://schemas.openxmlformats.org/officeDocument/2006/relationships/tags" Target="../tags/tag13.x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jpg"/><Relationship Id="rId1" Type="http://schemas.openxmlformats.org/officeDocument/2006/relationships/tags" Target="../tags/tag15.x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10.jpg"/><Relationship Id="rId1" Type="http://schemas.openxmlformats.org/officeDocument/2006/relationships/tags" Target="../tags/tag17.x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image" Target="../media/image11.jpg"/><Relationship Id="rId1" Type="http://schemas.openxmlformats.org/officeDocument/2006/relationships/tags" Target="../tags/tag19.x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4" Type="http://schemas.openxmlformats.org/officeDocument/2006/relationships/image" Target="../media/image12.jpg"/><Relationship Id="rId1" Type="http://schemas.openxmlformats.org/officeDocument/2006/relationships/tags" Target="../tags/tag21.x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4" Type="http://schemas.openxmlformats.org/officeDocument/2006/relationships/image" Target="../media/image13.jpg"/><Relationship Id="rId1" Type="http://schemas.openxmlformats.org/officeDocument/2006/relationships/tags" Target="../tags/tag24.x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4" Type="http://schemas.openxmlformats.org/officeDocument/2006/relationships/image" Target="../media/image14.jpg"/><Relationship Id="rId1" Type="http://schemas.openxmlformats.org/officeDocument/2006/relationships/tags" Target="../tags/tag26.x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4" Type="http://schemas.openxmlformats.org/officeDocument/2006/relationships/image" Target="../media/image15.jpg"/><Relationship Id="rId1" Type="http://schemas.openxmlformats.org/officeDocument/2006/relationships/tags" Target="../tags/tag28.x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4" Type="http://schemas.openxmlformats.org/officeDocument/2006/relationships/image" Target="../media/image16.jpg"/><Relationship Id="rId1" Type="http://schemas.openxmlformats.org/officeDocument/2006/relationships/tags" Target="../tags/tag29.x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7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4" Type="http://schemas.openxmlformats.org/officeDocument/2006/relationships/image" Target="../media/image18.jpg"/><Relationship Id="rId1" Type="http://schemas.openxmlformats.org/officeDocument/2006/relationships/tags" Target="../tags/tag32.xml"/><Relationship Id="rId2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4" Type="http://schemas.openxmlformats.org/officeDocument/2006/relationships/image" Target="../media/image19.jpg"/><Relationship Id="rId1" Type="http://schemas.openxmlformats.org/officeDocument/2006/relationships/tags" Target="../tags/tag33.xml"/><Relationship Id="rId2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4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6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27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28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29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27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30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9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32.png"/><Relationship Id="rId1" Type="http://schemas.microsoft.com/office/2007/relationships/media" Target="../media/media3.mp4"/><Relationship Id="rId2" Type="http://schemas.openxmlformats.org/officeDocument/2006/relationships/video" Target="../media/media3.mp4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33.png"/><Relationship Id="rId1" Type="http://schemas.microsoft.com/office/2007/relationships/media" Target="../media/media4.mp4"/><Relationship Id="rId2" Type="http://schemas.openxmlformats.org/officeDocument/2006/relationships/video" Target="../media/media4.mp4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4.jp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35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4" Type="http://schemas.openxmlformats.org/officeDocument/2006/relationships/image" Target="../media/image3.jpg"/><Relationship Id="rId1" Type="http://schemas.openxmlformats.org/officeDocument/2006/relationships/tags" Target="../tags/tag39.xml"/><Relationship Id="rId2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1.xml"/><Relationship Id="rId4" Type="http://schemas.openxmlformats.org/officeDocument/2006/relationships/image" Target="../media/image36.png"/><Relationship Id="rId1" Type="http://schemas.openxmlformats.org/officeDocument/2006/relationships/tags" Target="../tags/tag40.xml"/><Relationship Id="rId2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7.png"/><Relationship Id="rId1" Type="http://schemas.microsoft.com/office/2007/relationships/media" Target="../media/media5.mp4"/><Relationship Id="rId2" Type="http://schemas.openxmlformats.org/officeDocument/2006/relationships/video" Target="../media/media5.mp4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75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76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7.xml"/><Relationship Id="rId4" Type="http://schemas.openxmlformats.org/officeDocument/2006/relationships/image" Target="../media/image38.png"/><Relationship Id="rId1" Type="http://schemas.openxmlformats.org/officeDocument/2006/relationships/tags" Target="../tags/tag44.xml"/><Relationship Id="rId2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78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video" Target="../media/media6.mp4"/><Relationship Id="rId4" Type="http://schemas.openxmlformats.org/officeDocument/2006/relationships/slideLayout" Target="../slideLayouts/slideLayout7.xml"/><Relationship Id="rId5" Type="http://schemas.openxmlformats.org/officeDocument/2006/relationships/notesSlide" Target="../notesSlides/notesSlide79.xml"/><Relationship Id="rId6" Type="http://schemas.openxmlformats.org/officeDocument/2006/relationships/image" Target="../media/image39.png"/><Relationship Id="rId1" Type="http://schemas.openxmlformats.org/officeDocument/2006/relationships/tags" Target="../tags/tag46.xml"/><Relationship Id="rId2" Type="http://schemas.microsoft.com/office/2007/relationships/media" Target="../media/media6.mp4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video" Target="../media/media7.mp4"/><Relationship Id="rId4" Type="http://schemas.openxmlformats.org/officeDocument/2006/relationships/slideLayout" Target="../slideLayouts/slideLayout7.xml"/><Relationship Id="rId5" Type="http://schemas.openxmlformats.org/officeDocument/2006/relationships/notesSlide" Target="../notesSlides/notesSlide80.xml"/><Relationship Id="rId6" Type="http://schemas.openxmlformats.org/officeDocument/2006/relationships/image" Target="../media/image40.png"/><Relationship Id="rId1" Type="http://schemas.openxmlformats.org/officeDocument/2006/relationships/tags" Target="../tags/tag47.xml"/><Relationship Id="rId2" Type="http://schemas.microsoft.com/office/2007/relationships/media" Target="../media/media7.mp4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8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video" Target="../media/media8.mp4"/><Relationship Id="rId4" Type="http://schemas.openxmlformats.org/officeDocument/2006/relationships/slideLayout" Target="../slideLayouts/slideLayout7.xml"/><Relationship Id="rId5" Type="http://schemas.openxmlformats.org/officeDocument/2006/relationships/notesSlide" Target="../notesSlides/notesSlide82.xml"/><Relationship Id="rId6" Type="http://schemas.openxmlformats.org/officeDocument/2006/relationships/image" Target="../media/image41.png"/><Relationship Id="rId1" Type="http://schemas.openxmlformats.org/officeDocument/2006/relationships/tags" Target="../tags/tag49.xml"/><Relationship Id="rId2" Type="http://schemas.microsoft.com/office/2007/relationships/media" Target="../media/media8.mp4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8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5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6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video" Target="../media/media9.mp4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87.xml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1" Type="http://schemas.openxmlformats.org/officeDocument/2006/relationships/tags" Target="../tags/tag54.xml"/><Relationship Id="rId2" Type="http://schemas.microsoft.com/office/2007/relationships/media" Target="../media/media9.mp4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video" Target="../media/media10.mp4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88.xml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1" Type="http://schemas.openxmlformats.org/officeDocument/2006/relationships/tags" Target="../tags/tag55.xml"/><Relationship Id="rId2" Type="http://schemas.microsoft.com/office/2007/relationships/media" Target="../media/media10.mp4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video" Target="../media/media11.mp4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89.xml"/><Relationship Id="rId6" Type="http://schemas.openxmlformats.org/officeDocument/2006/relationships/image" Target="../media/image46.png"/><Relationship Id="rId1" Type="http://schemas.openxmlformats.org/officeDocument/2006/relationships/tags" Target="../tags/tag56.xml"/><Relationship Id="rId2" Type="http://schemas.microsoft.com/office/2007/relationships/media" Target="../media/media11.mp4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video" Target="../media/media12.mp4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90.xml"/><Relationship Id="rId6" Type="http://schemas.openxmlformats.org/officeDocument/2006/relationships/image" Target="../media/image47.png"/><Relationship Id="rId1" Type="http://schemas.openxmlformats.org/officeDocument/2006/relationships/tags" Target="../tags/tag57.xml"/><Relationship Id="rId2" Type="http://schemas.microsoft.com/office/2007/relationships/media" Target="../media/media12.mp4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video" Target="../media/media13.mp4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91.xml"/><Relationship Id="rId6" Type="http://schemas.openxmlformats.org/officeDocument/2006/relationships/image" Target="../media/image48.png"/><Relationship Id="rId1" Type="http://schemas.openxmlformats.org/officeDocument/2006/relationships/tags" Target="../tags/tag58.xml"/><Relationship Id="rId2" Type="http://schemas.microsoft.com/office/2007/relationships/media" Target="../media/media13.mp4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video" Target="../media/media14.mp4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92.xml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1" Type="http://schemas.openxmlformats.org/officeDocument/2006/relationships/tags" Target="../tags/tag59.xml"/><Relationship Id="rId2" Type="http://schemas.microsoft.com/office/2007/relationships/media" Target="../media/media14.mp4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video" Target="../media/media15.mp4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93.xml"/><Relationship Id="rId6" Type="http://schemas.openxmlformats.org/officeDocument/2006/relationships/image" Target="../media/image51.png"/><Relationship Id="rId1" Type="http://schemas.openxmlformats.org/officeDocument/2006/relationships/tags" Target="../tags/tag60.xml"/><Relationship Id="rId2" Type="http://schemas.microsoft.com/office/2007/relationships/media" Target="../media/media15.mp4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video" Target="../media/media16.mp4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94.xml"/><Relationship Id="rId6" Type="http://schemas.openxmlformats.org/officeDocument/2006/relationships/image" Target="../media/image52.png"/><Relationship Id="rId7" Type="http://schemas.openxmlformats.org/officeDocument/2006/relationships/image" Target="../media/image53.png"/><Relationship Id="rId1" Type="http://schemas.openxmlformats.org/officeDocument/2006/relationships/tags" Target="../tags/tag61.xml"/><Relationship Id="rId2" Type="http://schemas.microsoft.com/office/2007/relationships/media" Target="../media/media16.mp4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video" Target="../media/media17.mp4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95.xml"/><Relationship Id="rId6" Type="http://schemas.openxmlformats.org/officeDocument/2006/relationships/image" Target="../media/image54.png"/><Relationship Id="rId1" Type="http://schemas.openxmlformats.org/officeDocument/2006/relationships/tags" Target="../tags/tag62.xml"/><Relationship Id="rId2" Type="http://schemas.microsoft.com/office/2007/relationships/media" Target="../media/media17.mp4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6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8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9.xml"/><Relationship Id="rId4" Type="http://schemas.openxmlformats.org/officeDocument/2006/relationships/image" Target="../media/image55.png"/><Relationship Id="rId1" Type="http://schemas.openxmlformats.org/officeDocument/2006/relationships/tags" Target="../tags/tag66.xml"/><Relationship Id="rId2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video" Target="../media/media18.mp4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00.xml"/><Relationship Id="rId6" Type="http://schemas.openxmlformats.org/officeDocument/2006/relationships/image" Target="../media/image56.png"/><Relationship Id="rId1" Type="http://schemas.openxmlformats.org/officeDocument/2006/relationships/tags" Target="../tags/tag67.xml"/><Relationship Id="rId2" Type="http://schemas.microsoft.com/office/2007/relationships/media" Target="../media/media18.mp4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tags" Target="../tags/tag6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0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tags" Target="../tags/tag70.x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0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tags" Target="../tags/tag71.x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04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tags" Target="../tags/tag72.x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05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6.xml"/><Relationship Id="rId4" Type="http://schemas.openxmlformats.org/officeDocument/2006/relationships/image" Target="../media/image57.jpg"/><Relationship Id="rId1" Type="http://schemas.openxmlformats.org/officeDocument/2006/relationships/tags" Target="../tags/tag73.xml"/><Relationship Id="rId2" Type="http://schemas.openxmlformats.org/officeDocument/2006/relationships/slideLayout" Target="../slideLayouts/slideLayout1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0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8.xml"/><Relationship Id="rId4" Type="http://schemas.openxmlformats.org/officeDocument/2006/relationships/image" Target="../media/image58.jpeg"/><Relationship Id="rId1" Type="http://schemas.openxmlformats.org/officeDocument/2006/relationships/tags" Target="../tags/tag75.xml"/><Relationship Id="rId2" Type="http://schemas.openxmlformats.org/officeDocument/2006/relationships/slideLayout" Target="../slideLayouts/slideLayout1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9.xml"/><Relationship Id="rId4" Type="http://schemas.openxmlformats.org/officeDocument/2006/relationships/image" Target="../media/image59.jpeg"/><Relationship Id="rId1" Type="http://schemas.openxmlformats.org/officeDocument/2006/relationships/tags" Target="../tags/tag76.xml"/><Relationship Id="rId2" Type="http://schemas.openxmlformats.org/officeDocument/2006/relationships/slideLayout" Target="../slideLayouts/slideLayout1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tags" Target="../tags/tag7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0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3.xml"/><Relationship Id="rId3" Type="http://schemas.openxmlformats.org/officeDocument/2006/relationships/image" Target="../media/image60.jpg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4.xml"/><Relationship Id="rId3" Type="http://schemas.openxmlformats.org/officeDocument/2006/relationships/image" Target="../media/image61.jpeg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5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6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7.xml"/><Relationship Id="rId3" Type="http://schemas.openxmlformats.org/officeDocument/2006/relationships/image" Target="../media/image62.png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8.xml"/><Relationship Id="rId3" Type="http://schemas.openxmlformats.org/officeDocument/2006/relationships/image" Target="../media/image60.jpg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9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0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4" Type="http://schemas.openxmlformats.org/officeDocument/2006/relationships/hyperlink" Target="http://www.mobile.cardellmedia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3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4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5.xml"/><Relationship Id="rId3" Type="http://schemas.openxmlformats.org/officeDocument/2006/relationships/image" Target="../media/image64.png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6.xml"/><Relationship Id="rId3" Type="http://schemas.openxmlformats.org/officeDocument/2006/relationships/image" Target="../media/image65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6.png"/><Relationship Id="rId1" Type="http://schemas.microsoft.com/office/2007/relationships/media" Target="../media/media19.mp4"/><Relationship Id="rId2" Type="http://schemas.openxmlformats.org/officeDocument/2006/relationships/video" Target="../media/media19.mp4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bounce.com/" TargetMode="External"/><Relationship Id="rId4" Type="http://schemas.openxmlformats.org/officeDocument/2006/relationships/hyperlink" Target="http://www.leadpages.net/" TargetMode="External"/><Relationship Id="rId5" Type="http://schemas.openxmlformats.org/officeDocument/2006/relationships/hyperlink" Target="http://www.clickfunnels.com/" TargetMode="External"/><Relationship Id="rId6" Type="http://schemas.openxmlformats.org/officeDocument/2006/relationships/hyperlink" Target="http://www.optimizepress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8.xml"/><Relationship Id="rId3" Type="http://schemas.openxmlformats.org/officeDocument/2006/relationships/hyperlink" Target="http://www.cardellmedia.com/mastery" TargetMode="Externa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9.xml"/><Relationship Id="rId4" Type="http://schemas.openxmlformats.org/officeDocument/2006/relationships/image" Target="../media/image3.jpg"/><Relationship Id="rId1" Type="http://schemas.openxmlformats.org/officeDocument/2006/relationships/tags" Target="../tags/tag78.x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8570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5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1984516"/>
            <a:ext cx="121513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THE 5 INTERNET MYTHS THAT WILL DESTROY </a:t>
            </a:r>
            <a:b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</a:br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YOUR BUSINESS</a:t>
            </a:r>
            <a:endParaRPr lang="en-US" sz="60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456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The 5 Internet Myths That </a:t>
            </a:r>
            <a:br>
              <a:rPr lang="en-US" dirty="0" smtClean="0"/>
            </a:br>
            <a:r>
              <a:rPr lang="en-US" dirty="0" smtClean="0"/>
              <a:t>Will Destroy Your Business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8191" y="1928191"/>
            <a:ext cx="9823174" cy="4506844"/>
          </a:xfrm>
        </p:spPr>
        <p:txBody>
          <a:bodyPr>
            <a:normAutofit/>
          </a:bodyPr>
          <a:lstStyle/>
          <a:p>
            <a:pPr marL="585788" indent="-5857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Websites </a:t>
            </a:r>
            <a:r>
              <a:rPr lang="en-US" sz="3500" dirty="0"/>
              <a:t>that look good make money</a:t>
            </a:r>
          </a:p>
          <a:p>
            <a:pPr marL="585788" indent="-5857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sk-SK" sz="3500" dirty="0" smtClean="0"/>
              <a:t>Traffic </a:t>
            </a:r>
            <a:r>
              <a:rPr lang="sk-SK" sz="3500" dirty="0"/>
              <a:t>= Customers</a:t>
            </a:r>
          </a:p>
          <a:p>
            <a:pPr marL="585788" indent="-5857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sk-SK" sz="3500" dirty="0" smtClean="0"/>
              <a:t>Your </a:t>
            </a:r>
            <a:r>
              <a:rPr lang="sk-SK" sz="3500" dirty="0"/>
              <a:t>w</a:t>
            </a:r>
            <a:r>
              <a:rPr lang="sk-SK" sz="3500" dirty="0" smtClean="0"/>
              <a:t>ebsite </a:t>
            </a:r>
            <a:r>
              <a:rPr lang="sk-SK" sz="3500" dirty="0"/>
              <a:t>visitors are on a </a:t>
            </a:r>
            <a:r>
              <a:rPr lang="sk-SK" sz="3500" dirty="0" smtClean="0"/>
              <a:t>computer</a:t>
            </a:r>
            <a:endParaRPr lang="sk-SK" sz="3500" dirty="0"/>
          </a:p>
          <a:p>
            <a:pPr marL="585788" indent="-5857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sk-SK" sz="3500" dirty="0" smtClean="0"/>
              <a:t>Your website </a:t>
            </a:r>
            <a:r>
              <a:rPr lang="sk-SK" sz="3500" dirty="0" err="1" smtClean="0"/>
              <a:t>traffic</a:t>
            </a:r>
            <a:r>
              <a:rPr lang="sk-SK" sz="3500" dirty="0" smtClean="0"/>
              <a:t> needs </a:t>
            </a:r>
            <a:r>
              <a:rPr lang="sk-SK" sz="3500" dirty="0"/>
              <a:t>to come from the </a:t>
            </a:r>
            <a:r>
              <a:rPr lang="sk-SK" sz="3500" dirty="0" smtClean="0"/>
              <a:t>Internet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323270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830" y="25402"/>
            <a:ext cx="7600342" cy="6807201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9447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The 5 Internet Myths That </a:t>
            </a:r>
            <a:br>
              <a:rPr lang="en-US" dirty="0" smtClean="0"/>
            </a:br>
            <a:r>
              <a:rPr lang="en-US" dirty="0" smtClean="0"/>
              <a:t>Will Destroy Your Business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8191" y="1928191"/>
            <a:ext cx="9823174" cy="4506844"/>
          </a:xfrm>
        </p:spPr>
        <p:txBody>
          <a:bodyPr>
            <a:normAutofit/>
          </a:bodyPr>
          <a:lstStyle/>
          <a:p>
            <a:pPr marL="585788" indent="-585788">
              <a:spcBef>
                <a:spcPts val="500"/>
              </a:spcBef>
              <a:buSzPct val="90000"/>
              <a:buFont typeface="+mj-lt"/>
              <a:buAutoNum type="arabicParenR" startAt="5"/>
            </a:pPr>
            <a:r>
              <a:rPr lang="sk-SK" sz="3500" dirty="0" smtClean="0"/>
              <a:t>Free </a:t>
            </a:r>
            <a:r>
              <a:rPr lang="sk-SK" sz="3500" dirty="0"/>
              <a:t>Traffic is </a:t>
            </a:r>
            <a:r>
              <a:rPr lang="sk-SK" sz="3500" dirty="0" smtClean="0"/>
              <a:t>Best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56678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1333356"/>
            <a:ext cx="12151360" cy="214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67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THE TRAFFIC X CONVERSION FORMULA</a:t>
            </a:r>
            <a:endParaRPr lang="en-US" sz="6667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641" y="3466015"/>
            <a:ext cx="121513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spcBef>
                <a:spcPts val="1000"/>
              </a:spcBef>
              <a:buClr>
                <a:srgbClr val="C00000"/>
              </a:buClr>
              <a:buSzPct val="75000"/>
            </a:pPr>
            <a:r>
              <a:rPr lang="en-US" sz="5000" b="1" dirty="0">
                <a:solidFill>
                  <a:prstClr val="black"/>
                </a:solidFill>
                <a:latin typeface="Open Sans" charset="0"/>
                <a:ea typeface="Open Sans" charset="0"/>
                <a:cs typeface="Open Sans" charset="0"/>
              </a:rPr>
              <a:t>The Formula to Double </a:t>
            </a:r>
            <a:r>
              <a:rPr lang="en-US" sz="5000" b="1" dirty="0" smtClean="0">
                <a:solidFill>
                  <a:prstClr val="black"/>
                </a:solidFill>
                <a:latin typeface="Open Sans" charset="0"/>
                <a:ea typeface="Open Sans" charset="0"/>
                <a:cs typeface="Open Sans" charset="0"/>
              </a:rPr>
              <a:t>Your </a:t>
            </a:r>
            <a:br>
              <a:rPr lang="en-US" sz="5000" b="1" dirty="0" smtClean="0">
                <a:solidFill>
                  <a:prstClr val="black"/>
                </a:solidFill>
                <a:latin typeface="Open Sans" charset="0"/>
                <a:ea typeface="Open Sans" charset="0"/>
                <a:cs typeface="Open Sans" charset="0"/>
              </a:rPr>
            </a:br>
            <a:r>
              <a:rPr lang="en-US" sz="5000" b="1" dirty="0" smtClean="0">
                <a:solidFill>
                  <a:prstClr val="black"/>
                </a:solidFill>
                <a:latin typeface="Open Sans" charset="0"/>
                <a:ea typeface="Open Sans" charset="0"/>
                <a:cs typeface="Open Sans" charset="0"/>
              </a:rPr>
              <a:t>Online </a:t>
            </a:r>
            <a:r>
              <a:rPr lang="en-US" sz="5000" b="1" dirty="0">
                <a:solidFill>
                  <a:prstClr val="black"/>
                </a:solidFill>
                <a:latin typeface="Open Sans" charset="0"/>
                <a:ea typeface="Open Sans" charset="0"/>
                <a:cs typeface="Open Sans" charset="0"/>
              </a:rPr>
              <a:t>Profits in 6 Months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896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856" y="365125"/>
            <a:ext cx="10515600" cy="1325563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The Traffic X Conversion Formula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029" y="1498602"/>
            <a:ext cx="11173090" cy="4876799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5700" b="1" dirty="0"/>
              <a:t>Example: 100 visitors a day</a:t>
            </a:r>
          </a:p>
          <a:p>
            <a:pPr marL="1293812" indent="-685800">
              <a:lnSpc>
                <a:spcPct val="120000"/>
              </a:lnSpc>
              <a:spcBef>
                <a:spcPts val="0"/>
              </a:spcBef>
              <a:spcAft>
                <a:spcPts val="1066"/>
              </a:spcAft>
              <a:buSzPct val="100000"/>
              <a:buFont typeface="LucidaGrande" charset="0"/>
              <a:buChar char="→"/>
            </a:pPr>
            <a:r>
              <a:rPr lang="en-US" sz="5200" dirty="0"/>
              <a:t>Convert 1% of them to buyers = 1 sale a day</a:t>
            </a:r>
          </a:p>
          <a:p>
            <a:pPr marL="1293812" indent="-685800">
              <a:lnSpc>
                <a:spcPct val="120000"/>
              </a:lnSpc>
              <a:spcBef>
                <a:spcPts val="0"/>
              </a:spcBef>
              <a:spcAft>
                <a:spcPts val="1066"/>
              </a:spcAft>
              <a:buSzPct val="100000"/>
              <a:buFont typeface="LucidaGrande" charset="0"/>
              <a:buChar char="→"/>
            </a:pPr>
            <a:r>
              <a:rPr lang="en-US" sz="5200" dirty="0"/>
              <a:t>Increase your traffic by 50% to 150 visitors a day</a:t>
            </a:r>
          </a:p>
          <a:p>
            <a:pPr marL="1293812" indent="-685800">
              <a:lnSpc>
                <a:spcPct val="120000"/>
              </a:lnSpc>
              <a:spcBef>
                <a:spcPts val="0"/>
              </a:spcBef>
              <a:spcAft>
                <a:spcPts val="1066"/>
              </a:spcAft>
              <a:buSzPct val="100000"/>
              <a:buFont typeface="LucidaGrande" charset="0"/>
              <a:buChar char="→"/>
            </a:pPr>
            <a:r>
              <a:rPr lang="en-US" sz="5200" dirty="0"/>
              <a:t>Increase your Conversions by 50% to 1.5%</a:t>
            </a:r>
          </a:p>
          <a:p>
            <a:pPr marL="1293812" indent="-685800">
              <a:lnSpc>
                <a:spcPct val="120000"/>
              </a:lnSpc>
              <a:spcBef>
                <a:spcPts val="0"/>
              </a:spcBef>
              <a:spcAft>
                <a:spcPts val="1066"/>
              </a:spcAft>
              <a:buSzPct val="100000"/>
              <a:buFont typeface="LucidaGrande" charset="0"/>
              <a:buChar char="→"/>
            </a:pPr>
            <a:r>
              <a:rPr lang="en-US" sz="5200" dirty="0"/>
              <a:t>Sales increase to an average of 2.25 sales a day</a:t>
            </a:r>
          </a:p>
          <a:p>
            <a:pPr marL="1293812" indent="-685800">
              <a:lnSpc>
                <a:spcPct val="120000"/>
              </a:lnSpc>
              <a:spcBef>
                <a:spcPts val="0"/>
              </a:spcBef>
              <a:spcAft>
                <a:spcPts val="1066"/>
              </a:spcAft>
              <a:buSzPct val="100000"/>
              <a:buFont typeface="LucidaGrande" charset="0"/>
              <a:buChar char="→"/>
            </a:pPr>
            <a:r>
              <a:rPr lang="en-US" sz="5200" dirty="0"/>
              <a:t>An increase of </a:t>
            </a:r>
            <a:r>
              <a:rPr lang="en-US" sz="5200" b="1" dirty="0"/>
              <a:t>125%</a:t>
            </a:r>
            <a:endParaRPr lang="en-US" sz="5200" dirty="0"/>
          </a:p>
          <a:p>
            <a:pPr marL="1190465" indent="-68580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rgbClr val="550DBF"/>
              </a:buClr>
              <a:buSzPct val="100000"/>
              <a:buFont typeface="LucidaGrande" charset="0"/>
              <a:buChar char="→"/>
            </a:pP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0525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2441716"/>
            <a:ext cx="12151360" cy="214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67" b="1" dirty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WEBSITE DESIGN ESSENTIALS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668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86879"/>
            <a:ext cx="112122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ea typeface="Open Sans" charset="0"/>
                <a:cs typeface="Open Sans" charset="0"/>
              </a:rPr>
              <a:t>1. </a:t>
            </a:r>
            <a:r>
              <a:rPr lang="en-US" sz="4000" b="1" dirty="0">
                <a:latin typeface="Open Sans" charset="0"/>
                <a:ea typeface="Open Sans" charset="0"/>
                <a:cs typeface="Open Sans" charset="0"/>
              </a:rPr>
              <a:t>Do not send traffic to an ‘institutionally designed’ homepage </a:t>
            </a:r>
            <a:r>
              <a:rPr lang="en-US" sz="4000" b="1" dirty="0" smtClean="0">
                <a:latin typeface="Open Sans" charset="0"/>
                <a:ea typeface="Open Sans" charset="0"/>
                <a:cs typeface="Open Sans" charset="0"/>
              </a:rPr>
              <a:t>like this </a:t>
            </a:r>
            <a:r>
              <a:rPr lang="en-US" sz="4000" b="1" dirty="0">
                <a:latin typeface="Open Sans" charset="0"/>
                <a:ea typeface="Open Sans" charset="0"/>
                <a:cs typeface="Open Sans" charset="0"/>
              </a:rPr>
              <a:t>example:</a:t>
            </a:r>
            <a:endParaRPr lang="en-US" sz="4000" dirty="0">
              <a:latin typeface="Open Sans" charset="0"/>
              <a:ea typeface="Open Sans" charset="0"/>
              <a:cs typeface="Open Sans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602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921" y="114034"/>
            <a:ext cx="10146449" cy="674396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179110" y="5830522"/>
            <a:ext cx="21202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292934"/>
                </a:solidFill>
                <a:cs typeface="Open Sans" charset="0"/>
              </a:rPr>
              <a:t>Instead…</a:t>
            </a: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345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86879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ea typeface="Open Sans" charset="0"/>
                <a:cs typeface="Open Sans" charset="0"/>
              </a:rPr>
              <a:t>2. </a:t>
            </a:r>
            <a:r>
              <a:rPr lang="en-US" sz="4000" b="1" dirty="0" smtClean="0">
                <a:latin typeface="Open Sans" charset="0"/>
                <a:ea typeface="Open Sans" charset="0"/>
                <a:cs typeface="Open Sans" charset="0"/>
              </a:rPr>
              <a:t>Remove or Reduce Your Logo</a:t>
            </a:r>
            <a:endParaRPr lang="en-US" sz="4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2931" y="1678100"/>
            <a:ext cx="91020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C00000"/>
              </a:buClr>
              <a:buFont typeface="LucidaGrande" charset="0"/>
              <a:buChar char="→"/>
            </a:pPr>
            <a:r>
              <a:rPr lang="en-US" sz="3500" dirty="0">
                <a:latin typeface="Open Sans" charset="0"/>
                <a:ea typeface="Open Sans" charset="0"/>
                <a:cs typeface="Open Sans" charset="0"/>
              </a:rPr>
              <a:t>Your company logo is </a:t>
            </a:r>
            <a:r>
              <a:rPr lang="en-US" sz="3500" b="1" dirty="0">
                <a:latin typeface="Open Sans" charset="0"/>
                <a:ea typeface="Open Sans" charset="0"/>
                <a:cs typeface="Open Sans" charset="0"/>
              </a:rPr>
              <a:t>NOT</a:t>
            </a:r>
            <a:r>
              <a:rPr lang="en-US" sz="3500" dirty="0">
                <a:latin typeface="Open Sans" charset="0"/>
                <a:ea typeface="Open Sans" charset="0"/>
                <a:cs typeface="Open Sans" charset="0"/>
              </a:rPr>
              <a:t> the most important part of a landing page.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7422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22" y="150808"/>
            <a:ext cx="10091121" cy="67071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8226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86879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ea typeface="Open Sans" charset="0"/>
                <a:cs typeface="Open Sans" charset="0"/>
              </a:rPr>
              <a:t>3. </a:t>
            </a:r>
            <a:r>
              <a:rPr lang="en-US" sz="4000" b="1" dirty="0" smtClean="0">
                <a:latin typeface="Open Sans" charset="0"/>
                <a:ea typeface="Open Sans" charset="0"/>
                <a:cs typeface="Open Sans" charset="0"/>
              </a:rPr>
              <a:t>Avoid ‘Image Sliders’</a:t>
            </a:r>
            <a:endParaRPr lang="en-US" sz="4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2931" y="1678100"/>
            <a:ext cx="91020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C00000"/>
              </a:buClr>
              <a:buFont typeface="LucidaGrande" charset="0"/>
              <a:buChar char="→"/>
            </a:pPr>
            <a:r>
              <a:rPr lang="en-US" sz="3500" dirty="0" smtClean="0">
                <a:latin typeface="Open Sans" charset="0"/>
                <a:ea typeface="Open Sans" charset="0"/>
                <a:cs typeface="Open Sans" charset="0"/>
              </a:rPr>
              <a:t>They’re dated, and there are more important things to put above the fold. </a:t>
            </a:r>
            <a:endParaRPr lang="en-US" sz="3500" dirty="0">
              <a:latin typeface="Open Sans" charset="0"/>
              <a:ea typeface="Open Sans" charset="0"/>
              <a:cs typeface="Open Sans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10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34" y="13431"/>
            <a:ext cx="10297808" cy="68445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89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86879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ea typeface="Open Sans" charset="0"/>
                <a:cs typeface="Open Sans" charset="0"/>
              </a:rPr>
              <a:t>4. </a:t>
            </a:r>
            <a:r>
              <a:rPr lang="en-US" sz="4000" b="1" dirty="0" smtClean="0">
                <a:latin typeface="Open Sans" charset="0"/>
                <a:ea typeface="Open Sans" charset="0"/>
                <a:cs typeface="Open Sans" charset="0"/>
              </a:rPr>
              <a:t>Use a Headline</a:t>
            </a:r>
            <a:endParaRPr lang="en-US" sz="4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2931" y="1678100"/>
            <a:ext cx="910204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C00000"/>
              </a:buClr>
              <a:buFont typeface="LucidaGrande" charset="0"/>
              <a:buChar char="→"/>
            </a:pPr>
            <a:r>
              <a:rPr lang="en-US" sz="3500" dirty="0">
                <a:latin typeface="Open Sans" charset="0"/>
                <a:ea typeface="Open Sans" charset="0"/>
                <a:cs typeface="Open Sans" charset="0"/>
              </a:rPr>
              <a:t>Ensure the primary headline of your landing page matches the ad visitors clicked to get there. Set your headline at 45-60 pixels at the top of your page. Use a smaller sub-headline to guide the eyes down into your </a:t>
            </a:r>
            <a:r>
              <a:rPr lang="en-US" sz="3500" dirty="0" smtClean="0">
                <a:latin typeface="Open Sans" charset="0"/>
                <a:ea typeface="Open Sans" charset="0"/>
                <a:cs typeface="Open Sans" charset="0"/>
              </a:rPr>
              <a:t>page. </a:t>
            </a:r>
            <a:endParaRPr lang="en-US" sz="3500" dirty="0">
              <a:latin typeface="Open Sans" charset="0"/>
              <a:ea typeface="Open Sans" charset="0"/>
              <a:cs typeface="Open Sans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634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888" y="0"/>
            <a:ext cx="10318016" cy="68579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859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86879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ea typeface="Open Sans" charset="0"/>
                <a:cs typeface="Open Sans" charset="0"/>
              </a:rPr>
              <a:t>5. </a:t>
            </a:r>
            <a:r>
              <a:rPr lang="en-US" sz="4000" b="1" dirty="0" smtClean="0">
                <a:latin typeface="Open Sans" charset="0"/>
                <a:ea typeface="Open Sans" charset="0"/>
                <a:cs typeface="Open Sans" charset="0"/>
              </a:rPr>
              <a:t>Simplify Your Copy</a:t>
            </a:r>
            <a:endParaRPr lang="en-US" sz="4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2931" y="1678100"/>
            <a:ext cx="91020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C00000"/>
              </a:buClr>
              <a:buFont typeface="LucidaGrande" charset="0"/>
              <a:buChar char="→"/>
            </a:pPr>
            <a:r>
              <a:rPr lang="en-US" sz="3500" dirty="0" smtClean="0">
                <a:latin typeface="Open Sans" charset="0"/>
                <a:ea typeface="Open Sans" charset="0"/>
                <a:cs typeface="Open Sans" charset="0"/>
              </a:rPr>
              <a:t>Use bullets to shorten the copy on your page.</a:t>
            </a:r>
            <a:endParaRPr lang="en-US" sz="3500" dirty="0">
              <a:latin typeface="Open Sans" charset="0"/>
              <a:ea typeface="Open Sans" charset="0"/>
              <a:cs typeface="Open Sans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904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0" y="0"/>
            <a:ext cx="10318016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892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86879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ea typeface="Open Sans" charset="0"/>
                <a:cs typeface="Open Sans" charset="0"/>
              </a:rPr>
              <a:t>6. </a:t>
            </a:r>
            <a:r>
              <a:rPr lang="en-US" sz="4000" b="1" dirty="0" smtClean="0">
                <a:latin typeface="Open Sans" charset="0"/>
                <a:ea typeface="Open Sans" charset="0"/>
                <a:cs typeface="Open Sans" charset="0"/>
              </a:rPr>
              <a:t>Call to Action Above the Fold</a:t>
            </a:r>
            <a:endParaRPr lang="en-US" sz="4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2931" y="1678100"/>
            <a:ext cx="910204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C00000"/>
              </a:buClr>
              <a:buFont typeface="LucidaGrande" charset="0"/>
              <a:buChar char="→"/>
            </a:pPr>
            <a:r>
              <a:rPr lang="en-US" sz="3500" dirty="0" smtClean="0">
                <a:latin typeface="Open Sans" charset="0"/>
                <a:ea typeface="Open Sans" charset="0"/>
                <a:cs typeface="Open Sans" charset="0"/>
              </a:rPr>
              <a:t>Position your CTA above the fold. Position opt-in forms to the right of your video.</a:t>
            </a:r>
            <a:endParaRPr lang="en-US" sz="3500" dirty="0">
              <a:latin typeface="Open Sans" charset="0"/>
              <a:ea typeface="Open Sans" charset="0"/>
              <a:cs typeface="Open Sans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358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970" y="217714"/>
            <a:ext cx="9990460" cy="664028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172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86879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ea typeface="Open Sans" charset="0"/>
                <a:cs typeface="Open Sans" charset="0"/>
              </a:rPr>
              <a:t>7. </a:t>
            </a:r>
            <a:r>
              <a:rPr lang="en-US" sz="4000" b="1" dirty="0" smtClean="0">
                <a:latin typeface="Open Sans" charset="0"/>
                <a:ea typeface="Open Sans" charset="0"/>
                <a:cs typeface="Open Sans" charset="0"/>
              </a:rPr>
              <a:t>Use ‘Rows’</a:t>
            </a:r>
            <a:endParaRPr lang="en-US" sz="4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2931" y="1678100"/>
            <a:ext cx="910204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C00000"/>
              </a:buClr>
              <a:buFont typeface="LucidaGrande" charset="0"/>
              <a:buChar char="→"/>
            </a:pPr>
            <a:r>
              <a:rPr lang="en-US" sz="3500" dirty="0" smtClean="0">
                <a:latin typeface="Open Sans" charset="0"/>
                <a:ea typeface="Open Sans" charset="0"/>
                <a:cs typeface="Open Sans" charset="0"/>
              </a:rPr>
              <a:t>Add order to a page by dividing it into ‘horizontal rows’. Use alternating colour backgrounds to separate your content.</a:t>
            </a:r>
            <a:endParaRPr lang="en-US" sz="3500" dirty="0">
              <a:latin typeface="Open Sans" charset="0"/>
              <a:ea typeface="Open Sans" charset="0"/>
              <a:cs typeface="Open Sans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354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750" y="0"/>
            <a:ext cx="10283774" cy="68579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8123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86879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ea typeface="Open Sans" charset="0"/>
                <a:cs typeface="Open Sans" charset="0"/>
              </a:rPr>
              <a:t>8. </a:t>
            </a:r>
            <a:r>
              <a:rPr lang="en-US" sz="4000" b="1" dirty="0" smtClean="0">
                <a:latin typeface="Open Sans" charset="0"/>
                <a:ea typeface="Open Sans" charset="0"/>
                <a:cs typeface="Open Sans" charset="0"/>
              </a:rPr>
              <a:t>Columns</a:t>
            </a:r>
            <a:endParaRPr lang="en-US" sz="4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2931" y="1678100"/>
            <a:ext cx="910204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C00000"/>
              </a:buClr>
              <a:buFont typeface="LucidaGrande" charset="0"/>
              <a:buChar char="→"/>
            </a:pPr>
            <a:r>
              <a:rPr lang="en-US" sz="3500" dirty="0" smtClean="0">
                <a:latin typeface="Open Sans" charset="0"/>
                <a:ea typeface="Open Sans" charset="0"/>
                <a:cs typeface="Open Sans" charset="0"/>
              </a:rPr>
              <a:t>Avoid running text the full width of your page. Instead, run text in columns. They’re easier to read!</a:t>
            </a:r>
            <a:endParaRPr lang="en-US" sz="3500" dirty="0">
              <a:latin typeface="Open Sans" charset="0"/>
              <a:ea typeface="Open Sans" charset="0"/>
              <a:cs typeface="Open Sans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332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5-Column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810" y="217714"/>
            <a:ext cx="9990461" cy="664028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130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2486890"/>
            <a:ext cx="12151360" cy="214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67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5 </a:t>
            </a:r>
            <a:r>
              <a:rPr lang="en-US" sz="6667" b="1" dirty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ESSENTIAL VISUAL AND COLOUR TIPS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609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86879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ea typeface="Open Sans" charset="0"/>
                <a:cs typeface="Open Sans" charset="0"/>
              </a:rPr>
              <a:t>1</a:t>
            </a:r>
            <a:r>
              <a:rPr lang="en-US" sz="4000" b="1" dirty="0" smtClean="0">
                <a:solidFill>
                  <a:srgbClr val="297FD5"/>
                </a:solidFill>
                <a:latin typeface="Open Sans" charset="0"/>
                <a:ea typeface="Open Sans" charset="0"/>
                <a:cs typeface="Open Sans" charset="0"/>
              </a:rPr>
              <a:t>. </a:t>
            </a:r>
            <a:r>
              <a:rPr lang="en-US" sz="4000" b="1" dirty="0" smtClean="0">
                <a:latin typeface="Open Sans" charset="0"/>
                <a:ea typeface="Open Sans" charset="0"/>
                <a:cs typeface="Open Sans" charset="0"/>
              </a:rPr>
              <a:t>Contrast</a:t>
            </a:r>
            <a:endParaRPr lang="en-US" sz="4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2931" y="1678100"/>
            <a:ext cx="9102040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C00000"/>
              </a:buClr>
              <a:buFont typeface="LucidaGrande" charset="0"/>
              <a:buChar char="→"/>
            </a:pPr>
            <a:r>
              <a:rPr lang="en-US" sz="3500" dirty="0">
                <a:latin typeface="Open Sans" charset="0"/>
                <a:ea typeface="Open Sans" charset="0"/>
                <a:cs typeface="Open Sans" charset="0"/>
              </a:rPr>
              <a:t>Background colour should be white or a light tint. Black or dark grey text against a white background is 10 times easier to read than white text on a dark background.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884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-0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87" y="947057"/>
            <a:ext cx="11190796" cy="49312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941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86879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ea typeface="Open Sans" charset="0"/>
                <a:cs typeface="Open Sans" charset="0"/>
              </a:rPr>
              <a:t>2. </a:t>
            </a:r>
            <a:r>
              <a:rPr lang="en-US" sz="4000" b="1" dirty="0" smtClean="0">
                <a:latin typeface="Open Sans" charset="0"/>
                <a:ea typeface="Open Sans" charset="0"/>
                <a:cs typeface="Open Sans" charset="0"/>
              </a:rPr>
              <a:t>Limit Your Colour Choices</a:t>
            </a:r>
            <a:endParaRPr lang="en-US" sz="4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2931" y="1678100"/>
            <a:ext cx="910204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C00000"/>
              </a:buClr>
              <a:buFont typeface="LucidaGrande" charset="0"/>
              <a:buChar char="→"/>
            </a:pPr>
            <a:r>
              <a:rPr lang="en-US" sz="3500" dirty="0">
                <a:latin typeface="Open Sans" charset="0"/>
                <a:ea typeface="Open Sans" charset="0"/>
                <a:cs typeface="Open Sans" charset="0"/>
              </a:rPr>
              <a:t>Use colour sparingly if you want it to grab the eye. Limit your colours to three or four.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592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oo-many-colour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9" y="215971"/>
            <a:ext cx="9993085" cy="66420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5998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86879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ea typeface="Open Sans" charset="0"/>
                <a:cs typeface="Open Sans" charset="0"/>
              </a:rPr>
              <a:t>3. </a:t>
            </a:r>
            <a:r>
              <a:rPr lang="en-US" sz="4000" b="1" dirty="0" smtClean="0">
                <a:latin typeface="Open Sans" charset="0"/>
                <a:ea typeface="Open Sans" charset="0"/>
                <a:cs typeface="Open Sans" charset="0"/>
              </a:rPr>
              <a:t>Use Neutral Colours and Shades</a:t>
            </a:r>
            <a:endParaRPr lang="en-US" sz="4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2931" y="1678100"/>
            <a:ext cx="91020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C00000"/>
              </a:buClr>
              <a:buFont typeface="LucidaGrande" charset="0"/>
              <a:buChar char="→"/>
            </a:pPr>
            <a:r>
              <a:rPr lang="en-US" sz="3500" dirty="0" smtClean="0">
                <a:latin typeface="Open Sans" charset="0"/>
                <a:ea typeface="Open Sans" charset="0"/>
                <a:cs typeface="Open Sans" charset="0"/>
              </a:rPr>
              <a:t>This is easier on the eye than bold, primary colours. </a:t>
            </a:r>
            <a:endParaRPr lang="en-US" sz="3500" dirty="0">
              <a:latin typeface="Open Sans" charset="0"/>
              <a:ea typeface="Open Sans" charset="0"/>
              <a:cs typeface="Open Sans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675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ce0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18" y="326571"/>
            <a:ext cx="9826682" cy="65314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98042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ice0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681" y="410827"/>
            <a:ext cx="9699918" cy="64471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4418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86879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ea typeface="Open Sans" charset="0"/>
                <a:cs typeface="Open Sans" charset="0"/>
              </a:rPr>
              <a:t>4. </a:t>
            </a:r>
            <a:r>
              <a:rPr lang="en-US" sz="4000" b="1" dirty="0" smtClean="0">
                <a:latin typeface="Open Sans" charset="0"/>
                <a:ea typeface="Open Sans" charset="0"/>
                <a:cs typeface="Open Sans" charset="0"/>
              </a:rPr>
              <a:t>Add 25% Whitespace</a:t>
            </a:r>
            <a:endParaRPr lang="en-US" sz="4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2931" y="1678100"/>
            <a:ext cx="91020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C00000"/>
              </a:buClr>
              <a:buFont typeface="LucidaGrande" charset="0"/>
              <a:buChar char="→"/>
            </a:pPr>
            <a:r>
              <a:rPr lang="en-US" sz="3500" dirty="0">
                <a:latin typeface="Open Sans" charset="0"/>
                <a:ea typeface="Open Sans" charset="0"/>
                <a:cs typeface="Open Sans" charset="0"/>
              </a:rPr>
              <a:t>Help guide the eye smoothly down your page by spacing out your content.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945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34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50205" y="93370"/>
            <a:ext cx="7462304" cy="666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47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86879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ea typeface="Open Sans" charset="0"/>
                <a:cs typeface="Open Sans" charset="0"/>
              </a:rPr>
              <a:t>5. </a:t>
            </a:r>
            <a:r>
              <a:rPr lang="en-US" sz="4000" b="1" dirty="0" smtClean="0">
                <a:latin typeface="Open Sans" charset="0"/>
                <a:ea typeface="Open Sans" charset="0"/>
                <a:cs typeface="Open Sans" charset="0"/>
              </a:rPr>
              <a:t>Use Rich Colours for Prominent Items</a:t>
            </a:r>
            <a:endParaRPr lang="en-US" sz="4000" dirty="0"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2931" y="1678100"/>
            <a:ext cx="91020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C00000"/>
              </a:buClr>
              <a:buFont typeface="LucidaGrande" charset="0"/>
              <a:buChar char="→"/>
            </a:pPr>
            <a:r>
              <a:rPr lang="en-US" sz="3500" dirty="0" smtClean="0">
                <a:latin typeface="Open Sans" charset="0"/>
                <a:ea typeface="Open Sans" charset="0"/>
                <a:cs typeface="Open Sans" charset="0"/>
              </a:rPr>
              <a:t>For example, Navy, Red, Green or Orange ‘buy now’ buttons.</a:t>
            </a:r>
            <a:endParaRPr lang="en-US" sz="3500" dirty="0">
              <a:latin typeface="Open Sans" charset="0"/>
              <a:ea typeface="Open Sans" charset="0"/>
              <a:cs typeface="Open Sans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901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om0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886" y="418558"/>
            <a:ext cx="9688286" cy="64394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956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om0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43" y="385780"/>
            <a:ext cx="9695660" cy="64443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992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59708"/>
            <a:ext cx="10363200" cy="4673600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Avoid it all costs!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  <a:latin typeface="Open Sans Extrabold" charset="0"/>
                <a:ea typeface="Open Sans Extrabold" charset="0"/>
                <a:cs typeface="Open Sans Extrabold" charset="0"/>
              </a:rPr>
              <a:t>BIG Secret of The Online Millionaires:</a:t>
            </a:r>
          </a:p>
          <a:p>
            <a:pPr marL="26988" indent="-26988">
              <a:buNone/>
            </a:pPr>
            <a:r>
              <a:rPr lang="en-US" dirty="0" smtClean="0"/>
              <a:t>Everything of significance online happens one page at a time.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482601"/>
            <a:ext cx="1188720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500" b="1" dirty="0">
                <a:solidFill>
                  <a:srgbClr val="297FD5"/>
                </a:solidFill>
                <a:latin typeface="Open Sans" charset="0"/>
                <a:ea typeface="Open Sans" charset="0"/>
                <a:cs typeface="Open Sans" charset="0"/>
              </a:rPr>
              <a:t>The Quest for Perfection</a:t>
            </a:r>
            <a:endParaRPr lang="en-US" sz="4500" dirty="0">
              <a:latin typeface="Open Sans" charset="0"/>
              <a:ea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12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31473"/>
            <a:ext cx="12151360" cy="1733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666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TRAFFIC</a:t>
            </a:r>
            <a:endParaRPr lang="en-US" sz="10666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2484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784" y="365125"/>
            <a:ext cx="10515600" cy="1325563"/>
          </a:xfrm>
        </p:spPr>
        <p:txBody>
          <a:bodyPr/>
          <a:lstStyle/>
          <a:p>
            <a:r>
              <a:rPr lang="en-US" dirty="0" smtClean="0"/>
              <a:t>Your THREE Traffic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5521" y="1690688"/>
            <a:ext cx="10515600" cy="4351338"/>
          </a:xfrm>
        </p:spPr>
        <p:txBody>
          <a:bodyPr/>
          <a:lstStyle/>
          <a:p>
            <a:pPr marL="644525" indent="-644525">
              <a:lnSpc>
                <a:spcPct val="100000"/>
              </a:lnSpc>
              <a:spcAft>
                <a:spcPts val="1000"/>
              </a:spcAft>
              <a:buSzPct val="95000"/>
              <a:buFont typeface="+mj-lt"/>
              <a:buAutoNum type="arabicParenR"/>
            </a:pPr>
            <a:r>
              <a:rPr lang="en-US" dirty="0" smtClean="0"/>
              <a:t>Primary Online Traffic Sources</a:t>
            </a:r>
            <a:endParaRPr lang="en-US" dirty="0"/>
          </a:p>
          <a:p>
            <a:pPr marL="644525" indent="-644525">
              <a:lnSpc>
                <a:spcPct val="100000"/>
              </a:lnSpc>
              <a:spcAft>
                <a:spcPts val="1000"/>
              </a:spcAft>
              <a:buSzPct val="95000"/>
              <a:buFont typeface="+mj-lt"/>
              <a:buAutoNum type="arabicParenR"/>
            </a:pPr>
            <a:r>
              <a:rPr lang="en-US" dirty="0" smtClean="0"/>
              <a:t>Primary Offline Traffic Sources</a:t>
            </a:r>
          </a:p>
          <a:p>
            <a:pPr marL="644525" indent="-644525">
              <a:lnSpc>
                <a:spcPct val="100000"/>
              </a:lnSpc>
              <a:spcAft>
                <a:spcPts val="1000"/>
              </a:spcAft>
              <a:buSzPct val="95000"/>
              <a:buFont typeface="+mj-lt"/>
              <a:buAutoNum type="arabicParenR"/>
            </a:pPr>
            <a:r>
              <a:rPr lang="en-US" dirty="0" smtClean="0"/>
              <a:t>Secondary Online Traffic 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97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784" y="365125"/>
            <a:ext cx="10515600" cy="1325563"/>
          </a:xfrm>
        </p:spPr>
        <p:txBody>
          <a:bodyPr/>
          <a:lstStyle/>
          <a:p>
            <a:r>
              <a:rPr lang="en-US" dirty="0" smtClean="0"/>
              <a:t>Your THREE Traffic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5521" y="1690688"/>
            <a:ext cx="10515600" cy="4351338"/>
          </a:xfrm>
        </p:spPr>
        <p:txBody>
          <a:bodyPr/>
          <a:lstStyle/>
          <a:p>
            <a:pPr marL="644525" indent="-644525">
              <a:lnSpc>
                <a:spcPct val="100000"/>
              </a:lnSpc>
              <a:spcAft>
                <a:spcPts val="1000"/>
              </a:spcAft>
              <a:buSzPct val="95000"/>
              <a:buFont typeface="+mj-lt"/>
              <a:buAutoNum type="arabicParenR"/>
            </a:pPr>
            <a:r>
              <a:rPr lang="en-US" dirty="0" smtClean="0"/>
              <a:t>Primary Online Traffic Sources</a:t>
            </a:r>
          </a:p>
          <a:p>
            <a:pPr marL="1270000" indent="-508000">
              <a:lnSpc>
                <a:spcPct val="100000"/>
              </a:lnSpc>
              <a:spcAft>
                <a:spcPts val="1000"/>
              </a:spcAft>
              <a:buClr>
                <a:srgbClr val="005BBB"/>
              </a:buClr>
              <a:buFont typeface="LucidaGrande" charset="0"/>
              <a:buChar char="►"/>
            </a:pPr>
            <a:r>
              <a:rPr lang="en-US" sz="3500" dirty="0" smtClean="0"/>
              <a:t>Facebook</a:t>
            </a:r>
          </a:p>
          <a:p>
            <a:pPr marL="1270000" indent="-508000">
              <a:lnSpc>
                <a:spcPct val="100000"/>
              </a:lnSpc>
              <a:spcAft>
                <a:spcPts val="1000"/>
              </a:spcAft>
              <a:buClr>
                <a:srgbClr val="005BBB"/>
              </a:buClr>
              <a:buFont typeface="LucidaGrande" charset="0"/>
              <a:buChar char="►"/>
            </a:pPr>
            <a:r>
              <a:rPr lang="en-US" sz="3500" dirty="0" smtClean="0"/>
              <a:t>Google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86598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784" y="365125"/>
            <a:ext cx="10515600" cy="1325563"/>
          </a:xfrm>
        </p:spPr>
        <p:txBody>
          <a:bodyPr/>
          <a:lstStyle/>
          <a:p>
            <a:r>
              <a:rPr lang="en-US" dirty="0" smtClean="0"/>
              <a:t>Your THREE Traffic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5521" y="1690688"/>
            <a:ext cx="10515600" cy="4351338"/>
          </a:xfrm>
        </p:spPr>
        <p:txBody>
          <a:bodyPr/>
          <a:lstStyle/>
          <a:p>
            <a:pPr marL="703263" indent="-703263">
              <a:lnSpc>
                <a:spcPct val="100000"/>
              </a:lnSpc>
              <a:spcAft>
                <a:spcPts val="1000"/>
              </a:spcAft>
              <a:buSzPct val="95000"/>
              <a:buFont typeface="+mj-lt"/>
              <a:buAutoNum type="arabicParenR" startAt="2"/>
            </a:pPr>
            <a:r>
              <a:rPr lang="en-US" dirty="0" smtClean="0"/>
              <a:t>Primary Offline Traffic Sources</a:t>
            </a:r>
          </a:p>
          <a:p>
            <a:pPr marL="1270000" indent="-508000">
              <a:lnSpc>
                <a:spcPct val="100000"/>
              </a:lnSpc>
              <a:spcAft>
                <a:spcPts val="1000"/>
              </a:spcAft>
              <a:buClr>
                <a:srgbClr val="005BBB"/>
              </a:buClr>
              <a:buFont typeface="LucidaGrande" charset="0"/>
              <a:buChar char="►"/>
            </a:pPr>
            <a:r>
              <a:rPr lang="en-US" sz="3500" dirty="0" smtClean="0"/>
              <a:t>Direct Mail</a:t>
            </a:r>
          </a:p>
          <a:p>
            <a:pPr marL="1270000" indent="-508000">
              <a:lnSpc>
                <a:spcPct val="100000"/>
              </a:lnSpc>
              <a:spcAft>
                <a:spcPts val="1000"/>
              </a:spcAft>
              <a:buClr>
                <a:srgbClr val="005BBB"/>
              </a:buClr>
              <a:buFont typeface="LucidaGrande" charset="0"/>
              <a:buChar char="►"/>
            </a:pPr>
            <a:r>
              <a:rPr lang="en-US" sz="3500" dirty="0" smtClean="0"/>
              <a:t>Newspaper / Magazine Advertising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72312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784" y="365125"/>
            <a:ext cx="10515600" cy="1325563"/>
          </a:xfrm>
        </p:spPr>
        <p:txBody>
          <a:bodyPr/>
          <a:lstStyle/>
          <a:p>
            <a:r>
              <a:rPr lang="en-US" dirty="0" smtClean="0"/>
              <a:t>Your THREE Traffic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5521" y="1690688"/>
            <a:ext cx="10515600" cy="1310929"/>
          </a:xfrm>
        </p:spPr>
        <p:txBody>
          <a:bodyPr>
            <a:normAutofit/>
          </a:bodyPr>
          <a:lstStyle/>
          <a:p>
            <a:pPr marL="742950" indent="-742950">
              <a:lnSpc>
                <a:spcPct val="100000"/>
              </a:lnSpc>
              <a:spcAft>
                <a:spcPts val="1000"/>
              </a:spcAft>
              <a:buSzPct val="95000"/>
              <a:buFont typeface="+mj-lt"/>
              <a:buAutoNum type="arabicParenR" startAt="3"/>
            </a:pPr>
            <a:r>
              <a:rPr lang="en-US" dirty="0" smtClean="0"/>
              <a:t>Secondary Online Traffic Sources</a:t>
            </a:r>
          </a:p>
          <a:p>
            <a:pPr marL="762000" indent="0">
              <a:lnSpc>
                <a:spcPct val="100000"/>
              </a:lnSpc>
              <a:spcAft>
                <a:spcPts val="1000"/>
              </a:spcAft>
              <a:buClr>
                <a:srgbClr val="005BBB"/>
              </a:buClr>
              <a:buNone/>
            </a:pPr>
            <a:endParaRPr lang="en-US" sz="3500" dirty="0"/>
          </a:p>
        </p:txBody>
      </p:sp>
      <p:sp>
        <p:nvSpPr>
          <p:cNvPr id="4" name="Rectangle 3"/>
          <p:cNvSpPr/>
          <p:nvPr/>
        </p:nvSpPr>
        <p:spPr>
          <a:xfrm>
            <a:off x="1417982" y="2533740"/>
            <a:ext cx="9872869" cy="3648400"/>
          </a:xfrm>
          <a:prstGeom prst="rect">
            <a:avLst/>
          </a:prstGeom>
        </p:spPr>
        <p:txBody>
          <a:bodyPr wrap="square" numCol="2">
            <a:noAutofit/>
          </a:bodyPr>
          <a:lstStyle/>
          <a:p>
            <a:pPr marL="1270000" lvl="0" indent="-508000">
              <a:spcBef>
                <a:spcPts val="1000"/>
              </a:spcBef>
              <a:spcAft>
                <a:spcPts val="1000"/>
              </a:spcAft>
              <a:buClr>
                <a:srgbClr val="005BBB"/>
              </a:buClr>
              <a:buSzPct val="75000"/>
              <a:buFont typeface="LucidaGrande" charset="0"/>
              <a:buChar char="►"/>
            </a:pPr>
            <a:r>
              <a:rPr lang="en-US" sz="3500" dirty="0">
                <a:solidFill>
                  <a:prstClr val="black"/>
                </a:solidFill>
                <a:latin typeface="Open Sans" charset="0"/>
                <a:ea typeface="Open Sans" charset="0"/>
                <a:cs typeface="Open Sans" charset="0"/>
              </a:rPr>
              <a:t>Remarketing</a:t>
            </a:r>
          </a:p>
          <a:p>
            <a:pPr marL="1270000" lvl="0" indent="-508000">
              <a:spcBef>
                <a:spcPts val="1000"/>
              </a:spcBef>
              <a:spcAft>
                <a:spcPts val="1000"/>
              </a:spcAft>
              <a:buClr>
                <a:srgbClr val="005BBB"/>
              </a:buClr>
              <a:buSzPct val="75000"/>
              <a:buFont typeface="LucidaGrande" charset="0"/>
              <a:buChar char="►"/>
            </a:pPr>
            <a:r>
              <a:rPr lang="en-US" sz="3500" dirty="0">
                <a:solidFill>
                  <a:prstClr val="black"/>
                </a:solidFill>
                <a:latin typeface="Open Sans" charset="0"/>
                <a:ea typeface="Open Sans" charset="0"/>
                <a:cs typeface="Open Sans" charset="0"/>
              </a:rPr>
              <a:t>LinkedIn</a:t>
            </a:r>
          </a:p>
          <a:p>
            <a:pPr marL="1270000" lvl="0" indent="-508000">
              <a:spcBef>
                <a:spcPts val="1000"/>
              </a:spcBef>
              <a:spcAft>
                <a:spcPts val="1000"/>
              </a:spcAft>
              <a:buClr>
                <a:srgbClr val="005BBB"/>
              </a:buClr>
              <a:buSzPct val="75000"/>
              <a:buFont typeface="LucidaGrande" charset="0"/>
              <a:buChar char="►"/>
            </a:pPr>
            <a:r>
              <a:rPr lang="en-US" sz="3500" dirty="0">
                <a:solidFill>
                  <a:prstClr val="black"/>
                </a:solidFill>
                <a:latin typeface="Open Sans" charset="0"/>
                <a:ea typeface="Open Sans" charset="0"/>
                <a:cs typeface="Open Sans" charset="0"/>
              </a:rPr>
              <a:t>YouTube</a:t>
            </a:r>
          </a:p>
          <a:p>
            <a:pPr marL="1270000" lvl="0" indent="-508000">
              <a:spcBef>
                <a:spcPts val="1000"/>
              </a:spcBef>
              <a:spcAft>
                <a:spcPts val="1000"/>
              </a:spcAft>
              <a:buClr>
                <a:srgbClr val="005BBB"/>
              </a:buClr>
              <a:buSzPct val="75000"/>
              <a:buFont typeface="LucidaGrande" charset="0"/>
              <a:buChar char="►"/>
            </a:pPr>
            <a:r>
              <a:rPr lang="en-US" sz="3500" dirty="0">
                <a:solidFill>
                  <a:prstClr val="black"/>
                </a:solidFill>
                <a:latin typeface="Open Sans" charset="0"/>
                <a:ea typeface="Open Sans" charset="0"/>
                <a:cs typeface="Open Sans" charset="0"/>
              </a:rPr>
              <a:t>Display / Banner Advertising</a:t>
            </a:r>
          </a:p>
          <a:p>
            <a:pPr marL="1270000" lvl="0" indent="-508000">
              <a:spcBef>
                <a:spcPts val="1000"/>
              </a:spcBef>
              <a:spcAft>
                <a:spcPts val="1000"/>
              </a:spcAft>
              <a:buClr>
                <a:srgbClr val="005BBB"/>
              </a:buClr>
              <a:buSzPct val="75000"/>
              <a:buFont typeface="LucidaGrande" charset="0"/>
              <a:buChar char="►"/>
            </a:pPr>
            <a:r>
              <a:rPr lang="en-US" sz="3500" dirty="0">
                <a:solidFill>
                  <a:prstClr val="black"/>
                </a:solidFill>
                <a:latin typeface="Open Sans" charset="0"/>
                <a:ea typeface="Open Sans" charset="0"/>
                <a:cs typeface="Open Sans" charset="0"/>
              </a:rPr>
              <a:t>Pinterest</a:t>
            </a:r>
          </a:p>
          <a:p>
            <a:pPr marL="1270000" lvl="0" indent="-508000">
              <a:spcBef>
                <a:spcPts val="1000"/>
              </a:spcBef>
              <a:spcAft>
                <a:spcPts val="1000"/>
              </a:spcAft>
              <a:buClr>
                <a:srgbClr val="005BBB"/>
              </a:buClr>
              <a:buSzPct val="75000"/>
              <a:buFont typeface="LucidaGrande" charset="0"/>
              <a:buChar char="►"/>
            </a:pPr>
            <a:r>
              <a:rPr lang="en-US" sz="3500" dirty="0">
                <a:solidFill>
                  <a:prstClr val="black"/>
                </a:solidFill>
                <a:latin typeface="Open Sans" charset="0"/>
                <a:ea typeface="Open Sans" charset="0"/>
                <a:cs typeface="Open Sans" charset="0"/>
              </a:rPr>
              <a:t>Social Media</a:t>
            </a:r>
          </a:p>
          <a:p>
            <a:pPr marL="1270000" lvl="0" indent="-508000">
              <a:spcBef>
                <a:spcPts val="1000"/>
              </a:spcBef>
              <a:spcAft>
                <a:spcPts val="1000"/>
              </a:spcAft>
              <a:buClr>
                <a:srgbClr val="005BBB"/>
              </a:buClr>
              <a:buSzPct val="75000"/>
              <a:buFont typeface="LucidaGrande" charset="0"/>
              <a:buChar char="►"/>
            </a:pPr>
            <a:r>
              <a:rPr lang="en-US" sz="3500" dirty="0">
                <a:solidFill>
                  <a:prstClr val="black"/>
                </a:solidFill>
                <a:latin typeface="Open Sans" charset="0"/>
                <a:ea typeface="Open Sans" charset="0"/>
                <a:cs typeface="Open Sans" charset="0"/>
              </a:rPr>
              <a:t>SEO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91513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2441714"/>
            <a:ext cx="12151360" cy="1733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666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FACEBOOK</a:t>
            </a:r>
            <a:endParaRPr lang="en-US" sz="10666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332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1" y="1324426"/>
            <a:ext cx="10501086" cy="4670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7575" indent="-566738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1.49 billion monthly active users</a:t>
            </a:r>
          </a:p>
          <a:p>
            <a:pPr marL="917575" indent="-566738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More than one third of the UK population visits Facebook every day</a:t>
            </a:r>
          </a:p>
          <a:p>
            <a:pPr marL="917575" indent="-566738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Adult Facebook users have, on average, 200 friends</a:t>
            </a:r>
          </a:p>
          <a:p>
            <a:pPr marL="917575" indent="-566738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Mobile ad revenue now accounts for 76 percent of Facebook's advertising revenue</a:t>
            </a:r>
            <a:endParaRPr lang="en-US" sz="3500" i="1" dirty="0">
              <a:latin typeface="Open Sans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6400" y="492069"/>
            <a:ext cx="1188720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4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Why Facebook?</a:t>
            </a:r>
            <a:endParaRPr lang="en-US" sz="44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31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0" y="1302655"/>
            <a:ext cx="1103745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7575" indent="-566738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 smtClean="0">
                <a:latin typeface="Open Sans" charset="0"/>
              </a:rPr>
              <a:t>Facebook </a:t>
            </a:r>
            <a:r>
              <a:rPr lang="en-US" sz="3500" dirty="0">
                <a:latin typeface="Open Sans" charset="0"/>
              </a:rPr>
              <a:t>is on three of every four smartphones</a:t>
            </a:r>
          </a:p>
          <a:p>
            <a:pPr marL="917575" indent="-566738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Every 20 Minutes on Facebook, Its Users</a:t>
            </a:r>
            <a:r>
              <a:rPr lang="en-US" sz="3500" dirty="0" smtClean="0">
                <a:latin typeface="Open Sans" charset="0"/>
              </a:rPr>
              <a:t>…</a:t>
            </a:r>
          </a:p>
          <a:p>
            <a:pPr marL="1441450" indent="-469900">
              <a:spcAft>
                <a:spcPts val="1067"/>
              </a:spcAft>
              <a:buClr>
                <a:srgbClr val="005BBB"/>
              </a:buClr>
              <a:buSzPct val="90000"/>
              <a:buFont typeface="Courier New" charset="0"/>
              <a:buChar char="o"/>
            </a:pPr>
            <a:r>
              <a:rPr lang="en-US" sz="3500" i="1" dirty="0" smtClean="0">
                <a:latin typeface="Open Sans" charset="0"/>
              </a:rPr>
              <a:t>Share one million links</a:t>
            </a:r>
          </a:p>
          <a:p>
            <a:pPr marL="1441450" indent="-469900">
              <a:spcAft>
                <a:spcPts val="1067"/>
              </a:spcAft>
              <a:buClr>
                <a:srgbClr val="005BBB"/>
              </a:buClr>
              <a:buSzPct val="90000"/>
              <a:buFont typeface="Courier New" charset="0"/>
              <a:buChar char="o"/>
            </a:pPr>
            <a:r>
              <a:rPr lang="en-US" sz="3500" i="1" dirty="0" smtClean="0">
                <a:latin typeface="Open Sans" charset="0"/>
              </a:rPr>
              <a:t>Make two million friend requests</a:t>
            </a:r>
          </a:p>
          <a:p>
            <a:pPr marL="1441450" indent="-469900">
              <a:spcAft>
                <a:spcPts val="1067"/>
              </a:spcAft>
              <a:buClr>
                <a:srgbClr val="005BBB"/>
              </a:buClr>
              <a:buSzPct val="90000"/>
              <a:buFont typeface="Courier New" charset="0"/>
              <a:buChar char="o"/>
            </a:pPr>
            <a:r>
              <a:rPr lang="en-US" sz="3500" i="1" dirty="0" smtClean="0">
                <a:latin typeface="Open Sans" charset="0"/>
              </a:rPr>
              <a:t>Send three million messages</a:t>
            </a:r>
            <a:endParaRPr lang="en-US" sz="3500" i="1" dirty="0">
              <a:latin typeface="Open Sans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6400" y="492069"/>
            <a:ext cx="1188720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4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Why Facebook?</a:t>
            </a:r>
            <a:endParaRPr lang="en-US" sz="44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74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3201" y="842819"/>
            <a:ext cx="3428199" cy="5384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" y="177801"/>
            <a:ext cx="1188720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4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Newsfeed Ad Examples</a:t>
            </a:r>
            <a:endParaRPr lang="en-US" sz="4400" dirty="0">
              <a:latin typeface="Open Sans" charset="0"/>
              <a:cs typeface="Open Sans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1092200"/>
            <a:ext cx="4344800" cy="43706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12000" y="5562601"/>
            <a:ext cx="48768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Aft>
                <a:spcPts val="1067"/>
              </a:spcAft>
              <a:buClr>
                <a:srgbClr val="C00000"/>
              </a:buClr>
              <a:buSzPct val="85000"/>
            </a:pPr>
            <a:r>
              <a:rPr lang="en-US" sz="3500" dirty="0">
                <a:latin typeface="Open Sans" charset="0"/>
              </a:rPr>
              <a:t>Mobile Newsfeed 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5562601"/>
            <a:ext cx="52832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Aft>
                <a:spcPts val="1067"/>
              </a:spcAft>
              <a:buClr>
                <a:srgbClr val="C00000"/>
              </a:buClr>
              <a:buSzPct val="85000"/>
            </a:pPr>
            <a:r>
              <a:rPr lang="en-US" sz="3500" dirty="0">
                <a:latin typeface="Open Sans" charset="0"/>
              </a:rPr>
              <a:t>Desktop Newsfeed Ad</a:t>
            </a:r>
          </a:p>
        </p:txBody>
      </p:sp>
    </p:spTree>
    <p:extLst>
      <p:ext uri="{BB962C8B-B14F-4D97-AF65-F5344CB8AC3E}">
        <p14:creationId xmlns:p14="http://schemas.microsoft.com/office/powerpoint/2010/main" val="3982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692564"/>
            <a:ext cx="12192000" cy="4044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Aft>
                <a:spcPts val="1067"/>
              </a:spcAft>
              <a:buClr>
                <a:srgbClr val="C00000"/>
              </a:buClr>
              <a:buSzPct val="85000"/>
            </a:pPr>
            <a:r>
              <a:rPr lang="en-US" sz="9333" b="1" dirty="0" smtClean="0">
                <a:latin typeface="Open Sans" charset="0"/>
              </a:rPr>
              <a:t>REACH</a:t>
            </a:r>
            <a:br>
              <a:rPr lang="en-US" sz="9333" b="1" dirty="0" smtClean="0">
                <a:latin typeface="Open Sans" charset="0"/>
              </a:rPr>
            </a:br>
            <a:r>
              <a:rPr lang="en-US" sz="9600" b="1" dirty="0" smtClean="0">
                <a:latin typeface="Open Sans" charset="0"/>
              </a:rPr>
              <a:t>TARGETING</a:t>
            </a:r>
            <a:r>
              <a:rPr lang="en-US" sz="9600" b="1" dirty="0">
                <a:latin typeface="Open Sans" charset="0"/>
              </a:rPr>
              <a:t/>
            </a:r>
            <a:br>
              <a:rPr lang="en-US" sz="9600" b="1" dirty="0">
                <a:latin typeface="Open Sans" charset="0"/>
              </a:rPr>
            </a:br>
            <a:r>
              <a:rPr lang="en-US" sz="9600" b="1" dirty="0" smtClean="0">
                <a:latin typeface="Open Sans" charset="0"/>
              </a:rPr>
              <a:t>PRICE</a:t>
            </a:r>
            <a:endParaRPr lang="en-US" sz="9600" b="1" dirty="0">
              <a:latin typeface="Open Sans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565727"/>
            <a:ext cx="1188720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4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Perfect Moment in Time:</a:t>
            </a:r>
            <a:endParaRPr lang="en-US" sz="44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64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6400" y="759691"/>
            <a:ext cx="1188720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5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The 3 Steps to Facebook Success:</a:t>
            </a:r>
            <a:endParaRPr lang="en-US" sz="4500" dirty="0">
              <a:latin typeface="Open Sans" charset="0"/>
              <a:cs typeface="Open Sans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05163" y="1831110"/>
            <a:ext cx="11684000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</a:pPr>
            <a:r>
              <a:rPr lang="en-US" sz="4000" b="1" dirty="0" smtClean="0">
                <a:solidFill>
                  <a:srgbClr val="C00000"/>
                </a:solidFill>
                <a:latin typeface="Open Sans" charset="0"/>
                <a:cs typeface="Open Sans" charset="0"/>
              </a:rPr>
              <a:t>1) </a:t>
            </a:r>
            <a:r>
              <a:rPr lang="en-US" sz="4000" b="1" dirty="0" smtClean="0">
                <a:latin typeface="Open Sans" charset="0"/>
                <a:cs typeface="Open Sans" charset="0"/>
              </a:rPr>
              <a:t>Target your existing customers first</a:t>
            </a:r>
            <a:endParaRPr lang="en-US" sz="4000" dirty="0">
              <a:latin typeface="Open Sans" charset="0"/>
              <a:cs typeface="Open Sans" charset="0"/>
            </a:endParaRPr>
          </a:p>
          <a:p>
            <a:pPr marL="1566863" lvl="0" indent="-595313">
              <a:spcBef>
                <a:spcPts val="1200"/>
              </a:spcBef>
              <a:spcAft>
                <a:spcPts val="1500"/>
              </a:spcAft>
              <a:buClr>
                <a:srgbClr val="005BBB"/>
              </a:buClr>
              <a:buSzPct val="100000"/>
              <a:buFont typeface="LucidaGrande" charset="0"/>
              <a:buChar char="→"/>
            </a:pPr>
            <a:r>
              <a:rPr lang="en-US" sz="3500" dirty="0" smtClean="0">
                <a:solidFill>
                  <a:prstClr val="black"/>
                </a:solidFill>
                <a:latin typeface="Open Sans" charset="0"/>
              </a:rPr>
              <a:t>Upload email addresses</a:t>
            </a:r>
          </a:p>
          <a:p>
            <a:pPr marL="1566863" lvl="0" indent="-595313">
              <a:spcBef>
                <a:spcPts val="1200"/>
              </a:spcBef>
              <a:spcAft>
                <a:spcPts val="1500"/>
              </a:spcAft>
              <a:buClr>
                <a:srgbClr val="005BBB"/>
              </a:buClr>
              <a:buSzPct val="100000"/>
              <a:buFont typeface="LucidaGrande" charset="0"/>
              <a:buChar char="→"/>
            </a:pPr>
            <a:r>
              <a:rPr lang="en-US" sz="3500" dirty="0" smtClean="0">
                <a:solidFill>
                  <a:prstClr val="black"/>
                </a:solidFill>
                <a:latin typeface="Open Sans" charset="0"/>
              </a:rPr>
              <a:t>Remarketing code</a:t>
            </a:r>
            <a:endParaRPr lang="en-US" sz="3500" dirty="0">
              <a:solidFill>
                <a:prstClr val="black"/>
              </a:solidFill>
              <a:latin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3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48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9877" y="310872"/>
            <a:ext cx="11166267" cy="628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3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6400" y="759691"/>
            <a:ext cx="1188720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5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The 3 Steps to Facebook Success:</a:t>
            </a:r>
            <a:endParaRPr lang="en-US" sz="4500" dirty="0">
              <a:latin typeface="Open Sans" charset="0"/>
              <a:cs typeface="Open Sans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05163" y="1831110"/>
            <a:ext cx="11684000" cy="2208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7700" indent="-647700">
              <a:spcAft>
                <a:spcPts val="1500"/>
              </a:spcAft>
            </a:pPr>
            <a:r>
              <a:rPr lang="en-US" sz="4000" b="1" dirty="0" smtClean="0">
                <a:solidFill>
                  <a:srgbClr val="C00000"/>
                </a:solidFill>
                <a:latin typeface="Open Sans" charset="0"/>
                <a:cs typeface="Open Sans" charset="0"/>
              </a:rPr>
              <a:t>2) </a:t>
            </a:r>
            <a:r>
              <a:rPr lang="en-US" sz="4000" b="1" dirty="0" smtClean="0">
                <a:latin typeface="Open Sans" charset="0"/>
                <a:cs typeface="Open Sans" charset="0"/>
              </a:rPr>
              <a:t>Use Facebook Targeting to reach new customers</a:t>
            </a:r>
            <a:endParaRPr lang="en-US" sz="4000" dirty="0">
              <a:latin typeface="Open Sans" charset="0"/>
              <a:cs typeface="Open Sans" charset="0"/>
            </a:endParaRPr>
          </a:p>
          <a:p>
            <a:pPr marL="971550" lvl="0">
              <a:spcBef>
                <a:spcPts val="1200"/>
              </a:spcBef>
              <a:spcAft>
                <a:spcPts val="1500"/>
              </a:spcAft>
              <a:buClr>
                <a:srgbClr val="005BBB"/>
              </a:buClr>
              <a:buSzPct val="90000"/>
            </a:pPr>
            <a:endParaRPr lang="en-US" sz="3500" dirty="0">
              <a:solidFill>
                <a:prstClr val="black"/>
              </a:solidFill>
              <a:latin typeface="Open Sans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15109" y="3288273"/>
            <a:ext cx="11069782" cy="2491034"/>
          </a:xfrm>
          <a:prstGeom prst="rect">
            <a:avLst/>
          </a:prstGeom>
        </p:spPr>
        <p:txBody>
          <a:bodyPr wrap="square" numCol="2">
            <a:noAutofit/>
          </a:bodyPr>
          <a:lstStyle/>
          <a:p>
            <a:pPr marL="1566863" lvl="0" indent="-595313">
              <a:spcBef>
                <a:spcPts val="1200"/>
              </a:spcBef>
              <a:spcAft>
                <a:spcPts val="1500"/>
              </a:spcAft>
              <a:buClr>
                <a:srgbClr val="005BBB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solidFill>
                  <a:prstClr val="black"/>
                </a:solidFill>
                <a:latin typeface="Open Sans" charset="0"/>
              </a:rPr>
              <a:t>Location</a:t>
            </a:r>
          </a:p>
          <a:p>
            <a:pPr marL="1566863" lvl="0" indent="-595313">
              <a:spcBef>
                <a:spcPts val="1200"/>
              </a:spcBef>
              <a:spcAft>
                <a:spcPts val="1500"/>
              </a:spcAft>
              <a:buClr>
                <a:srgbClr val="005BBB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solidFill>
                  <a:prstClr val="black"/>
                </a:solidFill>
                <a:latin typeface="Open Sans" charset="0"/>
              </a:rPr>
              <a:t>Gender</a:t>
            </a:r>
          </a:p>
          <a:p>
            <a:pPr marL="1566863" lvl="0" indent="-595313">
              <a:spcBef>
                <a:spcPts val="1200"/>
              </a:spcBef>
              <a:spcAft>
                <a:spcPts val="1500"/>
              </a:spcAft>
              <a:buClr>
                <a:srgbClr val="005BBB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solidFill>
                  <a:prstClr val="black"/>
                </a:solidFill>
                <a:latin typeface="Open Sans" charset="0"/>
              </a:rPr>
              <a:t>Age</a:t>
            </a:r>
          </a:p>
          <a:p>
            <a:pPr marL="1566863" lvl="0" indent="-595313">
              <a:spcBef>
                <a:spcPts val="1200"/>
              </a:spcBef>
              <a:spcAft>
                <a:spcPts val="1500"/>
              </a:spcAft>
              <a:buClr>
                <a:srgbClr val="005BBB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solidFill>
                  <a:prstClr val="black"/>
                </a:solidFill>
                <a:latin typeface="Open Sans" charset="0"/>
              </a:rPr>
              <a:t>Demographics</a:t>
            </a:r>
          </a:p>
          <a:p>
            <a:pPr marL="1566863" lvl="0" indent="-595313">
              <a:spcBef>
                <a:spcPts val="1200"/>
              </a:spcBef>
              <a:spcAft>
                <a:spcPts val="1500"/>
              </a:spcAft>
              <a:buClr>
                <a:srgbClr val="005BBB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solidFill>
                  <a:prstClr val="black"/>
                </a:solidFill>
                <a:latin typeface="Open Sans" charset="0"/>
              </a:rPr>
              <a:t>Interests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53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6400" y="759691"/>
            <a:ext cx="1188720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5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The 3 Steps to Facebook Success:</a:t>
            </a:r>
            <a:endParaRPr lang="en-US" sz="4500" dirty="0">
              <a:latin typeface="Open Sans" charset="0"/>
              <a:cs typeface="Open Sans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05163" y="1831110"/>
            <a:ext cx="11684000" cy="1592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7700" indent="-647700">
              <a:spcAft>
                <a:spcPts val="1500"/>
              </a:spcAft>
            </a:pPr>
            <a:r>
              <a:rPr lang="en-US" sz="4000" b="1" dirty="0" smtClean="0">
                <a:solidFill>
                  <a:srgbClr val="C00000"/>
                </a:solidFill>
                <a:latin typeface="Open Sans" charset="0"/>
                <a:cs typeface="Open Sans" charset="0"/>
              </a:rPr>
              <a:t>3) </a:t>
            </a:r>
            <a:r>
              <a:rPr lang="en-US" sz="4000" b="1" dirty="0" smtClean="0">
                <a:latin typeface="Open Sans" charset="0"/>
                <a:cs typeface="Open Sans" charset="0"/>
              </a:rPr>
              <a:t>Move to lookalike audiences</a:t>
            </a:r>
            <a:endParaRPr lang="en-US" sz="4000" dirty="0">
              <a:latin typeface="Open Sans" charset="0"/>
              <a:cs typeface="Open Sans" charset="0"/>
            </a:endParaRPr>
          </a:p>
          <a:p>
            <a:pPr marL="971550" lvl="0">
              <a:spcBef>
                <a:spcPts val="1200"/>
              </a:spcBef>
              <a:spcAft>
                <a:spcPts val="1500"/>
              </a:spcAft>
              <a:buClr>
                <a:srgbClr val="005BBB"/>
              </a:buClr>
              <a:buSzPct val="90000"/>
            </a:pPr>
            <a:endParaRPr lang="en-US" sz="3500" dirty="0">
              <a:solidFill>
                <a:prstClr val="black"/>
              </a:solidFill>
              <a:latin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09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1281451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1821873"/>
            <a:ext cx="12151360" cy="3375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666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GOOGLE ADWORDS</a:t>
            </a:r>
            <a:endParaRPr lang="en-US" sz="10666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737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Open Sans Semibold" charset="0"/>
                <a:ea typeface="Open Sans Semibold" charset="0"/>
                <a:cs typeface="Open Sans Semibold" charset="0"/>
              </a:rPr>
              <a:t>Why?</a:t>
            </a:r>
            <a:r>
              <a:rPr lang="en-US" b="1" dirty="0" smtClean="0"/>
              <a:t>	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7172" y="1690688"/>
            <a:ext cx="10515600" cy="4858204"/>
          </a:xfrm>
        </p:spPr>
        <p:txBody>
          <a:bodyPr>
            <a:normAutofit/>
          </a:bodyPr>
          <a:lstStyle/>
          <a:p>
            <a:pPr marL="742950" indent="-742950">
              <a:lnSpc>
                <a:spcPct val="100000"/>
              </a:lnSpc>
              <a:spcAft>
                <a:spcPts val="1000"/>
              </a:spcAft>
              <a:buSzPct val="100000"/>
              <a:buFont typeface="+mj-lt"/>
              <a:buAutoNum type="arabicParenR"/>
            </a:pPr>
            <a:r>
              <a:rPr lang="en-US" sz="3500" dirty="0" smtClean="0"/>
              <a:t>Attraction Marketing</a:t>
            </a:r>
          </a:p>
          <a:p>
            <a:pPr marL="742950" indent="-742950">
              <a:lnSpc>
                <a:spcPct val="100000"/>
              </a:lnSpc>
              <a:spcAft>
                <a:spcPts val="1000"/>
              </a:spcAft>
              <a:buSzPct val="100000"/>
              <a:buFont typeface="+mj-lt"/>
              <a:buAutoNum type="arabicParenR"/>
            </a:pPr>
            <a:r>
              <a:rPr lang="en-US" sz="3500" dirty="0" smtClean="0"/>
              <a:t>Geographical Choice</a:t>
            </a:r>
            <a:endParaRPr lang="en-US" sz="3500" dirty="0"/>
          </a:p>
          <a:p>
            <a:pPr marL="742950" indent="-742950">
              <a:lnSpc>
                <a:spcPct val="100000"/>
              </a:lnSpc>
              <a:spcAft>
                <a:spcPts val="1000"/>
              </a:spcAft>
              <a:buSzPct val="100000"/>
              <a:buFont typeface="+mj-lt"/>
              <a:buAutoNum type="arabicParenR"/>
            </a:pPr>
            <a:r>
              <a:rPr lang="en-US" sz="3500" dirty="0" smtClean="0"/>
              <a:t>Predictable</a:t>
            </a:r>
            <a:endParaRPr lang="en-US" sz="3500" dirty="0"/>
          </a:p>
          <a:p>
            <a:pPr marL="742950" indent="-742950">
              <a:lnSpc>
                <a:spcPct val="100000"/>
              </a:lnSpc>
              <a:spcAft>
                <a:spcPts val="1000"/>
              </a:spcAft>
              <a:buSzPct val="100000"/>
              <a:buFont typeface="+mj-lt"/>
              <a:buAutoNum type="arabicParenR"/>
            </a:pPr>
            <a:r>
              <a:rPr lang="en-US" sz="3500" dirty="0" smtClean="0"/>
              <a:t>Pay for Results</a:t>
            </a:r>
            <a:endParaRPr lang="en-US" sz="3500" dirty="0"/>
          </a:p>
          <a:p>
            <a:pPr marL="742950" indent="-742950">
              <a:lnSpc>
                <a:spcPct val="100000"/>
              </a:lnSpc>
              <a:spcAft>
                <a:spcPts val="1000"/>
              </a:spcAft>
              <a:buSzPct val="100000"/>
              <a:buFont typeface="+mj-lt"/>
              <a:buAutoNum type="arabicParenR"/>
            </a:pPr>
            <a:r>
              <a:rPr lang="en-US" sz="3500" dirty="0" smtClean="0"/>
              <a:t>Rewards the smart Advertiser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93574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1821873"/>
            <a:ext cx="1215136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The 5 Key Principles of AdWords Success</a:t>
            </a:r>
            <a:endParaRPr lang="en-US" sz="75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6388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5913" y="1442490"/>
            <a:ext cx="915488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300" dirty="0">
                <a:latin typeface="Open Sans" charset="0"/>
              </a:rPr>
              <a:t>﻿Two years ago, results on the Left got a 5 times higher Click-Through Rate</a:t>
            </a:r>
          </a:p>
          <a:p>
            <a:pPr marL="457200" indent="-457200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300" dirty="0">
                <a:latin typeface="Open Sans" charset="0"/>
              </a:rPr>
              <a:t>Now it’s 15 times higher</a:t>
            </a:r>
          </a:p>
          <a:p>
            <a:pPr marL="457200" indent="-457200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300" dirty="0">
                <a:latin typeface="Open Sans" charset="0"/>
              </a:rPr>
              <a:t>The entire focus of </a:t>
            </a:r>
            <a:r>
              <a:rPr lang="en-US" sz="3300" dirty="0" smtClean="0">
                <a:latin typeface="Open Sans" charset="0"/>
              </a:rPr>
              <a:t>AdWords </a:t>
            </a:r>
            <a:r>
              <a:rPr lang="en-US" sz="3300" dirty="0">
                <a:latin typeface="Open Sans" charset="0"/>
              </a:rPr>
              <a:t>mastery is to get your ads top left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482600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1)</a:t>
            </a:r>
            <a:r>
              <a:rPr lang="en-US" sz="4000" b="1" dirty="0" smtClean="0">
                <a:latin typeface="Open Sans" charset="0"/>
                <a:cs typeface="Open Sans" charset="0"/>
              </a:rPr>
              <a:t> PPC Success is </a:t>
            </a:r>
            <a:r>
              <a:rPr lang="en-US" sz="4000" b="1" dirty="0">
                <a:latin typeface="Open Sans" charset="0"/>
                <a:cs typeface="Open Sans" charset="0"/>
              </a:rPr>
              <a:t>all A</a:t>
            </a:r>
            <a:r>
              <a:rPr lang="en-US" sz="4000" b="1" dirty="0" smtClean="0">
                <a:latin typeface="Open Sans" charset="0"/>
                <a:cs typeface="Open Sans" charset="0"/>
              </a:rPr>
              <a:t>bout </a:t>
            </a:r>
            <a:r>
              <a:rPr lang="en-US" sz="4000" b="1" dirty="0" smtClean="0">
                <a:latin typeface="Open Sans Extrabold" charset="0"/>
                <a:ea typeface="Open Sans Extrabold" charset="0"/>
                <a:cs typeface="Open Sans Extrabold" charset="0"/>
              </a:rPr>
              <a:t>TOP </a:t>
            </a:r>
            <a:r>
              <a:rPr lang="en-US" sz="4000" b="1" dirty="0">
                <a:latin typeface="Open Sans Extrabold" charset="0"/>
                <a:ea typeface="Open Sans Extrabold" charset="0"/>
                <a:cs typeface="Open Sans Extrabold" charset="0"/>
              </a:rPr>
              <a:t>LEFT </a:t>
            </a:r>
            <a:r>
              <a:rPr lang="en-US" sz="4000" b="1" dirty="0">
                <a:latin typeface="Open Sans" charset="0"/>
                <a:cs typeface="Open Sans" charset="0"/>
              </a:rPr>
              <a:t>Position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867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286" y="0"/>
            <a:ext cx="9984965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231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6172" y="1803400"/>
            <a:ext cx="10014858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1025" indent="-5810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﻿Your keywords determine how many people you’ll reach.</a:t>
            </a:r>
          </a:p>
          <a:p>
            <a:pPr marL="581025" indent="-5810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Your keywords determine how qualified those people are.</a:t>
            </a:r>
          </a:p>
          <a:p>
            <a:pPr marL="581025" indent="-5810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Your keywords determine how much you’ll pay to reach them.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279401"/>
            <a:ext cx="1188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﻿</a:t>
            </a:r>
            <a:r>
              <a:rPr lang="en-US" sz="40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2)</a:t>
            </a:r>
            <a:r>
              <a:rPr lang="en-US" sz="4000" b="1" dirty="0" smtClean="0">
                <a:latin typeface="Open Sans" charset="0"/>
                <a:cs typeface="Open Sans" charset="0"/>
              </a:rPr>
              <a:t>  Keywords: The </a:t>
            </a:r>
            <a:r>
              <a:rPr lang="en-US" sz="4000" b="1" dirty="0">
                <a:latin typeface="Open Sans" charset="0"/>
                <a:cs typeface="Open Sans" charset="0"/>
              </a:rPr>
              <a:t>Foundation </a:t>
            </a:r>
            <a:r>
              <a:rPr lang="en-US" sz="4000" b="1" dirty="0" smtClean="0">
                <a:latin typeface="Open Sans" charset="0"/>
                <a:cs typeface="Open Sans" charset="0"/>
              </a:rPr>
              <a:t/>
            </a:r>
            <a:br>
              <a:rPr lang="en-US" sz="4000" b="1" dirty="0" smtClean="0">
                <a:latin typeface="Open Sans" charset="0"/>
                <a:cs typeface="Open Sans" charset="0"/>
              </a:rPr>
            </a:br>
            <a:r>
              <a:rPr lang="en-US" sz="4000" b="1" dirty="0" smtClean="0">
                <a:latin typeface="Open Sans" charset="0"/>
                <a:cs typeface="Open Sans" charset="0"/>
              </a:rPr>
              <a:t>of all </a:t>
            </a:r>
            <a:r>
              <a:rPr lang="en-US" sz="4000" b="1" dirty="0">
                <a:latin typeface="Open Sans" charset="0"/>
                <a:cs typeface="Open Sans" charset="0"/>
              </a:rPr>
              <a:t>AdWords Success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14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3" cy="6858000"/>
          </a:xfrm>
        </p:spPr>
      </p:pic>
    </p:spTree>
    <p:extLst>
      <p:ext uri="{BB962C8B-B14F-4D97-AF65-F5344CB8AC3E}">
        <p14:creationId xmlns:p14="http://schemas.microsoft.com/office/powerpoint/2010/main" val="115606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672772"/>
            <a:ext cx="112776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9675" indent="-457200">
              <a:spcAft>
                <a:spcPts val="20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300" dirty="0">
                <a:latin typeface="Open Sans" charset="0"/>
              </a:rPr>
              <a:t>﻿</a:t>
            </a:r>
            <a:r>
              <a:rPr lang="en-US" sz="3500" dirty="0" smtClean="0">
                <a:latin typeface="Open Sans" charset="0"/>
              </a:rPr>
              <a:t>Typical </a:t>
            </a:r>
            <a:r>
              <a:rPr lang="en-US" sz="3500" dirty="0">
                <a:latin typeface="Open Sans" charset="0"/>
              </a:rPr>
              <a:t>businesses will list two to six Keywords related to their business.</a:t>
            </a:r>
          </a:p>
          <a:p>
            <a:pPr marL="1209675" indent="-457200"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There are two issues with this approach:</a:t>
            </a:r>
          </a:p>
          <a:p>
            <a:pPr marL="1828800" indent="-538163">
              <a:spcAft>
                <a:spcPts val="1067"/>
              </a:spcAft>
              <a:buClr>
                <a:srgbClr val="005BBB"/>
              </a:buClr>
              <a:buSzPct val="100000"/>
              <a:buFont typeface="+mj-lt"/>
              <a:buAutoNum type="arabicParenR"/>
            </a:pPr>
            <a:r>
              <a:rPr lang="en-US" sz="3300" dirty="0" smtClean="0">
                <a:latin typeface="Open Sans" charset="0"/>
              </a:rPr>
              <a:t>You </a:t>
            </a:r>
            <a:r>
              <a:rPr lang="en-US" sz="3300" dirty="0">
                <a:latin typeface="Open Sans" charset="0"/>
              </a:rPr>
              <a:t>end up with only the most competitive and expensive Keywords</a:t>
            </a:r>
          </a:p>
          <a:p>
            <a:pPr marL="1828800" indent="-538163">
              <a:spcAft>
                <a:spcPts val="1067"/>
              </a:spcAft>
              <a:buClr>
                <a:srgbClr val="005BBB"/>
              </a:buClr>
              <a:buSzPct val="100000"/>
              <a:buFont typeface="+mj-lt"/>
              <a:buAutoNum type="arabicParenR"/>
            </a:pPr>
            <a:r>
              <a:rPr lang="en-US" sz="3300" dirty="0" smtClean="0">
                <a:latin typeface="Open Sans" charset="0"/>
              </a:rPr>
              <a:t>You </a:t>
            </a:r>
            <a:r>
              <a:rPr lang="en-US" sz="3300" dirty="0">
                <a:latin typeface="Open Sans" charset="0"/>
              </a:rPr>
              <a:t>miss out on a variety of related Keywords that you could be bidding 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279401"/>
            <a:ext cx="1188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﻿</a:t>
            </a:r>
            <a:r>
              <a:rPr lang="en-US" sz="40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2)</a:t>
            </a:r>
            <a:r>
              <a:rPr lang="en-US" sz="4000" b="1" dirty="0" smtClean="0">
                <a:latin typeface="Open Sans" charset="0"/>
                <a:cs typeface="Open Sans" charset="0"/>
              </a:rPr>
              <a:t>  Keywords: The </a:t>
            </a:r>
            <a:r>
              <a:rPr lang="en-US" sz="4000" b="1" dirty="0">
                <a:latin typeface="Open Sans" charset="0"/>
                <a:cs typeface="Open Sans" charset="0"/>
              </a:rPr>
              <a:t>Foundation </a:t>
            </a:r>
            <a:r>
              <a:rPr lang="en-US" sz="4000" b="1" dirty="0" smtClean="0">
                <a:latin typeface="Open Sans" charset="0"/>
                <a:cs typeface="Open Sans" charset="0"/>
              </a:rPr>
              <a:t/>
            </a:r>
            <a:br>
              <a:rPr lang="en-US" sz="4000" b="1" dirty="0" smtClean="0">
                <a:latin typeface="Open Sans" charset="0"/>
                <a:cs typeface="Open Sans" charset="0"/>
              </a:rPr>
            </a:br>
            <a:r>
              <a:rPr lang="en-US" sz="4000" b="1" dirty="0" smtClean="0">
                <a:latin typeface="Open Sans" charset="0"/>
                <a:cs typeface="Open Sans" charset="0"/>
              </a:rPr>
              <a:t>of all </a:t>
            </a:r>
            <a:r>
              <a:rPr lang="en-US" sz="4000" b="1" dirty="0">
                <a:latin typeface="Open Sans" charset="0"/>
                <a:cs typeface="Open Sans" charset="0"/>
              </a:rPr>
              <a:t>AdWords Success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4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794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3) </a:t>
            </a:r>
            <a:r>
              <a:rPr lang="en-US" sz="4000" b="1" dirty="0" smtClean="0">
                <a:latin typeface="Open Sans" charset="0"/>
                <a:cs typeface="Open Sans" charset="0"/>
              </a:rPr>
              <a:t>Quality </a:t>
            </a:r>
            <a:r>
              <a:rPr lang="en-US" sz="4000" b="1" dirty="0">
                <a:latin typeface="Open Sans" charset="0"/>
                <a:cs typeface="Open Sans" charset="0"/>
              </a:rPr>
              <a:t>Score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1" y="1397000"/>
            <a:ext cx="10417628" cy="44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323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5029" y="1346200"/>
            <a:ext cx="9492343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1025" indent="-5810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 smtClean="0">
                <a:latin typeface="Open Sans" charset="0"/>
              </a:rPr>
              <a:t>It’s </a:t>
            </a:r>
            <a:r>
              <a:rPr lang="en-US" sz="3500" dirty="0">
                <a:latin typeface="Open Sans" charset="0"/>
              </a:rPr>
              <a:t>not a straightforward auction</a:t>
            </a:r>
          </a:p>
          <a:p>
            <a:pPr marL="581025" indent="-5810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Google rewards you for more people clicking on your </a:t>
            </a:r>
            <a:r>
              <a:rPr lang="en-US" sz="3500" dirty="0" smtClean="0">
                <a:latin typeface="Open Sans" charset="0"/>
              </a:rPr>
              <a:t>ad (your </a:t>
            </a:r>
            <a:r>
              <a:rPr lang="en-US" sz="3500" dirty="0">
                <a:latin typeface="Open Sans" charset="0"/>
              </a:rPr>
              <a:t>‘click-through rate’ or ‘CTR’)</a:t>
            </a:r>
          </a:p>
          <a:p>
            <a:pPr marL="581025" indent="-5810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The higher your click-through rate, the higher your Quality Score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2794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3)</a:t>
            </a:r>
            <a:r>
              <a:rPr lang="en-US" sz="4000" b="1" dirty="0" smtClean="0">
                <a:latin typeface="Open Sans" charset="0"/>
                <a:cs typeface="Open Sans" charset="0"/>
              </a:rPr>
              <a:t>  Quality Score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43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8572" y="1346200"/>
            <a:ext cx="9492343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1025" indent="-5810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 smtClean="0">
                <a:latin typeface="Open Sans" charset="0"/>
              </a:rPr>
              <a:t>Your </a:t>
            </a:r>
            <a:r>
              <a:rPr lang="en-US" sz="3500" dirty="0">
                <a:latin typeface="Open Sans" charset="0"/>
              </a:rPr>
              <a:t>position on the page =</a:t>
            </a:r>
            <a:br>
              <a:rPr lang="en-US" sz="3500" dirty="0">
                <a:latin typeface="Open Sans" charset="0"/>
              </a:rPr>
            </a:br>
            <a:r>
              <a:rPr lang="en-US" sz="3500" dirty="0">
                <a:latin typeface="Open Sans" charset="0"/>
              </a:rPr>
              <a:t>Cost per Click x Quality Score</a:t>
            </a:r>
          </a:p>
          <a:p>
            <a:pPr marL="581025" indent="-5810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There are many ways to increase your Quality Score…</a:t>
            </a:r>
          </a:p>
          <a:p>
            <a:pPr marL="581025" indent="-5810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And most of your competitors won’t have a clue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2794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3)</a:t>
            </a:r>
            <a:r>
              <a:rPr lang="en-US" sz="4000" b="1" dirty="0" smtClean="0">
                <a:latin typeface="Open Sans" charset="0"/>
                <a:cs typeface="Open Sans" charset="0"/>
              </a:rPr>
              <a:t>  Quality Score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58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5029" y="1346200"/>
            <a:ext cx="9318172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1025" lvl="0" indent="-581025">
              <a:spcBef>
                <a:spcPts val="1000"/>
              </a:spcBef>
              <a:spcAft>
                <a:spcPts val="20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 smtClean="0">
                <a:solidFill>
                  <a:prstClr val="black"/>
                </a:solidFill>
                <a:latin typeface="Open Sans" charset="0"/>
              </a:rPr>
              <a:t>When </a:t>
            </a:r>
            <a:r>
              <a:rPr lang="en-US" sz="3500" dirty="0">
                <a:solidFill>
                  <a:prstClr val="black"/>
                </a:solidFill>
                <a:latin typeface="Open Sans" charset="0"/>
              </a:rPr>
              <a:t>you get more people to click on your ad, your Click-Through Rate and Quality Score go up, and you get a snowball effect.</a:t>
            </a:r>
          </a:p>
          <a:p>
            <a:pPr marL="581025" lvl="0" indent="-5810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 smtClean="0">
                <a:solidFill>
                  <a:prstClr val="black"/>
                </a:solidFill>
                <a:latin typeface="Open Sans" charset="0"/>
              </a:rPr>
              <a:t>Click-Through </a:t>
            </a:r>
            <a:r>
              <a:rPr lang="en-US" sz="3500" dirty="0">
                <a:solidFill>
                  <a:prstClr val="black"/>
                </a:solidFill>
                <a:latin typeface="Open Sans" charset="0"/>
              </a:rPr>
              <a:t>Rate is the most important component of your Quality Score.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2794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4)</a:t>
            </a:r>
            <a:r>
              <a:rPr lang="en-US" sz="4000" b="1" dirty="0" smtClean="0">
                <a:latin typeface="Open Sans" charset="0"/>
                <a:cs typeface="Open Sans" charset="0"/>
              </a:rPr>
              <a:t>  The Importance of Click-Through Rate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717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302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﻿</a:t>
            </a:r>
            <a:r>
              <a:rPr lang="en-US" sz="40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5)  </a:t>
            </a:r>
            <a:r>
              <a:rPr lang="en-US" sz="4000" b="1" dirty="0" smtClean="0">
                <a:latin typeface="Open Sans" charset="0"/>
                <a:cs typeface="Open Sans" charset="0"/>
              </a:rPr>
              <a:t>Ad Extensions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52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302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﻿</a:t>
            </a:r>
            <a:r>
              <a:rPr lang="en-US" sz="40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5)  </a:t>
            </a:r>
            <a:r>
              <a:rPr lang="en-US" sz="4000" b="1" dirty="0" smtClean="0">
                <a:latin typeface="Open Sans" charset="0"/>
                <a:cs typeface="Open Sans" charset="0"/>
              </a:rPr>
              <a:t>Ad Extensions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3130" y="1092201"/>
            <a:ext cx="7749281" cy="576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6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302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﻿</a:t>
            </a:r>
            <a:r>
              <a:rPr lang="en-US" sz="40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5)  </a:t>
            </a:r>
            <a:r>
              <a:rPr lang="en-US" sz="4000" b="1" dirty="0" smtClean="0">
                <a:latin typeface="Open Sans" charset="0"/>
                <a:cs typeface="Open Sans" charset="0"/>
              </a:rPr>
              <a:t>Ad Extensions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200" y="1253499"/>
            <a:ext cx="10935112" cy="526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70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302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﻿</a:t>
            </a:r>
            <a:r>
              <a:rPr lang="en-US" sz="40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5)  </a:t>
            </a:r>
            <a:r>
              <a:rPr lang="en-US" sz="4000" b="1" dirty="0" smtClean="0">
                <a:latin typeface="Open Sans" charset="0"/>
                <a:cs typeface="Open Sans" charset="0"/>
              </a:rPr>
              <a:t>Ad Extensions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5085" y="976532"/>
            <a:ext cx="8683592" cy="566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93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302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﻿</a:t>
            </a:r>
            <a:r>
              <a:rPr lang="en-US" sz="40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5)  </a:t>
            </a:r>
            <a:r>
              <a:rPr lang="en-US" sz="4000" b="1" dirty="0" smtClean="0">
                <a:latin typeface="Open Sans" charset="0"/>
                <a:cs typeface="Open Sans" charset="0"/>
              </a:rPr>
              <a:t>Ad Extensions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1599" y="1092201"/>
            <a:ext cx="6088743" cy="583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33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302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﻿</a:t>
            </a:r>
            <a:r>
              <a:rPr lang="en-US" sz="40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5)  </a:t>
            </a:r>
            <a:r>
              <a:rPr lang="en-US" sz="4000" b="1" dirty="0" smtClean="0">
                <a:latin typeface="Open Sans" charset="0"/>
                <a:cs typeface="Open Sans" charset="0"/>
              </a:rPr>
              <a:t>Ad Extensions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5962938"/>
            <a:ext cx="1016000" cy="553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1067"/>
              </a:spcAft>
              <a:buClr>
                <a:srgbClr val="C00000"/>
              </a:buClr>
              <a:buSzPct val="85000"/>
            </a:pPr>
            <a:r>
              <a:rPr lang="en-US" sz="3333" b="1" dirty="0" smtClean="0">
                <a:latin typeface="Open Sans Extrabold" charset="0"/>
                <a:ea typeface="Open Sans Extrabold" charset="0"/>
                <a:cs typeface="Open Sans Extrabold" charset="0"/>
              </a:rPr>
              <a:t>5.</a:t>
            </a:r>
            <a:endParaRPr lang="en-US" sz="3333" b="1" dirty="0">
              <a:latin typeface="Open Sans Extrabold" charset="0"/>
              <a:ea typeface="Open Sans Extrabold" charset="0"/>
              <a:cs typeface="Open Sans Extrabold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200" y="1868713"/>
            <a:ext cx="10599995" cy="320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10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2594430"/>
            <a:ext cx="12151360" cy="1733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666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YOUTUBE</a:t>
            </a:r>
            <a:endParaRPr lang="en-US" sz="10666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435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5029" y="1346200"/>
            <a:ext cx="93181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9625" lvl="0" indent="-809625">
              <a:spcBef>
                <a:spcPts val="1000"/>
              </a:spcBef>
              <a:spcAft>
                <a:spcPts val="2000"/>
              </a:spcAft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en-US" sz="4500" dirty="0" smtClean="0">
                <a:solidFill>
                  <a:prstClr val="black"/>
                </a:solidFill>
                <a:latin typeface="Open Sans" charset="0"/>
              </a:rPr>
              <a:t>Ads that can be skipped. You only pay when they watch.</a:t>
            </a:r>
            <a:endParaRPr lang="en-US" sz="4500" dirty="0">
              <a:solidFill>
                <a:prstClr val="black"/>
              </a:solidFill>
              <a:latin typeface="Open Sans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794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YouTube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37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474" y="18674"/>
            <a:ext cx="136147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99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73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8846" y="198859"/>
            <a:ext cx="11606084" cy="652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48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5029" y="1346200"/>
            <a:ext cx="9318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0" indent="-914400">
              <a:spcBef>
                <a:spcPts val="1000"/>
              </a:spcBef>
              <a:spcAft>
                <a:spcPts val="2000"/>
              </a:spcAft>
              <a:buClr>
                <a:srgbClr val="C00000"/>
              </a:buClr>
              <a:buSzPct val="100000"/>
              <a:buFont typeface="+mj-lt"/>
              <a:buAutoNum type="arabicParenR" startAt="2"/>
            </a:pPr>
            <a:r>
              <a:rPr lang="en-US" sz="4500" dirty="0" smtClean="0">
                <a:solidFill>
                  <a:prstClr val="black"/>
                </a:solidFill>
                <a:latin typeface="Open Sans" charset="0"/>
              </a:rPr>
              <a:t>Unlimited Length</a:t>
            </a:r>
            <a:endParaRPr lang="en-US" sz="4500" dirty="0">
              <a:solidFill>
                <a:prstClr val="black"/>
              </a:solidFill>
              <a:latin typeface="Open Sans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794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YouTube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10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75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5624" y="209217"/>
            <a:ext cx="11270401" cy="633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73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5029" y="1346200"/>
            <a:ext cx="93181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0" indent="-914400">
              <a:spcBef>
                <a:spcPts val="1000"/>
              </a:spcBef>
              <a:spcAft>
                <a:spcPts val="2000"/>
              </a:spcAft>
              <a:buClr>
                <a:srgbClr val="C00000"/>
              </a:buClr>
              <a:buSzPct val="100000"/>
              <a:buFont typeface="+mj-lt"/>
              <a:buAutoNum type="arabicParenR" startAt="3"/>
            </a:pPr>
            <a:r>
              <a:rPr lang="en-US" sz="4500" dirty="0" smtClean="0">
                <a:solidFill>
                  <a:prstClr val="black"/>
                </a:solidFill>
                <a:latin typeface="Open Sans" charset="0"/>
              </a:rPr>
              <a:t>Clickable Ads</a:t>
            </a:r>
            <a:endParaRPr lang="en-US" sz="4500" dirty="0">
              <a:solidFill>
                <a:prstClr val="black"/>
              </a:solidFill>
              <a:latin typeface="Open Sans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794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YouTube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615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0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8572" y="1346200"/>
            <a:ext cx="9492343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4525" indent="-6445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﻿Target people based on who they are, where they’re located, what they’re interested in - for example, females aged 40-50 in Birmingham who enjoy travelling to Europe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2794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Amazing Targeting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644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8572" y="1346200"/>
            <a:ext cx="949234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b="1" dirty="0">
                <a:latin typeface="Open Sans Extrabold" charset="0"/>
                <a:ea typeface="Open Sans Extrabold" charset="0"/>
                <a:cs typeface="Open Sans Extrabold" charset="0"/>
              </a:rPr>
              <a:t>﻿</a:t>
            </a:r>
            <a:r>
              <a:rPr lang="en-US" sz="3500" b="1" dirty="0" smtClean="0">
                <a:latin typeface="Open Sans Extrabold" charset="0"/>
                <a:ea typeface="Open Sans Extrabold" charset="0"/>
                <a:cs typeface="Open Sans Extrabold" charset="0"/>
              </a:rPr>
              <a:t>Demographics: </a:t>
            </a:r>
            <a:r>
              <a:rPr lang="en-US" sz="3500" dirty="0" smtClean="0">
                <a:latin typeface="Open Sans" charset="0"/>
              </a:rPr>
              <a:t>Reach people by their age and/or gender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2794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Amazing Targeting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64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8572" y="1346200"/>
            <a:ext cx="949234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b="1" dirty="0" smtClean="0">
                <a:latin typeface="Open Sans Extrabold" charset="0"/>
                <a:ea typeface="Open Sans Extrabold" charset="0"/>
                <a:cs typeface="Open Sans Extrabold" charset="0"/>
              </a:rPr>
              <a:t>Interests: </a:t>
            </a:r>
            <a:r>
              <a:rPr lang="en-US" sz="3500" dirty="0" smtClean="0">
                <a:latin typeface="Open Sans" charset="0"/>
              </a:rPr>
              <a:t>Reach people based on specific interests</a:t>
            </a:r>
            <a:endParaRPr lang="en-US" sz="3500" dirty="0">
              <a:latin typeface="Open Sans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794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Amazing Targeting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32857" y="2621684"/>
            <a:ext cx="9252858" cy="3578060"/>
          </a:xfrm>
          <a:prstGeom prst="rect">
            <a:avLst/>
          </a:prstGeom>
        </p:spPr>
        <p:txBody>
          <a:bodyPr wrap="square" numCol="2">
            <a:noAutofit/>
          </a:bodyPr>
          <a:lstStyle/>
          <a:p>
            <a:pPr marL="457200" indent="-457200">
              <a:spcAft>
                <a:spcPts val="1067"/>
              </a:spcAft>
              <a:buClr>
                <a:srgbClr val="005BBB"/>
              </a:buClr>
              <a:buSzPct val="90000"/>
              <a:buFont typeface="LucidaGrande" charset="0"/>
              <a:buChar char="►"/>
            </a:pPr>
            <a:r>
              <a:rPr lang="en-US" sz="3000" dirty="0">
                <a:latin typeface="Open Sans" charset="0"/>
              </a:rPr>
              <a:t>﻿</a:t>
            </a:r>
            <a:r>
              <a:rPr lang="en-US" sz="3000" dirty="0" smtClean="0">
                <a:latin typeface="Open Sans" charset="0"/>
              </a:rPr>
              <a:t>Motorcycle </a:t>
            </a:r>
            <a:r>
              <a:rPr lang="en-US" sz="3000" dirty="0">
                <a:latin typeface="Open Sans" charset="0"/>
              </a:rPr>
              <a:t>Enthusiasts</a:t>
            </a:r>
          </a:p>
          <a:p>
            <a:pPr marL="457200" indent="-457200">
              <a:spcAft>
                <a:spcPts val="1067"/>
              </a:spcAft>
              <a:buClr>
                <a:srgbClr val="005BBB"/>
              </a:buClr>
              <a:buSzPct val="90000"/>
              <a:buFont typeface="LucidaGrande" charset="0"/>
              <a:buChar char="►"/>
            </a:pPr>
            <a:r>
              <a:rPr lang="en-US" sz="3000" dirty="0" smtClean="0">
                <a:latin typeface="Open Sans" charset="0"/>
              </a:rPr>
              <a:t>Do-It-Yourselfers</a:t>
            </a:r>
            <a:endParaRPr lang="en-US" sz="3000" dirty="0">
              <a:latin typeface="Open Sans" charset="0"/>
            </a:endParaRPr>
          </a:p>
          <a:p>
            <a:pPr marL="457200" indent="-457200">
              <a:spcAft>
                <a:spcPts val="1067"/>
              </a:spcAft>
              <a:buClr>
                <a:srgbClr val="005BBB"/>
              </a:buClr>
              <a:buSzPct val="90000"/>
              <a:buFont typeface="LucidaGrande" charset="0"/>
              <a:buChar char="►"/>
            </a:pPr>
            <a:r>
              <a:rPr lang="en-US" sz="3000" dirty="0" smtClean="0">
                <a:latin typeface="Open Sans" charset="0"/>
              </a:rPr>
              <a:t>Fast </a:t>
            </a:r>
            <a:r>
              <a:rPr lang="en-US" sz="3000" dirty="0">
                <a:latin typeface="Open Sans" charset="0"/>
              </a:rPr>
              <a:t>Food Cravers</a:t>
            </a:r>
          </a:p>
          <a:p>
            <a:pPr marL="457200" indent="-457200">
              <a:spcAft>
                <a:spcPts val="1067"/>
              </a:spcAft>
              <a:buClr>
                <a:srgbClr val="005BBB"/>
              </a:buClr>
              <a:buSzPct val="90000"/>
              <a:buFont typeface="LucidaGrande" charset="0"/>
              <a:buChar char="►"/>
            </a:pPr>
            <a:r>
              <a:rPr lang="en-US" sz="3000" dirty="0" smtClean="0">
                <a:latin typeface="Open Sans" charset="0"/>
              </a:rPr>
              <a:t>Health </a:t>
            </a:r>
            <a:r>
              <a:rPr lang="en-US" sz="3000" dirty="0">
                <a:latin typeface="Open Sans" charset="0"/>
              </a:rPr>
              <a:t>and Fitness Buffs</a:t>
            </a:r>
          </a:p>
          <a:p>
            <a:pPr marL="457200" indent="-457200">
              <a:spcAft>
                <a:spcPts val="1067"/>
              </a:spcAft>
              <a:buClr>
                <a:srgbClr val="005BBB"/>
              </a:buClr>
              <a:buSzPct val="90000"/>
              <a:buFont typeface="LucidaGrande" charset="0"/>
              <a:buChar char="►"/>
            </a:pPr>
            <a:r>
              <a:rPr lang="en-US" sz="3000" dirty="0" smtClean="0">
                <a:latin typeface="Open Sans" charset="0"/>
              </a:rPr>
              <a:t>Movie </a:t>
            </a:r>
            <a:r>
              <a:rPr lang="en-US" sz="3000" dirty="0">
                <a:latin typeface="Open Sans" charset="0"/>
              </a:rPr>
              <a:t>Fans</a:t>
            </a:r>
          </a:p>
          <a:p>
            <a:pPr marL="457200" indent="-457200">
              <a:spcAft>
                <a:spcPts val="1067"/>
              </a:spcAft>
              <a:buClr>
                <a:srgbClr val="005BBB"/>
              </a:buClr>
              <a:buSzPct val="90000"/>
              <a:buFont typeface="LucidaGrande" charset="0"/>
              <a:buChar char="►"/>
            </a:pPr>
            <a:r>
              <a:rPr lang="en-US" sz="3000" dirty="0" smtClean="0">
                <a:latin typeface="Open Sans" charset="0"/>
              </a:rPr>
              <a:t>Green </a:t>
            </a:r>
            <a:r>
              <a:rPr lang="en-US" sz="3000" dirty="0">
                <a:latin typeface="Open Sans" charset="0"/>
              </a:rPr>
              <a:t>Living Enthusiasts</a:t>
            </a:r>
          </a:p>
          <a:p>
            <a:pPr marL="457200" indent="-457200">
              <a:spcAft>
                <a:spcPts val="1067"/>
              </a:spcAft>
              <a:buClr>
                <a:srgbClr val="005BBB"/>
              </a:buClr>
              <a:buSzPct val="90000"/>
              <a:buFont typeface="LucidaGrande" charset="0"/>
              <a:buChar char="►"/>
            </a:pPr>
            <a:r>
              <a:rPr lang="en-US" sz="3000" dirty="0" smtClean="0">
                <a:latin typeface="Open Sans" charset="0"/>
              </a:rPr>
              <a:t>Gamers</a:t>
            </a:r>
            <a:endParaRPr lang="en-US" sz="3000" dirty="0">
              <a:latin typeface="Open Sans" charset="0"/>
            </a:endParaRPr>
          </a:p>
          <a:p>
            <a:pPr marL="457200" indent="-457200">
              <a:spcAft>
                <a:spcPts val="1067"/>
              </a:spcAft>
              <a:buClr>
                <a:srgbClr val="005BBB"/>
              </a:buClr>
              <a:buSzPct val="90000"/>
              <a:buFont typeface="LucidaGrande" charset="0"/>
              <a:buChar char="►"/>
            </a:pPr>
            <a:r>
              <a:rPr lang="en-US" sz="3000" dirty="0" smtClean="0">
                <a:latin typeface="Open Sans" charset="0"/>
              </a:rPr>
              <a:t>Music </a:t>
            </a:r>
            <a:r>
              <a:rPr lang="en-US" sz="3000" dirty="0">
                <a:latin typeface="Open Sans" charset="0"/>
              </a:rPr>
              <a:t>Lovers</a:t>
            </a:r>
          </a:p>
          <a:p>
            <a:pPr marL="457200" indent="-457200">
              <a:spcAft>
                <a:spcPts val="1067"/>
              </a:spcAft>
              <a:buClr>
                <a:srgbClr val="005BBB"/>
              </a:buClr>
              <a:buSzPct val="90000"/>
              <a:buFont typeface="LucidaGrande" charset="0"/>
              <a:buChar char="►"/>
            </a:pPr>
            <a:r>
              <a:rPr lang="en-US" sz="3000" dirty="0" smtClean="0">
                <a:latin typeface="Open Sans" charset="0"/>
              </a:rPr>
              <a:t>Pet </a:t>
            </a:r>
            <a:r>
              <a:rPr lang="en-US" sz="3000" dirty="0">
                <a:latin typeface="Open Sans" charset="0"/>
              </a:rPr>
              <a:t>Lovers	</a:t>
            </a:r>
          </a:p>
        </p:txBody>
      </p:sp>
    </p:spTree>
    <p:extLst>
      <p:ext uri="{BB962C8B-B14F-4D97-AF65-F5344CB8AC3E}">
        <p14:creationId xmlns:p14="http://schemas.microsoft.com/office/powerpoint/2010/main" val="105653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8572" y="1346200"/>
            <a:ext cx="9492343" cy="4670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b="1" dirty="0" smtClean="0">
                <a:latin typeface="Open Sans Extrabold" charset="0"/>
                <a:ea typeface="Open Sans Extrabold" charset="0"/>
                <a:cs typeface="Open Sans Extrabold" charset="0"/>
              </a:rPr>
              <a:t>Keywords: </a:t>
            </a:r>
            <a:r>
              <a:rPr lang="en-US" sz="3500" dirty="0">
                <a:latin typeface="Open Sans" charset="0"/>
              </a:rPr>
              <a:t>Y</a:t>
            </a:r>
            <a:r>
              <a:rPr lang="en-US" sz="3500" dirty="0" smtClean="0">
                <a:latin typeface="Open Sans" charset="0"/>
              </a:rPr>
              <a:t>our </a:t>
            </a:r>
            <a:r>
              <a:rPr lang="en-US" sz="3500" dirty="0">
                <a:latin typeface="Open Sans" charset="0"/>
              </a:rPr>
              <a:t>keywords apply across YouTube Search, YouTube Videos and the Google Display Network</a:t>
            </a:r>
          </a:p>
          <a:p>
            <a:pPr marL="457200" indent="-457200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b="1" dirty="0" smtClean="0">
                <a:latin typeface="Open Sans Extrabold" charset="0"/>
                <a:ea typeface="Open Sans Extrabold" charset="0"/>
                <a:cs typeface="Open Sans Extrabold" charset="0"/>
              </a:rPr>
              <a:t>Remarketing</a:t>
            </a:r>
            <a:r>
              <a:rPr lang="en-US" sz="3500" b="1" dirty="0">
                <a:latin typeface="Open Sans Extrabold" charset="0"/>
                <a:ea typeface="Open Sans Extrabold" charset="0"/>
                <a:cs typeface="Open Sans Extrabold" charset="0"/>
              </a:rPr>
              <a:t>:</a:t>
            </a:r>
            <a:r>
              <a:rPr lang="en-US" sz="3500" b="1" dirty="0" smtClean="0">
                <a:latin typeface="Open Sans Extrabold" charset="0"/>
                <a:ea typeface="Open Sans Extrabold" charset="0"/>
                <a:cs typeface="Open Sans Extrabold" charset="0"/>
              </a:rPr>
              <a:t> </a:t>
            </a:r>
            <a:r>
              <a:rPr lang="en-US" sz="3500" dirty="0">
                <a:latin typeface="Open Sans" charset="0"/>
              </a:rPr>
              <a:t>YouTube will automatically start to build you a remarketing list based on your viewers behaviour – you can then use this to target people who have watched your previous </a:t>
            </a:r>
            <a:r>
              <a:rPr lang="en-US" sz="3500" dirty="0" smtClean="0">
                <a:latin typeface="Open Sans" charset="0"/>
              </a:rPr>
              <a:t>videos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2794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Amazing Targeting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51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8572" y="1346200"/>
            <a:ext cx="9492343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 smtClean="0">
                <a:latin typeface="Open Sans" charset="0"/>
              </a:rPr>
              <a:t>You </a:t>
            </a:r>
            <a:r>
              <a:rPr lang="en-US" sz="3500" dirty="0">
                <a:latin typeface="Open Sans" charset="0"/>
              </a:rPr>
              <a:t>can also use your regular AdWords remarketing pixel to target people who visited specific pages of your website</a:t>
            </a:r>
          </a:p>
          <a:p>
            <a:pPr marL="457200" indent="-457200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75000"/>
              <a:buFont typeface="HiraMinProN-W3" charset="-128"/>
              <a:buChar char="◉"/>
            </a:pPr>
            <a:endParaRPr lang="en-US" sz="3500" dirty="0" smtClean="0">
              <a:latin typeface="Open Sans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794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Amazing Targeting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5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482601"/>
            <a:ext cx="1148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All </a:t>
            </a:r>
            <a:r>
              <a:rPr lang="en-US" sz="40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Part of Google AdWords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4800" y="1679584"/>
            <a:ext cx="6816139" cy="35573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1426029"/>
            <a:ext cx="11480800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4525" indent="-6445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﻿Perfect for </a:t>
            </a:r>
            <a:r>
              <a:rPr lang="en-US" sz="3500" dirty="0" smtClean="0">
                <a:latin typeface="Open Sans" charset="0"/>
              </a:rPr>
              <a:t/>
            </a:r>
            <a:br>
              <a:rPr lang="en-US" sz="3500" dirty="0" smtClean="0">
                <a:latin typeface="Open Sans" charset="0"/>
              </a:rPr>
            </a:br>
            <a:r>
              <a:rPr lang="en-US" sz="3500" dirty="0" smtClean="0">
                <a:latin typeface="Open Sans" charset="0"/>
              </a:rPr>
              <a:t>AdWords</a:t>
            </a:r>
            <a:r>
              <a:rPr lang="en-US" sz="3500" dirty="0">
                <a:latin typeface="Open Sans" charset="0"/>
              </a:rPr>
              <a:t> </a:t>
            </a:r>
            <a:r>
              <a:rPr lang="en-US" sz="3500" dirty="0" smtClean="0">
                <a:latin typeface="Open Sans" charset="0"/>
              </a:rPr>
              <a:t>users</a:t>
            </a:r>
            <a:endParaRPr lang="en-US" sz="3500" dirty="0">
              <a:latin typeface="Open Sans" charset="0"/>
            </a:endParaRPr>
          </a:p>
          <a:p>
            <a:pPr marL="644525" indent="-6445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Easy for non</a:t>
            </a:r>
            <a:br>
              <a:rPr lang="en-US" sz="3500" dirty="0">
                <a:latin typeface="Open Sans" charset="0"/>
              </a:rPr>
            </a:br>
            <a:r>
              <a:rPr lang="en-US" sz="3500" dirty="0">
                <a:latin typeface="Open Sans" charset="0"/>
              </a:rPr>
              <a:t>AdWords users</a:t>
            </a:r>
          </a:p>
          <a:p>
            <a:pPr marL="644525" indent="-6445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Test for a few</a:t>
            </a:r>
            <a:br>
              <a:rPr lang="en-US" sz="3500" dirty="0">
                <a:latin typeface="Open Sans" charset="0"/>
              </a:rPr>
            </a:br>
            <a:r>
              <a:rPr lang="en-US" sz="3500" dirty="0">
                <a:latin typeface="Open Sans" charset="0"/>
              </a:rPr>
              <a:t>pounds - </a:t>
            </a:r>
            <a:r>
              <a:rPr lang="en-US" sz="3500" dirty="0" smtClean="0">
                <a:latin typeface="Open Sans" charset="0"/>
              </a:rPr>
              <a:t>to </a:t>
            </a:r>
            <a:br>
              <a:rPr lang="en-US" sz="3500" dirty="0" smtClean="0">
                <a:latin typeface="Open Sans" charset="0"/>
              </a:rPr>
            </a:br>
            <a:r>
              <a:rPr lang="en-US" sz="3500" dirty="0" smtClean="0">
                <a:latin typeface="Open Sans" charset="0"/>
              </a:rPr>
              <a:t>existing</a:t>
            </a:r>
            <a:r>
              <a:rPr lang="en-US" sz="3500" dirty="0">
                <a:latin typeface="Open Sans" charset="0"/>
              </a:rPr>
              <a:t> </a:t>
            </a:r>
            <a:r>
              <a:rPr lang="en-US" sz="3500" dirty="0" smtClean="0">
                <a:latin typeface="Open Sans" charset="0"/>
              </a:rPr>
              <a:t>Customers,</a:t>
            </a:r>
            <a:br>
              <a:rPr lang="en-US" sz="3500" dirty="0" smtClean="0">
                <a:latin typeface="Open Sans" charset="0"/>
              </a:rPr>
            </a:br>
            <a:r>
              <a:rPr lang="en-US" sz="3500" dirty="0" smtClean="0">
                <a:latin typeface="Open Sans" charset="0"/>
              </a:rPr>
              <a:t>it’s </a:t>
            </a:r>
            <a:r>
              <a:rPr lang="en-US" sz="3500" dirty="0">
                <a:latin typeface="Open Sans" charset="0"/>
              </a:rPr>
              <a:t>a MUST</a:t>
            </a:r>
          </a:p>
        </p:txBody>
      </p:sp>
    </p:spTree>
    <p:extLst>
      <p:ext uri="{BB962C8B-B14F-4D97-AF65-F5344CB8AC3E}">
        <p14:creationId xmlns:p14="http://schemas.microsoft.com/office/powerpoint/2010/main" val="2410780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970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5029" y="1346200"/>
            <a:ext cx="9492343" cy="143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1025" indent="-5810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en-US" sz="3500" dirty="0" smtClean="0">
                <a:latin typeface="Open Sans" charset="0"/>
              </a:rPr>
              <a:t>Sales</a:t>
            </a:r>
          </a:p>
          <a:p>
            <a:pPr marL="581025" indent="-5810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en-US" sz="3500" dirty="0" smtClean="0">
                <a:latin typeface="Open Sans" charset="0"/>
              </a:rPr>
              <a:t>Lead Generation</a:t>
            </a:r>
            <a:endParaRPr lang="en-US" sz="3500" dirty="0">
              <a:latin typeface="Open Sans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794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The Key Decision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45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420931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6356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5029" y="1346200"/>
            <a:ext cx="9492343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1025" indent="-5810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en-US" sz="3500" dirty="0" smtClean="0">
                <a:latin typeface="Open Sans" charset="0"/>
              </a:rPr>
              <a:t>Immediate Sale is too much too soon</a:t>
            </a:r>
          </a:p>
          <a:p>
            <a:pPr marL="581025" indent="-5810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en-US" sz="3500" dirty="0" smtClean="0">
                <a:latin typeface="Open Sans" charset="0"/>
              </a:rPr>
              <a:t>Reverse Psychology – People are expecting to be sold</a:t>
            </a:r>
          </a:p>
          <a:p>
            <a:pPr marL="581025" indent="-5810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en-US" sz="3500" dirty="0" smtClean="0">
                <a:latin typeface="Open Sans" charset="0"/>
              </a:rPr>
              <a:t>Builds trust</a:t>
            </a:r>
          </a:p>
          <a:p>
            <a:pPr marL="581025" indent="-5810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en-US" sz="3500" dirty="0" smtClean="0">
                <a:latin typeface="Open Sans" charset="0"/>
              </a:rPr>
              <a:t>The Sale can be done over time by email, phone and direct mail</a:t>
            </a:r>
          </a:p>
          <a:p>
            <a:pPr marL="581025" indent="-5810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en-US" sz="3500" dirty="0" smtClean="0">
                <a:latin typeface="Open Sans" charset="0"/>
              </a:rPr>
              <a:t>The numbers: 1% vs. 10% to 30%</a:t>
            </a:r>
            <a:endParaRPr lang="en-US" sz="3500" dirty="0">
              <a:latin typeface="Open Sans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794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Why Lead Generation?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34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5029" y="1346200"/>
            <a:ext cx="9492343" cy="4670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1025" indent="-5810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en-US" sz="3500" dirty="0" smtClean="0">
                <a:latin typeface="Open Sans" charset="0"/>
              </a:rPr>
              <a:t>FREE </a:t>
            </a:r>
            <a:r>
              <a:rPr lang="en-US" sz="3500" dirty="0">
                <a:latin typeface="Open Sans" charset="0"/>
              </a:rPr>
              <a:t>needs to be sold – just like </a:t>
            </a:r>
            <a:r>
              <a:rPr lang="en-US" sz="3500" dirty="0" smtClean="0">
                <a:latin typeface="Open Sans" charset="0"/>
              </a:rPr>
              <a:t>paid</a:t>
            </a:r>
            <a:endParaRPr lang="en-US" sz="3500" dirty="0">
              <a:latin typeface="Open Sans" charset="0"/>
            </a:endParaRPr>
          </a:p>
          <a:p>
            <a:pPr marL="581025" indent="-5810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en-US" sz="3500" dirty="0">
                <a:latin typeface="Open Sans" charset="0"/>
              </a:rPr>
              <a:t>Irresistible Offer</a:t>
            </a:r>
          </a:p>
          <a:p>
            <a:pPr marL="581025" indent="-5810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en-US" sz="3500" dirty="0">
                <a:latin typeface="Open Sans" charset="0"/>
              </a:rPr>
              <a:t>Best offered with </a:t>
            </a:r>
            <a:r>
              <a:rPr lang="en-US" sz="3500" dirty="0" smtClean="0">
                <a:latin typeface="Open Sans" charset="0"/>
              </a:rPr>
              <a:t>video</a:t>
            </a:r>
            <a:endParaRPr lang="en-US" sz="3500" dirty="0">
              <a:latin typeface="Open Sans" charset="0"/>
            </a:endParaRPr>
          </a:p>
          <a:p>
            <a:pPr marL="581025" indent="-5810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en-US" sz="3500" dirty="0">
                <a:latin typeface="Open Sans" charset="0"/>
              </a:rPr>
              <a:t>Above the </a:t>
            </a:r>
            <a:r>
              <a:rPr lang="en-US" sz="3500" dirty="0" smtClean="0">
                <a:latin typeface="Open Sans" charset="0"/>
              </a:rPr>
              <a:t>fold</a:t>
            </a:r>
            <a:endParaRPr lang="en-US" sz="3500" dirty="0">
              <a:latin typeface="Open Sans" charset="0"/>
            </a:endParaRPr>
          </a:p>
          <a:p>
            <a:pPr marL="581025" indent="-5810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+mj-lt"/>
              <a:buAutoNum type="arabicParenR"/>
            </a:pPr>
            <a:r>
              <a:rPr lang="en-US" sz="3500" dirty="0">
                <a:latin typeface="Open Sans" charset="0"/>
              </a:rPr>
              <a:t>Ideally capture more than </a:t>
            </a:r>
            <a:r>
              <a:rPr lang="en-US" sz="3500" dirty="0" smtClean="0">
                <a:latin typeface="Open Sans" charset="0"/>
              </a:rPr>
              <a:t>email address</a:t>
            </a:r>
            <a:endParaRPr lang="en-US" sz="3500" dirty="0">
              <a:latin typeface="Open Sans" charset="0"/>
            </a:endParaRPr>
          </a:p>
          <a:p>
            <a:pPr marL="581025" indent="-581025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  <a:buFont typeface="+mj-lt"/>
              <a:buAutoNum type="arabicParenR"/>
            </a:pPr>
            <a:endParaRPr lang="en-US" sz="3500" dirty="0">
              <a:latin typeface="Open Sans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794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 smtClean="0">
                <a:solidFill>
                  <a:srgbClr val="297FD5"/>
                </a:solidFill>
                <a:latin typeface="Open Sans" charset="0"/>
                <a:cs typeface="Open Sans" charset="0"/>
              </a:rPr>
              <a:t>The Golden Rules of Lead Generation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5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90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6947" y="244618"/>
            <a:ext cx="11325544" cy="637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967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2108201"/>
            <a:ext cx="12204132" cy="214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67" b="1" dirty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THE GOLDEN RULES </a:t>
            </a:r>
            <a:br>
              <a:rPr lang="en-US" sz="6667" b="1" dirty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</a:br>
            <a:r>
              <a:rPr lang="en-US" sz="6667" b="1" dirty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OF THE IMMEDIATE SALE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380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16726" y="2413001"/>
            <a:ext cx="10381673" cy="1015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6667" b="1" dirty="0">
                <a:solidFill>
                  <a:srgbClr val="297FD5"/>
                </a:solidFill>
                <a:cs typeface="Arial"/>
              </a:rPr>
              <a:t>1. </a:t>
            </a:r>
            <a:r>
              <a:rPr lang="en-US" sz="6667" b="1" dirty="0">
                <a:latin typeface="Arial"/>
                <a:cs typeface="Arial"/>
              </a:rPr>
              <a:t>Simplicity</a:t>
            </a:r>
            <a:endParaRPr lang="en-US" sz="6667" dirty="0">
              <a:latin typeface="Arial"/>
              <a:cs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300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56508" y="2413001"/>
            <a:ext cx="10741891" cy="1015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6667" b="1" dirty="0">
                <a:solidFill>
                  <a:srgbClr val="297FD5"/>
                </a:solidFill>
                <a:cs typeface="Arial"/>
              </a:rPr>
              <a:t>2. </a:t>
            </a:r>
            <a:r>
              <a:rPr lang="en-US" sz="6667" b="1" dirty="0">
                <a:latin typeface="Arial"/>
                <a:cs typeface="Arial"/>
              </a:rPr>
              <a:t>Convey the benefits</a:t>
            </a:r>
            <a:endParaRPr lang="en-US" sz="6667" dirty="0">
              <a:latin typeface="Arial"/>
              <a:cs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134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-02b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383" y="0"/>
            <a:ext cx="762059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6989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07126" y="2413001"/>
            <a:ext cx="10991273" cy="1015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6667" b="1" dirty="0">
                <a:solidFill>
                  <a:srgbClr val="297FD5"/>
                </a:solidFill>
                <a:cs typeface="Arial"/>
              </a:rPr>
              <a:t>3. </a:t>
            </a:r>
            <a:r>
              <a:rPr lang="en-US" sz="6667" b="1" dirty="0">
                <a:latin typeface="Arial"/>
                <a:cs typeface="Arial"/>
              </a:rPr>
              <a:t>Short order process</a:t>
            </a:r>
            <a:endParaRPr lang="en-US" sz="6667" dirty="0">
              <a:latin typeface="Arial"/>
              <a:cs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870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96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00879" y="0"/>
            <a:ext cx="7677150" cy="685800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9608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97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7116" y="164731"/>
            <a:ext cx="10699628" cy="650653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7600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67344" y="2413001"/>
            <a:ext cx="10631055" cy="1015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6667" b="1" dirty="0">
                <a:solidFill>
                  <a:srgbClr val="297FD5"/>
                </a:solidFill>
                <a:cs typeface="Arial"/>
              </a:rPr>
              <a:t>4. </a:t>
            </a:r>
            <a:r>
              <a:rPr lang="en-US" sz="6667" b="1" dirty="0">
                <a:latin typeface="Arial"/>
                <a:cs typeface="Arial"/>
              </a:rPr>
              <a:t>Video</a:t>
            </a:r>
            <a:endParaRPr lang="en-US" sz="6667" dirty="0">
              <a:latin typeface="Arial"/>
              <a:cs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786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99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2773" y="112044"/>
            <a:ext cx="10161325" cy="66149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519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50472" y="2413001"/>
            <a:ext cx="10547927" cy="1015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6667" b="1" dirty="0">
                <a:solidFill>
                  <a:srgbClr val="297FD5"/>
                </a:solidFill>
                <a:cs typeface="Arial"/>
              </a:rPr>
              <a:t>5. </a:t>
            </a:r>
            <a:r>
              <a:rPr lang="en-US" sz="6667" b="1" dirty="0">
                <a:latin typeface="Arial"/>
                <a:cs typeface="Arial"/>
              </a:rPr>
              <a:t>Mobile Compatibility</a:t>
            </a:r>
            <a:endParaRPr lang="en-US" sz="6667" dirty="0">
              <a:latin typeface="Arial"/>
              <a:cs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250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1741487"/>
            <a:ext cx="12151360" cy="3375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666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ONLINE VIDEO </a:t>
            </a:r>
            <a:br>
              <a:rPr lang="en-US" sz="10666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</a:br>
            <a:r>
              <a:rPr lang="en-US" sz="10666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/ TV</a:t>
            </a:r>
            <a:endParaRPr lang="en-US" sz="10666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097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86879"/>
            <a:ext cx="11887200" cy="494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667" b="1" dirty="0">
                <a:latin typeface="Open Sans" charset="0"/>
                <a:cs typeface="Open Sans" charset="0"/>
              </a:rPr>
              <a:t>The addition of video to a page with </a:t>
            </a:r>
            <a:br>
              <a:rPr lang="en-US" sz="4667" b="1" dirty="0">
                <a:latin typeface="Open Sans" charset="0"/>
                <a:cs typeface="Open Sans" charset="0"/>
              </a:rPr>
            </a:br>
            <a:r>
              <a:rPr lang="en-US" sz="4667" b="1" dirty="0">
                <a:latin typeface="Open Sans" charset="0"/>
                <a:cs typeface="Open Sans" charset="0"/>
              </a:rPr>
              <a:t>no video can increase conversions </a:t>
            </a:r>
            <a:br>
              <a:rPr lang="en-US" sz="4667" b="1" dirty="0">
                <a:latin typeface="Open Sans" charset="0"/>
                <a:cs typeface="Open Sans" charset="0"/>
              </a:rPr>
            </a:br>
            <a:r>
              <a:rPr lang="en-US" sz="4667" b="1" dirty="0">
                <a:latin typeface="Open Sans" charset="0"/>
                <a:cs typeface="Open Sans" charset="0"/>
              </a:rPr>
              <a:t>and sales by </a:t>
            </a:r>
            <a:r>
              <a:rPr lang="en-US" sz="4667" b="1" dirty="0">
                <a:solidFill>
                  <a:srgbClr val="C00000"/>
                </a:solidFill>
                <a:latin typeface="Open Sans" charset="0"/>
                <a:cs typeface="Open Sans" charset="0"/>
              </a:rPr>
              <a:t>50% to 200%+.</a:t>
            </a:r>
          </a:p>
          <a:p>
            <a:pPr marL="1367332" indent="-677316">
              <a:spcAft>
                <a:spcPts val="2400"/>
              </a:spcAft>
              <a:buClr>
                <a:srgbClr val="C00000"/>
              </a:buClr>
              <a:buFont typeface="LucidaGrande" charset="0"/>
              <a:buChar char="→"/>
            </a:pPr>
            <a:r>
              <a:rPr lang="en-US" sz="3733" dirty="0">
                <a:latin typeface="Open Sans" charset="0"/>
                <a:cs typeface="Open Sans" charset="0"/>
              </a:rPr>
              <a:t>The unsophisticated marketer thinks in </a:t>
            </a:r>
            <a:br>
              <a:rPr lang="en-US" sz="3733" dirty="0">
                <a:latin typeface="Open Sans" charset="0"/>
                <a:cs typeface="Open Sans" charset="0"/>
              </a:rPr>
            </a:br>
            <a:r>
              <a:rPr lang="en-US" sz="3733" dirty="0">
                <a:latin typeface="Open Sans" charset="0"/>
                <a:cs typeface="Open Sans" charset="0"/>
              </a:rPr>
              <a:t>terms of websites.</a:t>
            </a:r>
          </a:p>
          <a:p>
            <a:pPr marL="1367332" indent="-677316">
              <a:spcAft>
                <a:spcPts val="2400"/>
              </a:spcAft>
              <a:buClr>
                <a:srgbClr val="C00000"/>
              </a:buClr>
              <a:buFont typeface="LucidaGrande" charset="0"/>
              <a:buChar char="→"/>
            </a:pPr>
            <a:r>
              <a:rPr lang="en-US" sz="3733" dirty="0">
                <a:latin typeface="Open Sans" charset="0"/>
                <a:cs typeface="Open Sans" charset="0"/>
              </a:rPr>
              <a:t>The sophisticated marketer thinks in </a:t>
            </a:r>
            <a:br>
              <a:rPr lang="en-US" sz="3733" dirty="0">
                <a:latin typeface="Open Sans" charset="0"/>
                <a:cs typeface="Open Sans" charset="0"/>
              </a:rPr>
            </a:br>
            <a:r>
              <a:rPr lang="en-US" sz="3733" dirty="0">
                <a:latin typeface="Open Sans" charset="0"/>
                <a:cs typeface="Open Sans" charset="0"/>
              </a:rPr>
              <a:t>terms of media and TV.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449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6400" y="454145"/>
            <a:ext cx="11480800" cy="810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68331" indent="-768331"/>
            <a:r>
              <a:rPr lang="en-US" sz="4667" b="1" dirty="0">
                <a:solidFill>
                  <a:srgbClr val="005BBB"/>
                </a:solidFill>
                <a:latin typeface="+mj-lt"/>
              </a:rPr>
              <a:t>The Power of Video</a:t>
            </a:r>
            <a:endParaRPr lang="en-US" sz="4667" dirty="0">
              <a:solidFill>
                <a:srgbClr val="005BBB"/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71600" y="1498601"/>
            <a:ext cx="9601200" cy="4072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10000"/>
              </a:lnSpc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The credibility of TV</a:t>
            </a:r>
          </a:p>
          <a:p>
            <a:pPr marL="571500" indent="-571500">
              <a:lnSpc>
                <a:spcPct val="110000"/>
              </a:lnSpc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Time - Attention and Focus</a:t>
            </a:r>
          </a:p>
          <a:p>
            <a:pPr marL="571500" indent="-571500">
              <a:lnSpc>
                <a:spcPct val="110000"/>
              </a:lnSpc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A Longer Sales Message</a:t>
            </a:r>
          </a:p>
          <a:p>
            <a:pPr marL="571500" indent="-571500">
              <a:lnSpc>
                <a:spcPct val="110000"/>
              </a:lnSpc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733" dirty="0" smtClean="0">
                <a:solidFill>
                  <a:srgbClr val="292934"/>
                </a:solidFill>
                <a:latin typeface="Open Sans" charset="0"/>
                <a:cs typeface="Open Sans" charset="0"/>
              </a:rPr>
              <a:t>Believability</a:t>
            </a:r>
            <a:endParaRPr lang="en-US" sz="3733" dirty="0">
              <a:solidFill>
                <a:srgbClr val="292934"/>
              </a:solidFill>
              <a:latin typeface="Open Sans" charset="0"/>
              <a:cs typeface="Open Sans" charset="0"/>
            </a:endParaRPr>
          </a:p>
          <a:p>
            <a:pPr marL="571500" indent="-571500">
              <a:lnSpc>
                <a:spcPct val="110000"/>
              </a:lnSpc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Hypnotic?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095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6400" y="352545"/>
            <a:ext cx="11480800" cy="810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68331" indent="-768331"/>
            <a:r>
              <a:rPr lang="en-US" sz="4667" b="1" dirty="0">
                <a:solidFill>
                  <a:srgbClr val="005BBB"/>
                </a:solidFill>
                <a:latin typeface="+mj-lt"/>
              </a:rPr>
              <a:t>Video Options</a:t>
            </a:r>
            <a:endParaRPr lang="en-US" sz="4667" dirty="0">
              <a:solidFill>
                <a:srgbClr val="005BBB"/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14400" y="1600200"/>
            <a:ext cx="9601200" cy="666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You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2957286"/>
            <a:ext cx="3947737" cy="3440860"/>
          </a:xfrm>
          <a:prstGeom prst="rect">
            <a:avLst/>
          </a:prstGeom>
          <a:ln w="6350">
            <a:solidFill>
              <a:schemeClr val="accent5">
                <a:lumMod val="75000"/>
              </a:schemeClr>
            </a:solidFill>
          </a:ln>
        </p:spPr>
      </p:pic>
      <p:pic>
        <p:nvPicPr>
          <p:cNvPr id="5" name="Slide103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835827" y="1344804"/>
            <a:ext cx="6904703" cy="38838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8328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6400" y="352545"/>
            <a:ext cx="11480800" cy="810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68331" indent="-768331"/>
            <a:r>
              <a:rPr lang="en-US" sz="4667" b="1" dirty="0">
                <a:solidFill>
                  <a:srgbClr val="005BBB"/>
                </a:solidFill>
                <a:latin typeface="+mj-lt"/>
              </a:rPr>
              <a:t>Video Options</a:t>
            </a:r>
            <a:endParaRPr lang="en-US" sz="4667" dirty="0">
              <a:solidFill>
                <a:srgbClr val="005BBB"/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14400" y="1600200"/>
            <a:ext cx="9601200" cy="666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You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15" y="2549911"/>
            <a:ext cx="3547145" cy="3948861"/>
          </a:xfrm>
          <a:prstGeom prst="rect">
            <a:avLst/>
          </a:prstGeom>
          <a:ln w="6350">
            <a:solidFill>
              <a:schemeClr val="accent5">
                <a:lumMod val="75000"/>
              </a:schemeClr>
            </a:solidFill>
          </a:ln>
        </p:spPr>
      </p:pic>
      <p:pic>
        <p:nvPicPr>
          <p:cNvPr id="5" name="Slide104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837575" y="1435887"/>
            <a:ext cx="6780079" cy="378201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9456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9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6400" y="352545"/>
            <a:ext cx="11480800" cy="810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68331" indent="-768331"/>
            <a:r>
              <a:rPr lang="en-US" sz="4667" b="1" dirty="0">
                <a:solidFill>
                  <a:srgbClr val="005BBB"/>
                </a:solidFill>
                <a:latin typeface="+mj-lt"/>
              </a:rPr>
              <a:t>Video Options</a:t>
            </a:r>
            <a:endParaRPr lang="en-US" sz="4667" dirty="0">
              <a:solidFill>
                <a:srgbClr val="005BBB"/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14400" y="1600200"/>
            <a:ext cx="9601200" cy="666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You</a:t>
            </a:r>
          </a:p>
        </p:txBody>
      </p:sp>
      <p:pic>
        <p:nvPicPr>
          <p:cNvPr id="4" name="Slide105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23512" y="1387802"/>
            <a:ext cx="7919430" cy="44546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42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9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6400" y="352545"/>
            <a:ext cx="11480800" cy="810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68331" indent="-768331"/>
            <a:r>
              <a:rPr lang="en-US" sz="4667" b="1" dirty="0">
                <a:solidFill>
                  <a:srgbClr val="005BBB"/>
                </a:solidFill>
                <a:latin typeface="+mj-lt"/>
              </a:rPr>
              <a:t>Video Options</a:t>
            </a:r>
            <a:endParaRPr lang="en-US" sz="4667" dirty="0">
              <a:solidFill>
                <a:srgbClr val="005BBB"/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9455" y="1613773"/>
            <a:ext cx="9601200" cy="666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Spokesperson</a:t>
            </a:r>
          </a:p>
        </p:txBody>
      </p:sp>
      <p:pic>
        <p:nvPicPr>
          <p:cNvPr id="4" name="Slide106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20053" y="1384214"/>
            <a:ext cx="7434788" cy="41061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2851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9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6400" y="454145"/>
            <a:ext cx="11480800" cy="810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68331" indent="-768331"/>
            <a:r>
              <a:rPr lang="en-US" sz="4667" b="1" dirty="0">
                <a:solidFill>
                  <a:srgbClr val="005BBB"/>
                </a:solidFill>
                <a:latin typeface="+mj-lt"/>
              </a:rPr>
              <a:t>Video Options</a:t>
            </a:r>
            <a:endParaRPr lang="en-US" sz="4667" dirty="0">
              <a:solidFill>
                <a:srgbClr val="005BBB"/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2000" y="1715373"/>
            <a:ext cx="9601200" cy="666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PowerPoint</a:t>
            </a:r>
          </a:p>
        </p:txBody>
      </p:sp>
      <p:pic>
        <p:nvPicPr>
          <p:cNvPr id="4" name="Slide107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25106" y="1262475"/>
            <a:ext cx="6172200" cy="4572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040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9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6400" y="454145"/>
            <a:ext cx="11480800" cy="810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68331" indent="-768331"/>
            <a:r>
              <a:rPr lang="en-US" sz="4667" b="1" dirty="0">
                <a:solidFill>
                  <a:srgbClr val="005BBB"/>
                </a:solidFill>
                <a:latin typeface="+mj-lt"/>
              </a:rPr>
              <a:t>Video Options</a:t>
            </a:r>
            <a:endParaRPr lang="en-US" sz="4667" dirty="0">
              <a:solidFill>
                <a:srgbClr val="005BBB"/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2000" y="1582340"/>
            <a:ext cx="9601200" cy="1815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Hand Drawn</a:t>
            </a:r>
            <a:b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</a:b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‘Explainer’</a:t>
            </a:r>
            <a:b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</a:b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Videos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556795"/>
            <a:ext cx="4239095" cy="2979607"/>
          </a:xfrm>
          <a:prstGeom prst="rect">
            <a:avLst/>
          </a:prstGeom>
          <a:ln w="6350">
            <a:solidFill>
              <a:schemeClr val="accent5">
                <a:lumMod val="75000"/>
              </a:schemeClr>
            </a:solidFill>
          </a:ln>
        </p:spPr>
      </p:pic>
      <p:pic>
        <p:nvPicPr>
          <p:cNvPr id="6" name="Slide108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237625" y="1445951"/>
            <a:ext cx="6748918" cy="37962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212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9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6400" y="454145"/>
            <a:ext cx="11480800" cy="810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68331" indent="-768331"/>
            <a:r>
              <a:rPr lang="en-US" sz="4667" b="1" dirty="0">
                <a:solidFill>
                  <a:srgbClr val="005BBB"/>
                </a:solidFill>
                <a:latin typeface="+mj-lt"/>
              </a:rPr>
              <a:t>Video Options</a:t>
            </a:r>
            <a:endParaRPr lang="en-US" sz="4667" dirty="0">
              <a:solidFill>
                <a:srgbClr val="005BBB"/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2000" y="1480740"/>
            <a:ext cx="9601200" cy="1815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Cartoon</a:t>
            </a:r>
            <a:b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</a:b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‘Explainer’</a:t>
            </a:r>
            <a:b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</a:b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Videos</a:t>
            </a:r>
          </a:p>
        </p:txBody>
      </p:sp>
      <p:pic>
        <p:nvPicPr>
          <p:cNvPr id="5" name="Slide109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83851" y="1501551"/>
            <a:ext cx="7538026" cy="42401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745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9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6400" y="454145"/>
            <a:ext cx="11480800" cy="810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68331" indent="-768331"/>
            <a:r>
              <a:rPr lang="en-US" sz="4667" b="1" dirty="0">
                <a:solidFill>
                  <a:srgbClr val="005BBB"/>
                </a:solidFill>
                <a:latin typeface="+mj-lt"/>
              </a:rPr>
              <a:t>Video Options</a:t>
            </a:r>
            <a:endParaRPr lang="en-US" sz="4667" dirty="0">
              <a:solidFill>
                <a:srgbClr val="005BBB"/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12800" y="1397000"/>
            <a:ext cx="9601200" cy="1815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Animoto</a:t>
            </a:r>
            <a:b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</a:b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‘Photo’</a:t>
            </a:r>
            <a:b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</a:b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Videos</a:t>
            </a:r>
          </a:p>
        </p:txBody>
      </p:sp>
      <p:pic>
        <p:nvPicPr>
          <p:cNvPr id="5" name="Picture 4" descr="10 Yoga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30" y="3345002"/>
            <a:ext cx="3731129" cy="3124200"/>
          </a:xfrm>
          <a:prstGeom prst="rect">
            <a:avLst/>
          </a:prstGeom>
          <a:ln>
            <a:solidFill>
              <a:srgbClr val="93A299"/>
            </a:solidFill>
          </a:ln>
        </p:spPr>
      </p:pic>
      <p:pic>
        <p:nvPicPr>
          <p:cNvPr id="4" name="Slide110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69475" y="1454122"/>
            <a:ext cx="7257013" cy="40820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6590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9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6400" y="454145"/>
            <a:ext cx="11480800" cy="810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68331" indent="-768331"/>
            <a:r>
              <a:rPr lang="en-US" sz="4667" b="1" dirty="0" smtClean="0">
                <a:solidFill>
                  <a:srgbClr val="005BBB"/>
                </a:solidFill>
                <a:latin typeface="+mj-lt"/>
              </a:rPr>
              <a:t>Video Production</a:t>
            </a:r>
            <a:endParaRPr lang="en-US" sz="4667" dirty="0">
              <a:solidFill>
                <a:srgbClr val="005BBB"/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50349" y="1701801"/>
            <a:ext cx="4636051" cy="5078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ts val="4000"/>
              </a:lnSpc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E.g., you being interviewed</a:t>
            </a:r>
          </a:p>
          <a:p>
            <a:pPr marL="571500" indent="-571500">
              <a:lnSpc>
                <a:spcPts val="4000"/>
              </a:lnSpc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Customer testimonials</a:t>
            </a:r>
          </a:p>
          <a:p>
            <a:pPr marL="571500" indent="-571500">
              <a:lnSpc>
                <a:spcPts val="4000"/>
              </a:lnSpc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Professional narration</a:t>
            </a:r>
          </a:p>
          <a:p>
            <a:pPr marL="571500" indent="-571500">
              <a:lnSpc>
                <a:spcPts val="4000"/>
              </a:lnSpc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Graphics</a:t>
            </a:r>
          </a:p>
          <a:p>
            <a:pPr>
              <a:spcAft>
                <a:spcPts val="1600"/>
              </a:spcAft>
              <a:buClr>
                <a:srgbClr val="297FD5"/>
              </a:buClr>
              <a:buSzPct val="100000"/>
            </a:pPr>
            <a:endParaRPr lang="en-US" sz="3733" dirty="0">
              <a:solidFill>
                <a:srgbClr val="292934"/>
              </a:solidFill>
              <a:latin typeface="Open Sans" charset="0"/>
              <a:cs typeface="Open Sans" charset="0"/>
            </a:endParaRPr>
          </a:p>
        </p:txBody>
      </p:sp>
      <p:pic>
        <p:nvPicPr>
          <p:cNvPr id="4" name="Slide111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73779" y="1642791"/>
            <a:ext cx="6730540" cy="37859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4726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6400" y="454145"/>
            <a:ext cx="11480800" cy="810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68331" indent="-768331"/>
            <a:r>
              <a:rPr lang="en-US" sz="4667" b="1" dirty="0">
                <a:solidFill>
                  <a:srgbClr val="005BBB"/>
                </a:solidFill>
                <a:latin typeface="+mj-lt"/>
              </a:rPr>
              <a:t>Timing</a:t>
            </a:r>
            <a:endParaRPr lang="en-US" sz="4667" dirty="0">
              <a:solidFill>
                <a:srgbClr val="005BBB"/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46200" y="1498601"/>
            <a:ext cx="9601200" cy="2570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20000"/>
              </a:lnSpc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733" dirty="0">
                <a:solidFill>
                  <a:srgbClr val="292934"/>
                </a:solidFill>
                <a:latin typeface="Franklin Gothic Book" pitchFamily="34" charset="0"/>
              </a:rPr>
              <a:t>1 to 4 minutes for Lead Generation</a:t>
            </a:r>
          </a:p>
          <a:p>
            <a:pPr marL="571500" indent="-571500">
              <a:lnSpc>
                <a:spcPct val="120000"/>
              </a:lnSpc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733" dirty="0">
                <a:solidFill>
                  <a:srgbClr val="292934"/>
                </a:solidFill>
                <a:latin typeface="Franklin Gothic Book" pitchFamily="34" charset="0"/>
              </a:rPr>
              <a:t>Unlimited for sales</a:t>
            </a:r>
          </a:p>
          <a:p>
            <a:pPr marL="571500" indent="-571500">
              <a:lnSpc>
                <a:spcPct val="120000"/>
              </a:lnSpc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endParaRPr lang="en-US" sz="3733" dirty="0">
              <a:solidFill>
                <a:srgbClr val="292934"/>
              </a:solidFill>
              <a:latin typeface="Franklin Gothic Book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222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6400" y="454145"/>
            <a:ext cx="11480800" cy="810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68331" indent="-768331"/>
            <a:r>
              <a:rPr lang="en-US" sz="4667" b="1" dirty="0">
                <a:solidFill>
                  <a:srgbClr val="005BBB"/>
                </a:solidFill>
                <a:latin typeface="+mj-lt"/>
              </a:rPr>
              <a:t>Video Success Template</a:t>
            </a:r>
            <a:endParaRPr lang="en-US" sz="4667" dirty="0">
              <a:solidFill>
                <a:srgbClr val="005BBB"/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71600" y="1677670"/>
            <a:ext cx="9601200" cy="5254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20000"/>
              </a:lnSpc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Captivating opening statement</a:t>
            </a:r>
          </a:p>
          <a:p>
            <a:pPr marL="571500" indent="-571500">
              <a:lnSpc>
                <a:spcPct val="120000"/>
              </a:lnSpc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What do you want them to do?</a:t>
            </a:r>
          </a:p>
          <a:p>
            <a:pPr marL="571500" indent="-571500">
              <a:lnSpc>
                <a:spcPct val="120000"/>
              </a:lnSpc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WIIFM: What’s in it for me?</a:t>
            </a:r>
          </a:p>
          <a:p>
            <a:pPr marL="571500" indent="-571500">
              <a:lnSpc>
                <a:spcPct val="120000"/>
              </a:lnSpc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Bullet points</a:t>
            </a:r>
          </a:p>
          <a:p>
            <a:pPr marL="571500" indent="-571500">
              <a:lnSpc>
                <a:spcPct val="120000"/>
              </a:lnSpc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733" dirty="0">
                <a:solidFill>
                  <a:srgbClr val="292934"/>
                </a:solidFill>
                <a:latin typeface="Open Sans" charset="0"/>
                <a:cs typeface="Open Sans" charset="0"/>
              </a:rPr>
              <a:t>Repeated Calls to Action</a:t>
            </a:r>
          </a:p>
          <a:p>
            <a:pPr marL="571500" indent="-571500">
              <a:lnSpc>
                <a:spcPct val="120000"/>
              </a:lnSpc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endParaRPr lang="en-US" sz="3733" dirty="0">
              <a:solidFill>
                <a:srgbClr val="292934"/>
              </a:solidFill>
              <a:latin typeface="Open Sans" charset="0"/>
              <a:cs typeface="Open Sans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90660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3728" y="1675328"/>
            <a:ext cx="4264673" cy="1361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67"/>
              </a:spcAft>
              <a:buClr>
                <a:srgbClr val="C00000"/>
              </a:buClr>
              <a:buSzPct val="100000"/>
            </a:pPr>
            <a:endParaRPr lang="en-US" sz="3333" dirty="0" smtClean="0">
              <a:latin typeface="Open Sans" charset="0"/>
              <a:cs typeface="Open Sans" charset="0"/>
            </a:endParaRPr>
          </a:p>
          <a:p>
            <a:pPr>
              <a:spcAft>
                <a:spcPts val="1867"/>
              </a:spcAft>
              <a:buClr>
                <a:srgbClr val="297FD5"/>
              </a:buClr>
              <a:buSzPct val="100000"/>
            </a:pPr>
            <a:endParaRPr lang="en-US" sz="3333" dirty="0">
              <a:latin typeface="Open Sans" charset="0"/>
              <a:cs typeface="Open San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555745"/>
            <a:ext cx="11480800" cy="810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68331" indent="-768331"/>
            <a:r>
              <a:rPr lang="en-US" sz="4667" b="1" dirty="0" smtClean="0">
                <a:solidFill>
                  <a:srgbClr val="005BBB"/>
                </a:solidFill>
                <a:latin typeface="+mj-lt"/>
              </a:rPr>
              <a:t>Testimonials</a:t>
            </a:r>
            <a:endParaRPr lang="en-US" sz="4667" dirty="0">
              <a:solidFill>
                <a:srgbClr val="005BBB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757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3728" y="1675328"/>
            <a:ext cx="4264673" cy="1361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67"/>
              </a:spcAft>
              <a:buClr>
                <a:srgbClr val="C00000"/>
              </a:buClr>
              <a:buSzPct val="100000"/>
            </a:pPr>
            <a:endParaRPr lang="en-US" sz="3333" dirty="0" smtClean="0">
              <a:latin typeface="Open Sans" charset="0"/>
              <a:cs typeface="Open Sans" charset="0"/>
            </a:endParaRPr>
          </a:p>
          <a:p>
            <a:pPr>
              <a:spcAft>
                <a:spcPts val="1867"/>
              </a:spcAft>
              <a:buClr>
                <a:srgbClr val="297FD5"/>
              </a:buClr>
              <a:buSzPct val="100000"/>
            </a:pPr>
            <a:endParaRPr lang="en-US" sz="3333" dirty="0">
              <a:latin typeface="Open Sans" charset="0"/>
              <a:cs typeface="Open Sans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0" y="0"/>
            <a:ext cx="7368197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911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3728" y="1675328"/>
            <a:ext cx="4264673" cy="1361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67"/>
              </a:spcAft>
              <a:buClr>
                <a:srgbClr val="C00000"/>
              </a:buClr>
              <a:buSzPct val="100000"/>
            </a:pPr>
            <a:endParaRPr lang="en-US" sz="3333" dirty="0" smtClean="0">
              <a:latin typeface="Open Sans" charset="0"/>
              <a:cs typeface="Open Sans" charset="0"/>
            </a:endParaRPr>
          </a:p>
          <a:p>
            <a:pPr>
              <a:spcAft>
                <a:spcPts val="1867"/>
              </a:spcAft>
              <a:buClr>
                <a:srgbClr val="297FD5"/>
              </a:buClr>
              <a:buSzPct val="100000"/>
            </a:pPr>
            <a:endParaRPr lang="en-US" sz="3333" dirty="0">
              <a:latin typeface="Open Sans" charset="0"/>
              <a:cs typeface="Open Sans" charset="0"/>
            </a:endParaRPr>
          </a:p>
        </p:txBody>
      </p:sp>
      <p:pic>
        <p:nvPicPr>
          <p:cNvPr id="4" name="Slide116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3937" y="309642"/>
            <a:ext cx="10969262" cy="617021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8872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1759858"/>
            <a:ext cx="12151360" cy="3375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666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THE </a:t>
            </a:r>
            <a:r>
              <a:rPr lang="en-US" sz="10666" b="1" dirty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POWER </a:t>
            </a:r>
            <a:r>
              <a:rPr lang="en-US" sz="10666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/>
            </a:r>
            <a:br>
              <a:rPr lang="en-US" sz="10666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</a:br>
            <a:r>
              <a:rPr lang="en-US" sz="10666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OF </a:t>
            </a:r>
            <a:r>
              <a:rPr lang="en-US" sz="10666" b="1" dirty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EMAIL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7736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40"/>
          <p:cNvSpPr>
            <a:spLocks noGrp="1"/>
          </p:cNvSpPr>
          <p:nvPr>
            <p:ph type="body" sz="quarter" idx="16"/>
          </p:nvPr>
        </p:nvSpPr>
        <p:spPr>
          <a:xfrm>
            <a:off x="304800" y="1397000"/>
            <a:ext cx="11582400" cy="48768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125000"/>
            </a:pPr>
            <a:r>
              <a:rPr lang="en-US" sz="4000" b="1" dirty="0" smtClean="0">
                <a:solidFill>
                  <a:srgbClr val="C00000"/>
                </a:solidFill>
              </a:rPr>
              <a:t>1) </a:t>
            </a:r>
            <a:r>
              <a:rPr lang="en-US" sz="4000" b="1" dirty="0"/>
              <a:t>Frequency</a:t>
            </a:r>
          </a:p>
          <a:p>
            <a:pPr marL="1297485" indent="-537620">
              <a:lnSpc>
                <a:spcPct val="100000"/>
              </a:lnSpc>
              <a:spcBef>
                <a:spcPts val="1500"/>
              </a:spcBef>
              <a:spcAft>
                <a:spcPts val="1067"/>
              </a:spcAft>
              <a:buClr>
                <a:srgbClr val="005BBB"/>
              </a:buClr>
              <a:buSzPct val="100000"/>
              <a:buFont typeface="LucidaGrande" charset="0"/>
              <a:buChar char="→"/>
            </a:pPr>
            <a:r>
              <a:rPr lang="en-US" sz="3500" b="1" dirty="0">
                <a:latin typeface="Open Sans Extrabold" charset="0"/>
                <a:ea typeface="Open Sans Extrabold" charset="0"/>
                <a:cs typeface="Open Sans Extrabold" charset="0"/>
              </a:rPr>
              <a:t>BIG MYTH: </a:t>
            </a:r>
            <a:r>
              <a:rPr lang="en-US" sz="3500" dirty="0"/>
              <a:t>People don’t like receiving Emails</a:t>
            </a:r>
          </a:p>
          <a:p>
            <a:pPr marL="1297485" indent="-537620">
              <a:lnSpc>
                <a:spcPct val="100000"/>
              </a:lnSpc>
              <a:spcBef>
                <a:spcPts val="1500"/>
              </a:spcBef>
              <a:spcAft>
                <a:spcPts val="1067"/>
              </a:spcAft>
              <a:buClr>
                <a:srgbClr val="005BBB"/>
              </a:buClr>
              <a:buSzPct val="100000"/>
              <a:buFont typeface="LucidaGrande" charset="0"/>
              <a:buChar char="→"/>
            </a:pPr>
            <a:r>
              <a:rPr lang="en-US" sz="3500" dirty="0"/>
              <a:t>You get to choose how often you email your Customers by your positioning</a:t>
            </a:r>
          </a:p>
          <a:p>
            <a:pPr>
              <a:spcBef>
                <a:spcPts val="0"/>
              </a:spcBef>
              <a:spcAft>
                <a:spcPts val="1600"/>
              </a:spcAft>
              <a:buClr>
                <a:srgbClr val="C00000"/>
              </a:buClr>
              <a:buSzPct val="100000"/>
            </a:pPr>
            <a:endParaRPr lang="en-US" sz="4667" dirty="0"/>
          </a:p>
        </p:txBody>
      </p:sp>
      <p:sp>
        <p:nvSpPr>
          <p:cNvPr id="5" name="Title 6"/>
          <p:cNvSpPr txBox="1">
            <a:spLocks/>
          </p:cNvSpPr>
          <p:nvPr/>
        </p:nvSpPr>
        <p:spPr>
          <a:xfrm>
            <a:off x="382650" y="274637"/>
            <a:ext cx="11199751" cy="63976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500" dirty="0">
                <a:solidFill>
                  <a:srgbClr val="024ABE"/>
                </a:solidFill>
                <a:latin typeface="Open Sans" charset="0"/>
                <a:cs typeface="Open Sans" charset="0"/>
              </a:rPr>
              <a:t>The Email Success Formula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1378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40"/>
          <p:cNvSpPr>
            <a:spLocks noGrp="1"/>
          </p:cNvSpPr>
          <p:nvPr>
            <p:ph type="body" sz="quarter" idx="16"/>
          </p:nvPr>
        </p:nvSpPr>
        <p:spPr>
          <a:xfrm>
            <a:off x="304800" y="1397000"/>
            <a:ext cx="11582400" cy="4876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SzPct val="125000"/>
            </a:pPr>
            <a:r>
              <a:rPr lang="en-US" sz="4000" b="1" dirty="0" smtClean="0"/>
              <a:t>You’re not sending enough emails!</a:t>
            </a:r>
            <a:endParaRPr lang="en-US" sz="4000" b="1" dirty="0"/>
          </a:p>
          <a:p>
            <a:pPr marL="1297485" indent="-537620">
              <a:lnSpc>
                <a:spcPct val="100000"/>
              </a:lnSpc>
              <a:spcBef>
                <a:spcPts val="1500"/>
              </a:spcBef>
              <a:spcAft>
                <a:spcPts val="1067"/>
              </a:spcAft>
              <a:buSzPct val="100000"/>
              <a:buFont typeface="LucidaGrande" charset="0"/>
              <a:buChar char="→"/>
            </a:pPr>
            <a:r>
              <a:rPr lang="en-US" sz="3500" dirty="0" smtClean="0"/>
              <a:t>Minimum of once per week</a:t>
            </a:r>
          </a:p>
          <a:p>
            <a:pPr marL="1297485" indent="-537620">
              <a:lnSpc>
                <a:spcPct val="100000"/>
              </a:lnSpc>
              <a:spcBef>
                <a:spcPts val="1500"/>
              </a:spcBef>
              <a:spcAft>
                <a:spcPts val="1067"/>
              </a:spcAft>
              <a:buSzPct val="100000"/>
              <a:buFont typeface="LucidaGrande" charset="0"/>
              <a:buChar char="→"/>
            </a:pPr>
            <a:r>
              <a:rPr lang="en-US" sz="3500" dirty="0" smtClean="0"/>
              <a:t>The maximum? We still don’t know.</a:t>
            </a:r>
          </a:p>
          <a:p>
            <a:pPr marL="1297485" indent="-537620">
              <a:lnSpc>
                <a:spcPct val="100000"/>
              </a:lnSpc>
              <a:buSzPct val="100000"/>
              <a:buFont typeface="LucidaGrande" charset="0"/>
              <a:buChar char="→"/>
            </a:pPr>
            <a:r>
              <a:rPr lang="en-US" sz="3500" dirty="0" smtClean="0"/>
              <a:t>It depends on a couple of factors:</a:t>
            </a:r>
          </a:p>
          <a:p>
            <a:pPr marL="1720850" indent="-430213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5BBB"/>
              </a:buClr>
              <a:buSzPct val="100000"/>
              <a:buFont typeface="Courier New" charset="0"/>
              <a:buChar char="o"/>
            </a:pPr>
            <a:r>
              <a:rPr lang="en-US" sz="3500" dirty="0" smtClean="0"/>
              <a:t>Your previous relationship</a:t>
            </a:r>
          </a:p>
          <a:p>
            <a:pPr marL="1720850" indent="-430213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5BBB"/>
              </a:buClr>
              <a:buSzPct val="100000"/>
              <a:buFont typeface="Courier New" charset="0"/>
              <a:buChar char="o"/>
            </a:pPr>
            <a:r>
              <a:rPr lang="en-US" sz="3500" dirty="0" smtClean="0"/>
              <a:t>The size of your potential customer base</a:t>
            </a:r>
          </a:p>
          <a:p>
            <a:pPr marL="1720850" indent="-430213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5BBB"/>
              </a:buClr>
              <a:buSzPct val="100000"/>
              <a:buFont typeface="Courier New" charset="0"/>
              <a:buChar char="o"/>
            </a:pPr>
            <a:r>
              <a:rPr lang="en-US" sz="3500" dirty="0" smtClean="0"/>
              <a:t>Your willingness to lose people</a:t>
            </a:r>
            <a:endParaRPr lang="en-US" sz="3500" dirty="0"/>
          </a:p>
          <a:p>
            <a:pPr marL="742949" indent="-685800">
              <a:spcBef>
                <a:spcPts val="500"/>
              </a:spcBef>
              <a:spcAft>
                <a:spcPts val="500"/>
              </a:spcAft>
              <a:buClr>
                <a:srgbClr val="005BBB"/>
              </a:buClr>
              <a:buSzPct val="100000"/>
              <a:buFont typeface="Courier New" charset="0"/>
              <a:buChar char="o"/>
            </a:pPr>
            <a:endParaRPr lang="en-US" sz="4667" dirty="0"/>
          </a:p>
        </p:txBody>
      </p:sp>
      <p:sp>
        <p:nvSpPr>
          <p:cNvPr id="5" name="Title 6"/>
          <p:cNvSpPr txBox="1">
            <a:spLocks/>
          </p:cNvSpPr>
          <p:nvPr/>
        </p:nvSpPr>
        <p:spPr>
          <a:xfrm>
            <a:off x="382650" y="274637"/>
            <a:ext cx="11571207" cy="63976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500" dirty="0" smtClean="0">
                <a:solidFill>
                  <a:srgbClr val="024ABE"/>
                </a:solidFill>
                <a:latin typeface="Open Sans" charset="0"/>
                <a:cs typeface="Open Sans" charset="0"/>
              </a:rPr>
              <a:t>How Often Should You Email Your List?</a:t>
            </a:r>
            <a:endParaRPr lang="en-US" sz="4500" dirty="0">
              <a:solidFill>
                <a:srgbClr val="024ABE"/>
              </a:solidFill>
              <a:latin typeface="Open Sans" charset="0"/>
              <a:cs typeface="Open Sans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164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40"/>
          <p:cNvSpPr>
            <a:spLocks noGrp="1"/>
          </p:cNvSpPr>
          <p:nvPr>
            <p:ph type="body" sz="quarter" idx="16"/>
          </p:nvPr>
        </p:nvSpPr>
        <p:spPr>
          <a:xfrm>
            <a:off x="304800" y="1397000"/>
            <a:ext cx="11582400" cy="4876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SzPct val="125000"/>
            </a:pPr>
            <a:r>
              <a:rPr lang="en-US" sz="4000" b="1" dirty="0" smtClean="0"/>
              <a:t>You’re not sending enough emails!</a:t>
            </a:r>
          </a:p>
          <a:p>
            <a:pPr marL="1297485" indent="-537620">
              <a:lnSpc>
                <a:spcPct val="100000"/>
              </a:lnSpc>
              <a:spcBef>
                <a:spcPts val="1500"/>
              </a:spcBef>
              <a:spcAft>
                <a:spcPts val="1067"/>
              </a:spcAft>
              <a:buSzPct val="100000"/>
              <a:buFont typeface="LucidaGrande" charset="0"/>
              <a:buChar char="→"/>
            </a:pPr>
            <a:r>
              <a:rPr lang="en-US" sz="3500" dirty="0" smtClean="0"/>
              <a:t>Remember: Unsubscribes are okay.</a:t>
            </a:r>
            <a:endParaRPr lang="en-US" sz="3500" dirty="0"/>
          </a:p>
          <a:p>
            <a:pPr marL="742949" indent="-685800">
              <a:spcBef>
                <a:spcPts val="0"/>
              </a:spcBef>
              <a:spcAft>
                <a:spcPts val="1600"/>
              </a:spcAft>
              <a:buClr>
                <a:srgbClr val="005BBB"/>
              </a:buClr>
              <a:buSzPct val="100000"/>
              <a:buFont typeface="Courier New" charset="0"/>
              <a:buChar char="o"/>
            </a:pPr>
            <a:endParaRPr lang="en-US" sz="4667" dirty="0"/>
          </a:p>
        </p:txBody>
      </p:sp>
      <p:sp>
        <p:nvSpPr>
          <p:cNvPr id="5" name="Title 6"/>
          <p:cNvSpPr txBox="1">
            <a:spLocks/>
          </p:cNvSpPr>
          <p:nvPr/>
        </p:nvSpPr>
        <p:spPr>
          <a:xfrm>
            <a:off x="382650" y="274637"/>
            <a:ext cx="11627240" cy="63976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500" dirty="0" smtClean="0">
                <a:solidFill>
                  <a:srgbClr val="024ABE"/>
                </a:solidFill>
                <a:latin typeface="Open Sans" charset="0"/>
                <a:cs typeface="Open Sans" charset="0"/>
              </a:rPr>
              <a:t>How Often Should You Email Your List?</a:t>
            </a:r>
            <a:endParaRPr lang="en-US" sz="4500" dirty="0">
              <a:solidFill>
                <a:srgbClr val="024ABE"/>
              </a:solidFill>
              <a:latin typeface="Open Sans" charset="0"/>
              <a:cs typeface="Open Sans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854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40"/>
          <p:cNvSpPr>
            <a:spLocks noGrp="1"/>
          </p:cNvSpPr>
          <p:nvPr>
            <p:ph type="body" sz="quarter" idx="16"/>
          </p:nvPr>
        </p:nvSpPr>
        <p:spPr>
          <a:xfrm>
            <a:off x="304800" y="1397000"/>
            <a:ext cx="11582400" cy="4876800"/>
          </a:xfrm>
        </p:spPr>
        <p:txBody>
          <a:bodyPr>
            <a:noAutofit/>
          </a:bodyPr>
          <a:lstStyle/>
          <a:p>
            <a:pPr marL="1297485" indent="-537620">
              <a:lnSpc>
                <a:spcPct val="100000"/>
              </a:lnSpc>
              <a:spcAft>
                <a:spcPts val="1067"/>
              </a:spcAft>
              <a:buSzPct val="100000"/>
              <a:buFont typeface="LucidaGrande" charset="0"/>
              <a:buChar char="→"/>
            </a:pPr>
            <a:r>
              <a:rPr lang="en-US" sz="3500" dirty="0"/>
              <a:t>Don’t be boring</a:t>
            </a:r>
          </a:p>
          <a:p>
            <a:pPr marL="1297485" indent="-537620">
              <a:lnSpc>
                <a:spcPct val="100000"/>
              </a:lnSpc>
              <a:spcAft>
                <a:spcPts val="1067"/>
              </a:spcAft>
              <a:buSzPct val="100000"/>
              <a:buFont typeface="LucidaGrande" charset="0"/>
              <a:buChar char="→"/>
            </a:pPr>
            <a:r>
              <a:rPr lang="en-US" sz="3500" dirty="0"/>
              <a:t>Add real value</a:t>
            </a:r>
          </a:p>
          <a:p>
            <a:pPr marL="1297485" indent="-537620">
              <a:lnSpc>
                <a:spcPct val="100000"/>
              </a:lnSpc>
              <a:spcAft>
                <a:spcPts val="1067"/>
              </a:spcAft>
              <a:buSzPct val="100000"/>
              <a:buFont typeface="LucidaGrande" charset="0"/>
              <a:buChar char="→"/>
            </a:pPr>
            <a:r>
              <a:rPr lang="en-US" sz="3500" dirty="0"/>
              <a:t>Mix value with good free content</a:t>
            </a:r>
          </a:p>
          <a:p>
            <a:pPr marL="1297485" indent="-537620">
              <a:lnSpc>
                <a:spcPct val="100000"/>
              </a:lnSpc>
              <a:spcAft>
                <a:spcPts val="1067"/>
              </a:spcAft>
              <a:buSzPct val="100000"/>
              <a:buFont typeface="LucidaGrande" charset="0"/>
              <a:buChar char="→"/>
            </a:pPr>
            <a:r>
              <a:rPr lang="en-US" sz="3500" dirty="0"/>
              <a:t>Train them</a:t>
            </a:r>
          </a:p>
          <a:p>
            <a:pPr marL="1297485" indent="-537620">
              <a:lnSpc>
                <a:spcPct val="100000"/>
              </a:lnSpc>
              <a:spcAft>
                <a:spcPts val="1067"/>
              </a:spcAft>
              <a:buSzPct val="100000"/>
              <a:buFont typeface="LucidaGrande" charset="0"/>
              <a:buChar char="→"/>
            </a:pPr>
            <a:r>
              <a:rPr lang="en-US" sz="3500" dirty="0"/>
              <a:t>Tell them when they sign up</a:t>
            </a:r>
          </a:p>
          <a:p>
            <a:pPr marL="1297485" indent="-537620">
              <a:lnSpc>
                <a:spcPct val="100000"/>
              </a:lnSpc>
              <a:spcAft>
                <a:spcPts val="1067"/>
              </a:spcAft>
              <a:buSzPct val="100000"/>
              <a:buFont typeface="LucidaGrande" charset="0"/>
              <a:buChar char="→"/>
            </a:pPr>
            <a:r>
              <a:rPr lang="en-US" sz="3500" dirty="0"/>
              <a:t>Offer them the choice</a:t>
            </a:r>
          </a:p>
          <a:p>
            <a:pPr marL="1297485" indent="-537620">
              <a:lnSpc>
                <a:spcPct val="100000"/>
              </a:lnSpc>
              <a:spcAft>
                <a:spcPts val="1067"/>
              </a:spcAft>
              <a:buSzPct val="100000"/>
              <a:buFont typeface="LucidaGrande" charset="0"/>
              <a:buChar char="→"/>
            </a:pPr>
            <a:endParaRPr lang="en-US" sz="3500" dirty="0"/>
          </a:p>
          <a:p>
            <a:pPr marL="1297485" indent="-537620">
              <a:lnSpc>
                <a:spcPct val="100000"/>
              </a:lnSpc>
              <a:spcBef>
                <a:spcPts val="1500"/>
              </a:spcBef>
              <a:spcAft>
                <a:spcPts val="1067"/>
              </a:spcAft>
              <a:buSzPct val="100000"/>
              <a:buFont typeface="LucidaGrande" charset="0"/>
              <a:buChar char="→"/>
            </a:pPr>
            <a:endParaRPr lang="en-US" sz="3500" dirty="0"/>
          </a:p>
          <a:p>
            <a:pPr marL="1720850" indent="-430213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5BBB"/>
              </a:buClr>
              <a:buSzPct val="100000"/>
              <a:buFont typeface="Courier New" charset="0"/>
              <a:buChar char="o"/>
            </a:pPr>
            <a:endParaRPr lang="en-US" sz="3500" dirty="0"/>
          </a:p>
          <a:p>
            <a:pPr marL="742949" indent="-685800">
              <a:spcBef>
                <a:spcPts val="500"/>
              </a:spcBef>
              <a:spcAft>
                <a:spcPts val="500"/>
              </a:spcAft>
              <a:buClr>
                <a:srgbClr val="005BBB"/>
              </a:buClr>
              <a:buSzPct val="100000"/>
              <a:buFont typeface="Courier New" charset="0"/>
              <a:buChar char="o"/>
            </a:pPr>
            <a:endParaRPr lang="en-US" sz="4667" dirty="0"/>
          </a:p>
        </p:txBody>
      </p:sp>
      <p:sp>
        <p:nvSpPr>
          <p:cNvPr id="5" name="Title 6"/>
          <p:cNvSpPr txBox="1">
            <a:spLocks/>
          </p:cNvSpPr>
          <p:nvPr/>
        </p:nvSpPr>
        <p:spPr>
          <a:xfrm>
            <a:off x="382650" y="274637"/>
            <a:ext cx="11199751" cy="63976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500" dirty="0" smtClean="0">
                <a:solidFill>
                  <a:srgbClr val="024ABE"/>
                </a:solidFill>
                <a:latin typeface="Open Sans" charset="0"/>
                <a:cs typeface="Open Sans" charset="0"/>
              </a:rPr>
              <a:t>How to Sustain Increased Frequency</a:t>
            </a:r>
            <a:endParaRPr lang="en-US" sz="4500" dirty="0">
              <a:solidFill>
                <a:srgbClr val="024ABE"/>
              </a:solidFill>
              <a:latin typeface="Open Sans" charset="0"/>
              <a:cs typeface="Open Sans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280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40"/>
          <p:cNvSpPr>
            <a:spLocks noGrp="1"/>
          </p:cNvSpPr>
          <p:nvPr>
            <p:ph type="body" sz="quarter" idx="16"/>
          </p:nvPr>
        </p:nvSpPr>
        <p:spPr>
          <a:xfrm>
            <a:off x="304800" y="1397000"/>
            <a:ext cx="11582400" cy="48768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125000"/>
            </a:pPr>
            <a:r>
              <a:rPr lang="en-US" sz="4000" b="1" dirty="0" smtClean="0">
                <a:solidFill>
                  <a:srgbClr val="C00000"/>
                </a:solidFill>
              </a:rPr>
              <a:t>2) </a:t>
            </a:r>
            <a:r>
              <a:rPr lang="en-US" sz="4000" b="1" dirty="0" smtClean="0"/>
              <a:t>Normality</a:t>
            </a:r>
            <a:endParaRPr lang="en-US" sz="4000" b="1" dirty="0"/>
          </a:p>
          <a:p>
            <a:pPr>
              <a:spcBef>
                <a:spcPts val="0"/>
              </a:spcBef>
              <a:spcAft>
                <a:spcPts val="1600"/>
              </a:spcAft>
              <a:buClr>
                <a:srgbClr val="C00000"/>
              </a:buClr>
              <a:buSzPct val="100000"/>
            </a:pPr>
            <a:endParaRPr lang="en-US" sz="4667" dirty="0"/>
          </a:p>
        </p:txBody>
      </p:sp>
      <p:sp>
        <p:nvSpPr>
          <p:cNvPr id="5" name="Title 6"/>
          <p:cNvSpPr txBox="1">
            <a:spLocks/>
          </p:cNvSpPr>
          <p:nvPr/>
        </p:nvSpPr>
        <p:spPr>
          <a:xfrm>
            <a:off x="382650" y="274637"/>
            <a:ext cx="11199751" cy="63976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500" dirty="0">
                <a:solidFill>
                  <a:srgbClr val="024ABE"/>
                </a:solidFill>
                <a:latin typeface="Open Sans" charset="0"/>
                <a:cs typeface="Open Sans" charset="0"/>
              </a:rPr>
              <a:t>The Email Success Formula</a:t>
            </a:r>
          </a:p>
        </p:txBody>
      </p:sp>
      <p:pic>
        <p:nvPicPr>
          <p:cNvPr id="4" name="Content Placeholder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2311401"/>
            <a:ext cx="11895667" cy="38639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4898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40"/>
          <p:cNvSpPr>
            <a:spLocks noGrp="1"/>
          </p:cNvSpPr>
          <p:nvPr>
            <p:ph type="body" sz="quarter" idx="16"/>
          </p:nvPr>
        </p:nvSpPr>
        <p:spPr>
          <a:xfrm>
            <a:off x="304800" y="1397000"/>
            <a:ext cx="11582400" cy="48768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125000"/>
            </a:pPr>
            <a:r>
              <a:rPr lang="en-US" sz="4000" b="1" dirty="0">
                <a:solidFill>
                  <a:srgbClr val="C00000"/>
                </a:solidFill>
              </a:rPr>
              <a:t>3</a:t>
            </a:r>
            <a:r>
              <a:rPr lang="en-US" sz="4000" b="1" dirty="0" smtClean="0">
                <a:solidFill>
                  <a:srgbClr val="C00000"/>
                </a:solidFill>
              </a:rPr>
              <a:t>) </a:t>
            </a:r>
            <a:r>
              <a:rPr lang="en-US" sz="4000" b="1" dirty="0" smtClean="0"/>
              <a:t>Personal</a:t>
            </a:r>
          </a:p>
          <a:p>
            <a:pPr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125000"/>
            </a:pPr>
            <a:endParaRPr lang="en-US" sz="4000" b="1" dirty="0"/>
          </a:p>
          <a:p>
            <a:pPr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125000"/>
            </a:pPr>
            <a:endParaRPr lang="en-US" sz="4000" b="1" dirty="0"/>
          </a:p>
          <a:p>
            <a:pPr>
              <a:spcBef>
                <a:spcPts val="0"/>
              </a:spcBef>
              <a:spcAft>
                <a:spcPts val="1600"/>
              </a:spcAft>
              <a:buClr>
                <a:srgbClr val="C00000"/>
              </a:buClr>
              <a:buSzPct val="100000"/>
            </a:pPr>
            <a:endParaRPr lang="en-US" sz="4667" dirty="0"/>
          </a:p>
        </p:txBody>
      </p:sp>
      <p:sp>
        <p:nvSpPr>
          <p:cNvPr id="5" name="Title 6"/>
          <p:cNvSpPr txBox="1">
            <a:spLocks/>
          </p:cNvSpPr>
          <p:nvPr/>
        </p:nvSpPr>
        <p:spPr>
          <a:xfrm>
            <a:off x="382650" y="274637"/>
            <a:ext cx="11199751" cy="63976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500" dirty="0">
                <a:solidFill>
                  <a:srgbClr val="024ABE"/>
                </a:solidFill>
                <a:latin typeface="Open Sans" charset="0"/>
                <a:cs typeface="Open Sans" charset="0"/>
              </a:rPr>
              <a:t>The Email Success Formula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44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40"/>
          <p:cNvSpPr>
            <a:spLocks noGrp="1"/>
          </p:cNvSpPr>
          <p:nvPr>
            <p:ph type="body" sz="quarter" idx="16"/>
          </p:nvPr>
        </p:nvSpPr>
        <p:spPr>
          <a:xfrm>
            <a:off x="304800" y="1397000"/>
            <a:ext cx="11582400" cy="48768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125000"/>
            </a:pPr>
            <a:r>
              <a:rPr lang="en-US" sz="4000" b="1" dirty="0">
                <a:solidFill>
                  <a:srgbClr val="C00000"/>
                </a:solidFill>
              </a:rPr>
              <a:t>3</a:t>
            </a:r>
            <a:r>
              <a:rPr lang="en-US" sz="4000" b="1" dirty="0" smtClean="0">
                <a:solidFill>
                  <a:srgbClr val="C00000"/>
                </a:solidFill>
              </a:rPr>
              <a:t>) </a:t>
            </a:r>
            <a:r>
              <a:rPr lang="en-US" sz="4000" b="1" dirty="0" smtClean="0"/>
              <a:t>Personal</a:t>
            </a:r>
          </a:p>
          <a:p>
            <a:pPr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125000"/>
            </a:pPr>
            <a:endParaRPr lang="en-US" sz="4000" b="1" dirty="0"/>
          </a:p>
          <a:p>
            <a:pPr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125000"/>
            </a:pPr>
            <a:endParaRPr lang="en-US" sz="4000" b="1" dirty="0"/>
          </a:p>
          <a:p>
            <a:pPr>
              <a:spcBef>
                <a:spcPts val="0"/>
              </a:spcBef>
              <a:spcAft>
                <a:spcPts val="1600"/>
              </a:spcAft>
              <a:buClr>
                <a:srgbClr val="C00000"/>
              </a:buClr>
              <a:buSzPct val="100000"/>
            </a:pPr>
            <a:endParaRPr lang="en-US" sz="4667" dirty="0"/>
          </a:p>
        </p:txBody>
      </p:sp>
      <p:sp>
        <p:nvSpPr>
          <p:cNvPr id="5" name="Title 6"/>
          <p:cNvSpPr txBox="1">
            <a:spLocks/>
          </p:cNvSpPr>
          <p:nvPr/>
        </p:nvSpPr>
        <p:spPr>
          <a:xfrm>
            <a:off x="382650" y="274637"/>
            <a:ext cx="11199751" cy="63976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500" dirty="0">
                <a:solidFill>
                  <a:srgbClr val="024ABE"/>
                </a:solidFill>
                <a:latin typeface="Open Sans" charset="0"/>
                <a:cs typeface="Open Sans" charset="0"/>
              </a:rPr>
              <a:t>The Email Success Formula</a:t>
            </a:r>
          </a:p>
        </p:txBody>
      </p:sp>
      <p:pic>
        <p:nvPicPr>
          <p:cNvPr id="6" name="Content Placeholder 3" descr="pic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7" t="16663" r="15536" b="9540"/>
          <a:stretch>
            <a:fillRect/>
          </a:stretch>
        </p:blipFill>
        <p:spPr>
          <a:xfrm>
            <a:off x="4525996" y="1148266"/>
            <a:ext cx="6696186" cy="50701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3818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40"/>
          <p:cNvSpPr>
            <a:spLocks noGrp="1"/>
          </p:cNvSpPr>
          <p:nvPr>
            <p:ph type="body" sz="quarter" idx="16"/>
          </p:nvPr>
        </p:nvSpPr>
        <p:spPr>
          <a:xfrm>
            <a:off x="304800" y="1397000"/>
            <a:ext cx="11582400" cy="48768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125000"/>
            </a:pPr>
            <a:r>
              <a:rPr lang="en-US" sz="4000" b="1" dirty="0">
                <a:solidFill>
                  <a:srgbClr val="C00000"/>
                </a:solidFill>
              </a:rPr>
              <a:t>3</a:t>
            </a:r>
            <a:r>
              <a:rPr lang="en-US" sz="4000" b="1" dirty="0" smtClean="0">
                <a:solidFill>
                  <a:srgbClr val="C00000"/>
                </a:solidFill>
              </a:rPr>
              <a:t>) </a:t>
            </a:r>
            <a:r>
              <a:rPr lang="en-US" sz="4000" b="1" dirty="0" smtClean="0"/>
              <a:t>Personal</a:t>
            </a:r>
          </a:p>
          <a:p>
            <a:pPr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125000"/>
            </a:pPr>
            <a:endParaRPr lang="en-US" sz="4000" b="1" dirty="0"/>
          </a:p>
          <a:p>
            <a:pPr>
              <a:spcBef>
                <a:spcPts val="0"/>
              </a:spcBef>
              <a:spcAft>
                <a:spcPts val="800"/>
              </a:spcAft>
              <a:buClr>
                <a:srgbClr val="C00000"/>
              </a:buClr>
              <a:buSzPct val="125000"/>
            </a:pPr>
            <a:endParaRPr lang="en-US" sz="4000" b="1" dirty="0"/>
          </a:p>
          <a:p>
            <a:pPr>
              <a:spcBef>
                <a:spcPts val="0"/>
              </a:spcBef>
              <a:spcAft>
                <a:spcPts val="1600"/>
              </a:spcAft>
              <a:buClr>
                <a:srgbClr val="C00000"/>
              </a:buClr>
              <a:buSzPct val="100000"/>
            </a:pPr>
            <a:endParaRPr lang="en-US" sz="4667" dirty="0"/>
          </a:p>
        </p:txBody>
      </p:sp>
      <p:sp>
        <p:nvSpPr>
          <p:cNvPr id="5" name="Title 6"/>
          <p:cNvSpPr txBox="1">
            <a:spLocks/>
          </p:cNvSpPr>
          <p:nvPr/>
        </p:nvSpPr>
        <p:spPr>
          <a:xfrm>
            <a:off x="382650" y="274637"/>
            <a:ext cx="11199751" cy="63976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500" dirty="0">
                <a:solidFill>
                  <a:srgbClr val="024ABE"/>
                </a:solidFill>
                <a:latin typeface="Open Sans" charset="0"/>
                <a:cs typeface="Open Sans" charset="0"/>
              </a:rPr>
              <a:t>The Email Success Formula</a:t>
            </a:r>
          </a:p>
        </p:txBody>
      </p:sp>
      <p:pic>
        <p:nvPicPr>
          <p:cNvPr id="7" name="Content Placeholder 3" descr="pic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7" t="9645" r="16472" b="11224"/>
          <a:stretch>
            <a:fillRect/>
          </a:stretch>
        </p:blipFill>
        <p:spPr>
          <a:xfrm>
            <a:off x="4433453" y="1143662"/>
            <a:ext cx="6779769" cy="504701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123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2108201"/>
            <a:ext cx="1220413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0" b="1" dirty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MOBILE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735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6000" y="1210077"/>
            <a:ext cx="9550400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000"/>
              </a:spcBef>
              <a:spcAft>
                <a:spcPts val="5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1.75 billion smartphones worldwide</a:t>
            </a:r>
          </a:p>
          <a:p>
            <a:pPr marL="457200" indent="-457200">
              <a:spcBef>
                <a:spcPts val="1000"/>
              </a:spcBef>
              <a:spcAft>
                <a:spcPts val="5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Nearly half of consumers say they won’t return to a website if it doesn’t load properly on their mobile devices</a:t>
            </a:r>
          </a:p>
          <a:p>
            <a:pPr marL="457200" indent="-457200">
              <a:spcBef>
                <a:spcPts val="1000"/>
              </a:spcBef>
              <a:spcAft>
                <a:spcPts val="5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Mobile internet searches have hit 50% in many </a:t>
            </a:r>
            <a:r>
              <a:rPr lang="en-US" sz="3500" dirty="0" smtClean="0">
                <a:latin typeface="Open Sans" charset="0"/>
              </a:rPr>
              <a:t>categories</a:t>
            </a:r>
            <a:endParaRPr lang="en-US" sz="3500" dirty="0">
              <a:latin typeface="Open Sans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4826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The Facts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741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6000" y="1210077"/>
            <a:ext cx="9550400" cy="2439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000"/>
              </a:spcBef>
              <a:spcAft>
                <a:spcPts val="5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 smtClean="0">
                <a:latin typeface="Open Sans" charset="0"/>
              </a:rPr>
              <a:t>50.3</a:t>
            </a:r>
            <a:r>
              <a:rPr lang="en-US" sz="3500" dirty="0">
                <a:latin typeface="Open Sans" charset="0"/>
              </a:rPr>
              <a:t>% of ecommerce website traffic comes through mobile devices</a:t>
            </a:r>
          </a:p>
          <a:p>
            <a:pPr marL="457200" indent="-457200">
              <a:spcBef>
                <a:spcPts val="1000"/>
              </a:spcBef>
              <a:spcAft>
                <a:spcPts val="5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41% of smartphone owners have made a purchase from their mobile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4826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The Facts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71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0" t="6628" r="9607" b="10466"/>
          <a:stretch/>
        </p:blipFill>
        <p:spPr>
          <a:xfrm>
            <a:off x="5080000" y="1397990"/>
            <a:ext cx="7416801" cy="449871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9600" y="1600201"/>
            <a:ext cx="4775200" cy="4606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Needs to be ‘Responsive’  </a:t>
            </a:r>
          </a:p>
          <a:p>
            <a:pPr marL="457200" indent="-457200">
              <a:spcAft>
                <a:spcPts val="8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Responsive = Page elements automatically scale and move depending on the user’s screen size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4826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Your Website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813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200" y="504516"/>
            <a:ext cx="9753600" cy="546492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4800" y="1469572"/>
            <a:ext cx="5399314" cy="5144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Your analytics </a:t>
            </a:r>
            <a:r>
              <a:rPr lang="en-US" sz="3500" dirty="0" smtClean="0">
                <a:latin typeface="Open Sans" charset="0"/>
              </a:rPr>
              <a:t/>
            </a:r>
            <a:br>
              <a:rPr lang="en-US" sz="3500" dirty="0" smtClean="0">
                <a:latin typeface="Open Sans" charset="0"/>
              </a:rPr>
            </a:br>
            <a:r>
              <a:rPr lang="en-US" sz="3500" dirty="0" smtClean="0">
                <a:latin typeface="Open Sans" charset="0"/>
              </a:rPr>
              <a:t>will tell </a:t>
            </a:r>
            <a:r>
              <a:rPr lang="en-US" sz="3500" dirty="0">
                <a:latin typeface="Open Sans" charset="0"/>
              </a:rPr>
              <a:t>you what percentage of your site visitors are </a:t>
            </a:r>
            <a:r>
              <a:rPr lang="en-US" sz="3500" dirty="0" smtClean="0">
                <a:latin typeface="Open Sans" charset="0"/>
              </a:rPr>
              <a:t/>
            </a:r>
            <a:br>
              <a:rPr lang="en-US" sz="3500" dirty="0" smtClean="0">
                <a:latin typeface="Open Sans" charset="0"/>
              </a:rPr>
            </a:br>
            <a:r>
              <a:rPr lang="en-US" sz="3500" dirty="0" smtClean="0">
                <a:latin typeface="Open Sans" charset="0"/>
              </a:rPr>
              <a:t>mobile</a:t>
            </a:r>
            <a:endParaRPr lang="en-US" sz="3500" dirty="0">
              <a:latin typeface="Open Sans" charset="0"/>
            </a:endParaRPr>
          </a:p>
          <a:p>
            <a:pPr marL="457200" indent="-457200">
              <a:spcAft>
                <a:spcPts val="8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You can divert </a:t>
            </a:r>
            <a:r>
              <a:rPr lang="en-US" sz="3500" dirty="0" smtClean="0">
                <a:latin typeface="Open Sans" charset="0"/>
              </a:rPr>
              <a:t/>
            </a:r>
            <a:br>
              <a:rPr lang="en-US" sz="3500" dirty="0" smtClean="0">
                <a:latin typeface="Open Sans" charset="0"/>
              </a:rPr>
            </a:br>
            <a:r>
              <a:rPr lang="en-US" sz="3500" dirty="0" smtClean="0">
                <a:latin typeface="Open Sans" charset="0"/>
              </a:rPr>
              <a:t>mobile </a:t>
            </a:r>
            <a:r>
              <a:rPr lang="en-US" sz="3500" dirty="0">
                <a:latin typeface="Open Sans" charset="0"/>
              </a:rPr>
              <a:t>traffic to specific pages/mobile versions of your site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4826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Your Website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43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295400"/>
            <a:ext cx="9042400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5938" indent="-515938">
              <a:spcAft>
                <a:spcPts val="24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Content is optimised to fill the screen – regardless of the screen size (iPhone, Android, etc.)</a:t>
            </a:r>
          </a:p>
          <a:p>
            <a:pPr marL="515938" indent="-515938">
              <a:spcAft>
                <a:spcPts val="24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Buttons and links are easy to ‘tap’</a:t>
            </a:r>
          </a:p>
          <a:p>
            <a:pPr marL="515938" indent="-515938">
              <a:spcAft>
                <a:spcPts val="24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Text/Font size is easy to read</a:t>
            </a:r>
          </a:p>
          <a:p>
            <a:pPr marL="515938" indent="-515938">
              <a:spcAft>
                <a:spcPts val="24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>
                <a:latin typeface="Open Sans" charset="0"/>
              </a:rPr>
              <a:t>Pages don’t require you to ‘pinch and zoom’ to view each element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4826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What is ‘Mobile Friendly’?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81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295400"/>
            <a:ext cx="9042400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5938" indent="-515938">
              <a:spcAft>
                <a:spcPts val="24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 smtClean="0">
                <a:latin typeface="Open Sans" charset="0"/>
              </a:rPr>
              <a:t>Site navigation is easy and intuitive</a:t>
            </a:r>
          </a:p>
          <a:p>
            <a:pPr marL="515938" indent="-515938">
              <a:spcAft>
                <a:spcPts val="24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 smtClean="0">
                <a:latin typeface="Open Sans" charset="0"/>
              </a:rPr>
              <a:t>Videos play across all devices</a:t>
            </a:r>
          </a:p>
          <a:p>
            <a:pPr marL="515938" indent="-515938">
              <a:spcAft>
                <a:spcPts val="24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500" dirty="0" smtClean="0">
                <a:latin typeface="Open Sans" charset="0"/>
              </a:rPr>
              <a:t>Contact forms are easy to complete</a:t>
            </a:r>
            <a:endParaRPr lang="en-US" sz="3500" dirty="0">
              <a:latin typeface="Open Sans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4826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What is ‘Mobile Friendly’?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47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obile-website-comparison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9"/>
          <a:stretch/>
        </p:blipFill>
        <p:spPr>
          <a:xfrm>
            <a:off x="2235200" y="990600"/>
            <a:ext cx="7686208" cy="5334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" y="4826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What is ‘Mobile Friendly’?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18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0" t="6628" r="9607" b="10466"/>
          <a:stretch/>
        </p:blipFill>
        <p:spPr>
          <a:xfrm>
            <a:off x="5080000" y="1397990"/>
            <a:ext cx="7416801" cy="449871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9600" y="1600201"/>
            <a:ext cx="4470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3200"/>
              </a:lnSpc>
              <a:spcAft>
                <a:spcPts val="1600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300" dirty="0">
                <a:latin typeface="Open Sans" charset="0"/>
              </a:rPr>
              <a:t>'Responsive Websites' dynamically realign themselves to look good on any device; mobile, tablet or desktop. Headlines, text and pictures automatically scale and move around to fill the screen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4826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Option One: ‘Responsive Websites’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8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0" y="1498601"/>
            <a:ext cx="10058400" cy="2990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33"/>
              </a:lnSpc>
              <a:spcAft>
                <a:spcPts val="1067"/>
              </a:spcAft>
              <a:buClr>
                <a:srgbClr val="C00000"/>
              </a:buClr>
              <a:buSzPct val="85000"/>
            </a:pPr>
            <a:r>
              <a:rPr lang="en-US" sz="3733" b="1" dirty="0">
                <a:latin typeface="Open Sans" charset="0"/>
              </a:rPr>
              <a:t>Pros of Responsive Web Design</a:t>
            </a:r>
          </a:p>
          <a:p>
            <a:pPr marL="694260" indent="-457200">
              <a:lnSpc>
                <a:spcPct val="90000"/>
              </a:lnSpc>
              <a:spcAft>
                <a:spcPts val="18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333" dirty="0">
                <a:latin typeface="Open Sans" charset="0"/>
              </a:rPr>
              <a:t>Highly flexible - one website works on all devices, easy to maintain</a:t>
            </a:r>
          </a:p>
          <a:p>
            <a:pPr marL="694260" indent="-457200">
              <a:lnSpc>
                <a:spcPct val="90000"/>
              </a:lnSpc>
              <a:spcAft>
                <a:spcPts val="18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333" dirty="0">
                <a:latin typeface="Open Sans" charset="0"/>
              </a:rPr>
              <a:t>This is Google's recommended configuration</a:t>
            </a:r>
          </a:p>
          <a:p>
            <a:pPr marL="694260" indent="-457200">
              <a:lnSpc>
                <a:spcPct val="90000"/>
              </a:lnSpc>
              <a:spcAft>
                <a:spcPts val="18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333" dirty="0">
                <a:latin typeface="Open Sans" charset="0"/>
              </a:rPr>
              <a:t>Future proof - will comply with new browsers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4826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Option One: ‘Responsive Websites’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83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0" y="1498601"/>
            <a:ext cx="10058400" cy="22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33"/>
              </a:lnSpc>
              <a:spcAft>
                <a:spcPts val="1067"/>
              </a:spcAft>
              <a:buClr>
                <a:srgbClr val="C00000"/>
              </a:buClr>
              <a:buSzPct val="85000"/>
            </a:pPr>
            <a:r>
              <a:rPr lang="en-US" sz="3733" b="1" dirty="0">
                <a:latin typeface="Open Sans" charset="0"/>
              </a:rPr>
              <a:t>Cons of Responsive Web Design</a:t>
            </a:r>
          </a:p>
          <a:p>
            <a:pPr marL="761992" indent="-457200">
              <a:lnSpc>
                <a:spcPct val="90000"/>
              </a:lnSpc>
              <a:spcAft>
                <a:spcPts val="18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333" dirty="0">
                <a:latin typeface="Open Sans" charset="0"/>
              </a:rPr>
              <a:t>Expensive upfront cost</a:t>
            </a:r>
          </a:p>
          <a:p>
            <a:pPr marL="761992" indent="-457200">
              <a:lnSpc>
                <a:spcPct val="90000"/>
              </a:lnSpc>
              <a:spcAft>
                <a:spcPts val="18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333" dirty="0">
                <a:latin typeface="Open Sans" charset="0"/>
              </a:rPr>
              <a:t>Landing pages don't convert as well as </a:t>
            </a:r>
            <a:br>
              <a:rPr lang="en-US" sz="3333" dirty="0">
                <a:latin typeface="Open Sans" charset="0"/>
              </a:rPr>
            </a:br>
            <a:r>
              <a:rPr lang="en-US" sz="3333" dirty="0">
                <a:latin typeface="Open Sans" charset="0"/>
              </a:rPr>
              <a:t>specific mobile optimised pages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4826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Option One: ‘Responsive Websites’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50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olkswagen-mobile-site-design-03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74"/>
          <a:stretch/>
        </p:blipFill>
        <p:spPr>
          <a:xfrm>
            <a:off x="8653216" y="124968"/>
            <a:ext cx="3538784" cy="604723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14400" y="1397000"/>
            <a:ext cx="7315200" cy="402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spcAft>
                <a:spcPts val="18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333" dirty="0">
                <a:latin typeface="Open Sans" charset="0"/>
              </a:rPr>
              <a:t>Mobile sites are built specifically for mobile devices. A piece of code on your main website detects mobile visitors and diverts them to your mobile site</a:t>
            </a:r>
          </a:p>
          <a:p>
            <a:pPr marL="457200" indent="-457200">
              <a:lnSpc>
                <a:spcPct val="90000"/>
              </a:lnSpc>
              <a:spcAft>
                <a:spcPts val="18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333" dirty="0">
                <a:latin typeface="Open Sans" charset="0"/>
              </a:rPr>
              <a:t>Mobile sites can be put on a subdomain of your main site, e.g.,</a:t>
            </a:r>
            <a:br>
              <a:rPr lang="en-US" sz="3333" dirty="0">
                <a:latin typeface="Open Sans" charset="0"/>
              </a:rPr>
            </a:br>
            <a:r>
              <a:rPr lang="en-US" sz="3333" dirty="0">
                <a:latin typeface="Open Sans" charset="0"/>
                <a:hlinkClick r:id="rId4"/>
              </a:rPr>
              <a:t>www.</a:t>
            </a:r>
            <a:r>
              <a:rPr lang="en-US" sz="3333" i="1" dirty="0">
                <a:latin typeface="Open Sans" charset="0"/>
                <a:hlinkClick r:id="rId4"/>
              </a:rPr>
              <a:t>mobile</a:t>
            </a:r>
            <a:r>
              <a:rPr lang="en-US" sz="3333" dirty="0">
                <a:latin typeface="Open Sans" charset="0"/>
                <a:hlinkClick r:id="rId4"/>
              </a:rPr>
              <a:t>.cardellmedia.com</a:t>
            </a:r>
            <a:r>
              <a:rPr lang="en-US" sz="3333" dirty="0">
                <a:latin typeface="Open Sans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4826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Option Two: ‘Mobile Websites’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43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0" y="1498600"/>
            <a:ext cx="10058400" cy="2528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33"/>
              </a:lnSpc>
              <a:spcAft>
                <a:spcPts val="1067"/>
              </a:spcAft>
              <a:buClr>
                <a:srgbClr val="C00000"/>
              </a:buClr>
              <a:buSzPct val="85000"/>
            </a:pPr>
            <a:r>
              <a:rPr lang="en-US" sz="3733" b="1" dirty="0">
                <a:latin typeface="Open Sans" charset="0"/>
              </a:rPr>
              <a:t>Pros of Mobile Websites</a:t>
            </a:r>
          </a:p>
          <a:p>
            <a:pPr marL="694260" indent="-457200">
              <a:lnSpc>
                <a:spcPct val="90000"/>
              </a:lnSpc>
              <a:spcAft>
                <a:spcPts val="18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333" dirty="0">
                <a:latin typeface="Open Sans" charset="0"/>
              </a:rPr>
              <a:t>Can be optimised specifically for mobile users</a:t>
            </a:r>
          </a:p>
          <a:p>
            <a:pPr marL="694260" indent="-457200">
              <a:lnSpc>
                <a:spcPct val="90000"/>
              </a:lnSpc>
              <a:spcAft>
                <a:spcPts val="18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333" dirty="0">
                <a:latin typeface="Open Sans" charset="0"/>
              </a:rPr>
              <a:t>Is the most mobile-friendly option</a:t>
            </a:r>
          </a:p>
          <a:p>
            <a:pPr marL="694260" indent="-457200">
              <a:lnSpc>
                <a:spcPct val="90000"/>
              </a:lnSpc>
              <a:spcAft>
                <a:spcPts val="18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333" dirty="0">
                <a:latin typeface="Open Sans" charset="0"/>
              </a:rPr>
              <a:t>Easier and cheaper to design/build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4826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Option Two: ‘Mobile Websites’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06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0" y="1498601"/>
            <a:ext cx="10058400" cy="3451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33"/>
              </a:lnSpc>
              <a:spcAft>
                <a:spcPts val="1067"/>
              </a:spcAft>
              <a:buClr>
                <a:srgbClr val="C00000"/>
              </a:buClr>
              <a:buSzPct val="85000"/>
            </a:pPr>
            <a:r>
              <a:rPr lang="en-US" sz="3733" b="1" dirty="0">
                <a:latin typeface="Open Sans" charset="0"/>
              </a:rPr>
              <a:t>Cons of Mobile Websites</a:t>
            </a:r>
          </a:p>
          <a:p>
            <a:pPr marL="761992" indent="-457200">
              <a:lnSpc>
                <a:spcPct val="90000"/>
              </a:lnSpc>
              <a:spcAft>
                <a:spcPts val="18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333" dirty="0">
                <a:latin typeface="Open Sans" charset="0"/>
              </a:rPr>
              <a:t>Recurring maintenance</a:t>
            </a:r>
          </a:p>
          <a:p>
            <a:pPr marL="761992" indent="-457200">
              <a:lnSpc>
                <a:spcPct val="90000"/>
              </a:lnSpc>
              <a:spcAft>
                <a:spcPts val="18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333" dirty="0">
                <a:latin typeface="Open Sans" charset="0"/>
              </a:rPr>
              <a:t>Higher cost for updating content on </a:t>
            </a:r>
            <a:br>
              <a:rPr lang="en-US" sz="3333" dirty="0">
                <a:latin typeface="Open Sans" charset="0"/>
              </a:rPr>
            </a:br>
            <a:r>
              <a:rPr lang="en-US" sz="3333" dirty="0">
                <a:latin typeface="Open Sans" charset="0"/>
              </a:rPr>
              <a:t>multiple pages</a:t>
            </a:r>
          </a:p>
          <a:p>
            <a:pPr marL="761992" indent="-457200">
              <a:lnSpc>
                <a:spcPct val="90000"/>
              </a:lnSpc>
              <a:spcAft>
                <a:spcPts val="18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333" dirty="0">
                <a:latin typeface="Open Sans" charset="0"/>
              </a:rPr>
              <a:t>May need to updated to work with </a:t>
            </a:r>
            <a:br>
              <a:rPr lang="en-US" sz="3333" dirty="0">
                <a:latin typeface="Open Sans" charset="0"/>
              </a:rPr>
            </a:br>
            <a:r>
              <a:rPr lang="en-US" sz="3333" dirty="0">
                <a:latin typeface="Open Sans" charset="0"/>
              </a:rPr>
              <a:t>future browsers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4826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Option Two: ‘Mobile Websites’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79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0" y="1498601"/>
            <a:ext cx="10058400" cy="1964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spcAft>
                <a:spcPts val="18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333" dirty="0">
                <a:latin typeface="Open Sans" charset="0"/>
              </a:rPr>
              <a:t>Responsive sites work across any device</a:t>
            </a:r>
          </a:p>
          <a:p>
            <a:pPr marL="457200" indent="-457200">
              <a:lnSpc>
                <a:spcPct val="90000"/>
              </a:lnSpc>
              <a:spcAft>
                <a:spcPts val="18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333" dirty="0">
                <a:latin typeface="Open Sans" charset="0"/>
              </a:rPr>
              <a:t>Mobile sites only work on mobile devices</a:t>
            </a:r>
          </a:p>
          <a:p>
            <a:pPr marL="457200" indent="-457200">
              <a:lnSpc>
                <a:spcPct val="90000"/>
              </a:lnSpc>
              <a:spcAft>
                <a:spcPts val="18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333" dirty="0">
                <a:latin typeface="Open Sans" charset="0"/>
              </a:rPr>
              <a:t>Mobile sites look like apps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4826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Responsive vs. Mobile: The Difference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061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4450"/>
          <a:stretch/>
        </p:blipFill>
        <p:spPr>
          <a:xfrm>
            <a:off x="4673600" y="1002792"/>
            <a:ext cx="7213600" cy="51694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8000" y="1432822"/>
            <a:ext cx="4368800" cy="3785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spcAft>
                <a:spcPts val="18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333" dirty="0">
                <a:latin typeface="Open Sans" charset="0"/>
              </a:rPr>
              <a:t>Example: A restaurant could have their website turned into a ‘responsive’ site so mobile visitors see the same content as everyone else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4826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Responsive vs. Mobile: The Difference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50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200" y="1295400"/>
            <a:ext cx="3183467" cy="4775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8000" y="1432822"/>
            <a:ext cx="4368800" cy="1938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spcAft>
                <a:spcPts val="18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333" dirty="0">
                <a:latin typeface="Open Sans" charset="0"/>
              </a:rPr>
              <a:t>Or they could build a mobile-specific site like this: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4826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Responsive vs. Mobile: The Difference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04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143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89623" y="168064"/>
            <a:ext cx="3633635" cy="654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78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7600" y="1397001"/>
            <a:ext cx="9550400" cy="3195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33"/>
              </a:lnSpc>
              <a:spcAft>
                <a:spcPts val="1067"/>
              </a:spcAft>
              <a:buClr>
                <a:srgbClr val="C00000"/>
              </a:buClr>
              <a:buSzPct val="85000"/>
            </a:pPr>
            <a:r>
              <a:rPr lang="en-US" sz="3067" b="1" dirty="0">
                <a:latin typeface="Open Sans" charset="0"/>
              </a:rPr>
              <a:t>The following all provide the ability to build mobile-specific pages:</a:t>
            </a:r>
          </a:p>
          <a:p>
            <a:pPr marL="768342" indent="-457200">
              <a:lnSpc>
                <a:spcPts val="3333"/>
              </a:lnSpc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067" dirty="0">
                <a:latin typeface="Open Sans" charset="0"/>
                <a:hlinkClick r:id="rId3"/>
              </a:rPr>
              <a:t>www.unbounce.com</a:t>
            </a:r>
            <a:r>
              <a:rPr lang="en-US" sz="3067" dirty="0">
                <a:latin typeface="Open Sans" charset="0"/>
              </a:rPr>
              <a:t> </a:t>
            </a:r>
          </a:p>
          <a:p>
            <a:pPr marL="768342" indent="-457200">
              <a:lnSpc>
                <a:spcPts val="3333"/>
              </a:lnSpc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067" dirty="0">
                <a:latin typeface="Open Sans" charset="0"/>
                <a:hlinkClick r:id="rId4"/>
              </a:rPr>
              <a:t>www.leadpages.net</a:t>
            </a:r>
            <a:r>
              <a:rPr lang="en-US" sz="3067" dirty="0">
                <a:latin typeface="Open Sans" charset="0"/>
              </a:rPr>
              <a:t> </a:t>
            </a:r>
          </a:p>
          <a:p>
            <a:pPr marL="768342" indent="-457200">
              <a:lnSpc>
                <a:spcPts val="3333"/>
              </a:lnSpc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067" dirty="0">
                <a:latin typeface="Open Sans" charset="0"/>
                <a:hlinkClick r:id="rId5"/>
              </a:rPr>
              <a:t>www.clickfunnels.com</a:t>
            </a:r>
            <a:r>
              <a:rPr lang="en-US" sz="3067" dirty="0">
                <a:latin typeface="Open Sans" charset="0"/>
              </a:rPr>
              <a:t> </a:t>
            </a:r>
          </a:p>
          <a:p>
            <a:pPr marL="768342" indent="-457200">
              <a:lnSpc>
                <a:spcPts val="3333"/>
              </a:lnSpc>
              <a:spcAft>
                <a:spcPts val="1067"/>
              </a:spcAft>
              <a:buClr>
                <a:srgbClr val="C00000"/>
              </a:buClr>
              <a:buSzPct val="100000"/>
              <a:buFont typeface="LucidaGrande" charset="0"/>
              <a:buChar char="→"/>
            </a:pPr>
            <a:r>
              <a:rPr lang="en-US" sz="3067" dirty="0">
                <a:latin typeface="Open Sans" charset="0"/>
                <a:hlinkClick r:id="rId6"/>
              </a:rPr>
              <a:t>www.optimizepress.com</a:t>
            </a:r>
            <a:r>
              <a:rPr lang="en-US" sz="3067" dirty="0">
                <a:latin typeface="Open Sans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482601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4000" b="1" dirty="0">
                <a:solidFill>
                  <a:srgbClr val="297FD5"/>
                </a:solidFill>
                <a:latin typeface="Open Sans" charset="0"/>
                <a:cs typeface="Open Sans" charset="0"/>
              </a:rPr>
              <a:t>Advice</a:t>
            </a:r>
            <a:endParaRPr lang="en-US" sz="4000" dirty="0">
              <a:latin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52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2223176"/>
            <a:ext cx="11480800" cy="1746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</a:pPr>
            <a:r>
              <a:rPr lang="en-US" sz="4500" b="1" dirty="0" smtClean="0">
                <a:latin typeface="Open Sans" charset="0"/>
              </a:rPr>
              <a:t>Today’s slides are available at</a:t>
            </a:r>
          </a:p>
          <a:p>
            <a:pPr algn="ctr">
              <a:spcBef>
                <a:spcPts val="1000"/>
              </a:spcBef>
              <a:spcAft>
                <a:spcPts val="1067"/>
              </a:spcAft>
              <a:buClr>
                <a:srgbClr val="C00000"/>
              </a:buClr>
              <a:buSzPct val="100000"/>
            </a:pPr>
            <a:r>
              <a:rPr lang="en-US" sz="4500" b="1" dirty="0" smtClean="0">
                <a:latin typeface="Open Sans" charset="0"/>
                <a:hlinkClick r:id="rId3"/>
              </a:rPr>
              <a:t>www.CardellMedia.com/mastery</a:t>
            </a:r>
            <a:endParaRPr lang="en-US" sz="4500" b="1" dirty="0" smtClean="0">
              <a:latin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42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984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952481CB-ABD4-404C-AF84-0E9ACC80F8AC}"/>
  <p:tag name="GENSWF_ADVANCE_TIME" val="10.788"/>
  <p:tag name="TIMING" val=""/>
  <p:tag name="ISPRING_CUSTOM_TIMING_USED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26.242"/>
  <p:tag name="TIMING" val="|28.402|6.756|27.777"/>
  <p:tag name="ISPRING_SLIDE_ID" val="{CF84CF02-76C2-4DC8-BCC0-E82041243FAE}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04.212"/>
  <p:tag name="TIMING" val="|3.132|5.76|21.926|61.145"/>
  <p:tag name="ISPRING_SLIDE_ID" val="{BC95B0FC-E780-4729-8323-B32780FB2685}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04.212"/>
  <p:tag name="TIMING" val="|3.132|5.76|21.926|61.145"/>
  <p:tag name="ISPRING_SLIDE_ID" val="{BC95B0FC-E780-4729-8323-B32780FB2685}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04.212"/>
  <p:tag name="TIMING" val="|3.132|5.76|21.926|61.145"/>
  <p:tag name="ISPRING_SLIDE_ID" val="{BC95B0FC-E780-4729-8323-B32780FB2685}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04.212"/>
  <p:tag name="TIMING" val="|3.132|5.76|21.926|61.145"/>
  <p:tag name="ISPRING_SLIDE_ID" val="{BC95B0FC-E780-4729-8323-B32780FB2685}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04.212"/>
  <p:tag name="TIMING" val="|3.132|5.76|21.926|61.145"/>
  <p:tag name="ISPRING_SLIDE_ID" val="{BC95B0FC-E780-4729-8323-B32780FB2685}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04.212"/>
  <p:tag name="TIMING" val="|3.132|5.76|21.926|61.145"/>
  <p:tag name="ISPRING_SLIDE_ID" val="{BC95B0FC-E780-4729-8323-B32780FB2685}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04.212"/>
  <p:tag name="TIMING" val="|3.132|5.76|21.926|61.145"/>
  <p:tag name="ISPRING_SLIDE_ID" val="{BC95B0FC-E780-4729-8323-B32780FB2685}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04.212"/>
  <p:tag name="TIMING" val="|3.132|5.76|21.926|61.145"/>
  <p:tag name="ISPRING_SLIDE_ID" val="{BC95B0FC-E780-4729-8323-B32780FB2685}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04.212"/>
  <p:tag name="TIMING" val="|3.132|5.76|21.926|61.145"/>
  <p:tag name="ISPRING_SLIDE_ID" val="{BC95B0FC-E780-4729-8323-B32780FB2685}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90.25"/>
  <p:tag name="TIMING" val="|1.231|5.458|55.845|8.924"/>
  <p:tag name="ISPRING_SLIDE_ID" val="{DD49178A-B85B-4A6F-B9E4-690353141873}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90.25"/>
  <p:tag name="TIMING" val="|1.231|5.458|55.845|8.924"/>
  <p:tag name="ISPRING_SLIDE_ID" val="{DD49178A-B85B-4A6F-B9E4-690353141873}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90.25"/>
  <p:tag name="TIMING" val="|1.231|5.458|55.845|8.924"/>
  <p:tag name="ISPRING_SLIDE_ID" val="{DD49178A-B85B-4A6F-B9E4-690353141873}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90.25"/>
  <p:tag name="TIMING" val="|1.231|5.458|55.845|8.924"/>
  <p:tag name="ISPRING_SLIDE_ID" val="{DD49178A-B85B-4A6F-B9E4-690353141873}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90.25"/>
  <p:tag name="TIMING" val="|1.231|5.458|55.845|8.924"/>
  <p:tag name="ISPRING_SLIDE_ID" val="{DD49178A-B85B-4A6F-B9E4-690353141873}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90.25"/>
  <p:tag name="TIMING" val="|1.231|5.458|55.845|8.924"/>
  <p:tag name="ISPRING_SLIDE_ID" val="{DD49178A-B85B-4A6F-B9E4-690353141873}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90.25"/>
  <p:tag name="TIMING" val="|1.231|5.458|55.845|8.924"/>
  <p:tag name="ISPRING_SLIDE_ID" val="{DD49178A-B85B-4A6F-B9E4-690353141873}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90.25"/>
  <p:tag name="TIMING" val="|1.231|5.458|55.845|8.924"/>
  <p:tag name="ISPRING_SLIDE_ID" val="{DD49178A-B85B-4A6F-B9E4-690353141873}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90.25"/>
  <p:tag name="TIMING" val="|1.231|5.458|55.845|8.924"/>
  <p:tag name="ISPRING_SLIDE_ID" val="{DD49178A-B85B-4A6F-B9E4-690353141873}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90.25"/>
  <p:tag name="TIMING" val="|1.231|5.458|55.845|8.924"/>
  <p:tag name="ISPRING_SLIDE_ID" val="{DD49178A-B85B-4A6F-B9E4-690353141873}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90.25"/>
  <p:tag name="TIMING" val="|1.231|5.458|55.845|8.924"/>
  <p:tag name="ISPRING_SLIDE_ID" val="{DD49178A-B85B-4A6F-B9E4-690353141873}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90.25"/>
  <p:tag name="TIMING" val="|1.231|5.458|55.845|8.924"/>
  <p:tag name="ISPRING_SLIDE_ID" val="{DD49178A-B85B-4A6F-B9E4-690353141873}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90.25"/>
  <p:tag name="TIMING" val="|1.231|5.458|55.845|8.924"/>
  <p:tag name="ISPRING_SLIDE_ID" val="{DD49178A-B85B-4A6F-B9E4-690353141873}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90.25"/>
  <p:tag name="TIMING" val="|1.231|5.458|55.845|8.924"/>
  <p:tag name="ISPRING_SLIDE_ID" val="{DD49178A-B85B-4A6F-B9E4-690353141873}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90.25"/>
  <p:tag name="TIMING" val="|1.231|5.458|55.845|8.924"/>
  <p:tag name="ISPRING_SLIDE_ID" val="{DD49178A-B85B-4A6F-B9E4-690353141873}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04.212"/>
  <p:tag name="TIMING" val="|3.132|5.76|21.926|61.145"/>
  <p:tag name="ISPRING_SLIDE_ID" val="{BC95B0FC-E780-4729-8323-B32780FB2685}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04.212"/>
  <p:tag name="TIMING" val="|3.132|5.76|21.926|61.145"/>
  <p:tag name="ISPRING_SLIDE_ID" val="{BC95B0FC-E780-4729-8323-B32780FB2685}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04.212"/>
  <p:tag name="TIMING" val="|3.132|5.76|21.926|61.145"/>
  <p:tag name="ISPRING_SLIDE_ID" val="{BC95B0FC-E780-4729-8323-B32780FB2685}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04.212"/>
  <p:tag name="TIMING" val="|3.132|5.76|21.926|61.145"/>
  <p:tag name="ISPRING_SLIDE_ID" val="{BC95B0FC-E780-4729-8323-B32780FB2685}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04.212"/>
  <p:tag name="TIMING" val="|3.132|5.76|21.926|61.145"/>
  <p:tag name="ISPRING_SLIDE_ID" val="{BC95B0FC-E780-4729-8323-B32780FB2685}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04.212"/>
  <p:tag name="TIMING" val="|3.132|5.76|21.926|61.145"/>
  <p:tag name="ISPRING_SLIDE_ID" val="{BC95B0FC-E780-4729-8323-B32780FB2685}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04.212"/>
  <p:tag name="TIMING" val="|3.132|5.76|21.926|61.145"/>
  <p:tag name="ISPRING_SLIDE_ID" val="{BC95B0FC-E780-4729-8323-B32780FB2685}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104.212"/>
  <p:tag name="TIMING" val="|3.132|5.76|21.926|61.145"/>
  <p:tag name="ISPRING_SLIDE_ID" val="{BC95B0FC-E780-4729-8323-B32780FB2685}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3538</TotalTime>
  <Words>1916</Words>
  <Application>Microsoft Macintosh PowerPoint</Application>
  <PresentationFormat>Custom</PresentationFormat>
  <Paragraphs>465</Paragraphs>
  <Slides>148</Slides>
  <Notes>129</Notes>
  <HiddenSlides>0</HiddenSlides>
  <MMClips>19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148</vt:i4>
      </vt:variant>
    </vt:vector>
  </HeadingPairs>
  <TitlesOfParts>
    <vt:vector size="149" baseType="lpstr">
      <vt:lpstr>Office Theme</vt:lpstr>
      <vt:lpstr>PowerPoint Presentation</vt:lpstr>
      <vt:lpstr>PowerPoint Presentation</vt:lpstr>
      <vt:lpstr>The 5 Internet Myths That  Will Destroy Your Business</vt:lpstr>
      <vt:lpstr>PowerPoint Presentation</vt:lpstr>
      <vt:lpstr>The 5 Internet Myths That  Will Destroy Your Business</vt:lpstr>
      <vt:lpstr>PowerPoint Presentation</vt:lpstr>
      <vt:lpstr>The Traffic X Conversion Formula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Your THREE Traffic Groups</vt:lpstr>
      <vt:lpstr>Your THREE Traffic Groups</vt:lpstr>
      <vt:lpstr>Your THREE Traffic Groups</vt:lpstr>
      <vt:lpstr>Your THREE Traffic Groups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Cardell</dc:creator>
  <cp:lastModifiedBy>Dan Castle</cp:lastModifiedBy>
  <cp:revision>75</cp:revision>
  <dcterms:created xsi:type="dcterms:W3CDTF">2015-11-19T17:33:09Z</dcterms:created>
  <dcterms:modified xsi:type="dcterms:W3CDTF">2015-11-23T07:22:44Z</dcterms:modified>
</cp:coreProperties>
</file>