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3.xml" ContentType="application/vnd.openxmlformats-officedocument.presentationml.tags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tags/tag29.xml" ContentType="application/vnd.openxmlformats-officedocument.presentationml.tags+xml"/>
  <Override PartName="/ppt/notesSlides/notesSlide30.xml" ContentType="application/vnd.openxmlformats-officedocument.presentationml.notesSlide+xml"/>
  <Override PartName="/ppt/tags/tag30.xml" ContentType="application/vnd.openxmlformats-officedocument.presentationml.tags+xml"/>
  <Override PartName="/ppt/notesSlides/notesSlide31.xml" ContentType="application/vnd.openxmlformats-officedocument.presentationml.notesSlide+xml"/>
  <Override PartName="/ppt/tags/tag31.xml" ContentType="application/vnd.openxmlformats-officedocument.presentationml.tags+xml"/>
  <Override PartName="/ppt/notesSlides/notesSlide32.xml" ContentType="application/vnd.openxmlformats-officedocument.presentationml.notesSlide+xml"/>
  <Override PartName="/ppt/tags/tag32.xml" ContentType="application/vnd.openxmlformats-officedocument.presentationml.tags+xml"/>
  <Override PartName="/ppt/notesSlides/notesSlide33.xml" ContentType="application/vnd.openxmlformats-officedocument.presentationml.notesSlide+xml"/>
  <Override PartName="/ppt/tags/tag33.xml" ContentType="application/vnd.openxmlformats-officedocument.presentationml.tags+xml"/>
  <Override PartName="/ppt/notesSlides/notesSlide34.xml" ContentType="application/vnd.openxmlformats-officedocument.presentationml.notesSlide+xml"/>
  <Override PartName="/ppt/tags/tag34.xml" ContentType="application/vnd.openxmlformats-officedocument.presentationml.tags+xml"/>
  <Override PartName="/ppt/notesSlides/notesSlide35.xml" ContentType="application/vnd.openxmlformats-officedocument.presentationml.notesSlide+xml"/>
  <Override PartName="/ppt/tags/tag35.xml" ContentType="application/vnd.openxmlformats-officedocument.presentationml.tags+xml"/>
  <Override PartName="/ppt/notesSlides/notesSlide36.xml" ContentType="application/vnd.openxmlformats-officedocument.presentationml.notesSlide+xml"/>
  <Override PartName="/ppt/tags/tag36.xml" ContentType="application/vnd.openxmlformats-officedocument.presentationml.tags+xml"/>
  <Override PartName="/ppt/notesSlides/notesSlide37.xml" ContentType="application/vnd.openxmlformats-officedocument.presentationml.notesSlide+xml"/>
  <Override PartName="/ppt/tags/tag37.xml" ContentType="application/vnd.openxmlformats-officedocument.presentationml.tags+xml"/>
  <Override PartName="/ppt/notesSlides/notesSlide38.xml" ContentType="application/vnd.openxmlformats-officedocument.presentationml.notesSlide+xml"/>
  <Override PartName="/ppt/tags/tag38.xml" ContentType="application/vnd.openxmlformats-officedocument.presentationml.tags+xml"/>
  <Override PartName="/ppt/notesSlides/notesSlide39.xml" ContentType="application/vnd.openxmlformats-officedocument.presentationml.notesSlide+xml"/>
  <Override PartName="/ppt/tags/tag39.xml" ContentType="application/vnd.openxmlformats-officedocument.presentationml.tags+xml"/>
  <Override PartName="/ppt/notesSlides/notesSlide40.xml" ContentType="application/vnd.openxmlformats-officedocument.presentationml.notesSlide+xml"/>
  <Override PartName="/ppt/tags/tag40.xml" ContentType="application/vnd.openxmlformats-officedocument.presentationml.tags+xml"/>
  <Override PartName="/ppt/notesSlides/notesSlide41.xml" ContentType="application/vnd.openxmlformats-officedocument.presentationml.notesSlide+xml"/>
  <Override PartName="/ppt/tags/tag41.xml" ContentType="application/vnd.openxmlformats-officedocument.presentationml.tags+xml"/>
  <Override PartName="/ppt/notesSlides/notesSlide42.xml" ContentType="application/vnd.openxmlformats-officedocument.presentationml.notesSlide+xml"/>
  <Override PartName="/ppt/tags/tag42.xml" ContentType="application/vnd.openxmlformats-officedocument.presentationml.tags+xml"/>
  <Override PartName="/ppt/notesSlides/notesSlide43.xml" ContentType="application/vnd.openxmlformats-officedocument.presentationml.notesSlide+xml"/>
  <Override PartName="/ppt/tags/tag43.xml" ContentType="application/vnd.openxmlformats-officedocument.presentationml.tags+xml"/>
  <Override PartName="/ppt/notesSlides/notesSlide44.xml" ContentType="application/vnd.openxmlformats-officedocument.presentationml.notesSlide+xml"/>
  <Override PartName="/ppt/tags/tag44.xml" ContentType="application/vnd.openxmlformats-officedocument.presentationml.tags+xml"/>
  <Override PartName="/ppt/notesSlides/notesSlide45.xml" ContentType="application/vnd.openxmlformats-officedocument.presentationml.notesSlide+xml"/>
  <Override PartName="/ppt/tags/tag45.xml" ContentType="application/vnd.openxmlformats-officedocument.presentationml.tags+xml"/>
  <Override PartName="/ppt/notesSlides/notesSlide46.xml" ContentType="application/vnd.openxmlformats-officedocument.presentationml.notesSlide+xml"/>
  <Override PartName="/ppt/tags/tag46.xml" ContentType="application/vnd.openxmlformats-officedocument.presentationml.tags+xml"/>
  <Override PartName="/ppt/notesSlides/notesSlide47.xml" ContentType="application/vnd.openxmlformats-officedocument.presentationml.notesSlide+xml"/>
  <Override PartName="/ppt/tags/tag47.xml" ContentType="application/vnd.openxmlformats-officedocument.presentationml.tags+xml"/>
  <Override PartName="/ppt/notesSlides/notesSlide48.xml" ContentType="application/vnd.openxmlformats-officedocument.presentationml.notesSlide+xml"/>
  <Override PartName="/ppt/tags/tag48.xml" ContentType="application/vnd.openxmlformats-officedocument.presentationml.tags+xml"/>
  <Override PartName="/ppt/notesSlides/notesSlide49.xml" ContentType="application/vnd.openxmlformats-officedocument.presentationml.notesSlide+xml"/>
  <Override PartName="/ppt/tags/tag49.xml" ContentType="application/vnd.openxmlformats-officedocument.presentationml.tags+xml"/>
  <Override PartName="/ppt/notesSlides/notesSlide50.xml" ContentType="application/vnd.openxmlformats-officedocument.presentationml.notesSlide+xml"/>
  <Override PartName="/ppt/tags/tag50.xml" ContentType="application/vnd.openxmlformats-officedocument.presentationml.tags+xml"/>
  <Override PartName="/ppt/notesSlides/notesSlide51.xml" ContentType="application/vnd.openxmlformats-officedocument.presentationml.notesSlide+xml"/>
  <Override PartName="/ppt/tags/tag51.xml" ContentType="application/vnd.openxmlformats-officedocument.presentationml.tags+xml"/>
  <Override PartName="/ppt/notesSlides/notesSlide52.xml" ContentType="application/vnd.openxmlformats-officedocument.presentationml.notesSlide+xml"/>
  <Override PartName="/ppt/tags/tag52.xml" ContentType="application/vnd.openxmlformats-officedocument.presentationml.tags+xml"/>
  <Override PartName="/ppt/notesSlides/notesSlide53.xml" ContentType="application/vnd.openxmlformats-officedocument.presentationml.notesSlide+xml"/>
  <Override PartName="/ppt/tags/tag53.xml" ContentType="application/vnd.openxmlformats-officedocument.presentationml.tags+xml"/>
  <Override PartName="/ppt/notesSlides/notesSlide54.xml" ContentType="application/vnd.openxmlformats-officedocument.presentationml.notesSlide+xml"/>
  <Override PartName="/ppt/tags/tag54.xml" ContentType="application/vnd.openxmlformats-officedocument.presentationml.tags+xml"/>
  <Override PartName="/ppt/notesSlides/notesSlide55.xml" ContentType="application/vnd.openxmlformats-officedocument.presentationml.notesSlide+xml"/>
  <Override PartName="/ppt/tags/tag55.xml" ContentType="application/vnd.openxmlformats-officedocument.presentationml.tags+xml"/>
  <Override PartName="/ppt/notesSlides/notesSlide56.xml" ContentType="application/vnd.openxmlformats-officedocument.presentationml.notesSlide+xml"/>
  <Override PartName="/ppt/tags/tag56.xml" ContentType="application/vnd.openxmlformats-officedocument.presentationml.tags+xml"/>
  <Override PartName="/ppt/notesSlides/notesSlide57.xml" ContentType="application/vnd.openxmlformats-officedocument.presentationml.notesSlide+xml"/>
  <Override PartName="/ppt/tags/tag57.xml" ContentType="application/vnd.openxmlformats-officedocument.presentationml.tags+xml"/>
  <Override PartName="/ppt/notesSlides/notesSlide58.xml" ContentType="application/vnd.openxmlformats-officedocument.presentationml.notesSlide+xml"/>
  <Override PartName="/ppt/tags/tag58.xml" ContentType="application/vnd.openxmlformats-officedocument.presentationml.tags+xml"/>
  <Override PartName="/ppt/notesSlides/notesSlide59.xml" ContentType="application/vnd.openxmlformats-officedocument.presentationml.notesSlide+xml"/>
  <Override PartName="/ppt/tags/tag59.xml" ContentType="application/vnd.openxmlformats-officedocument.presentationml.tags+xml"/>
  <Override PartName="/ppt/notesSlides/notesSlide60.xml" ContentType="application/vnd.openxmlformats-officedocument.presentationml.notesSlide+xml"/>
  <Override PartName="/ppt/tags/tag60.xml" ContentType="application/vnd.openxmlformats-officedocument.presentationml.tags+xml"/>
  <Override PartName="/ppt/notesSlides/notesSlide61.xml" ContentType="application/vnd.openxmlformats-officedocument.presentationml.notesSlide+xml"/>
  <Override PartName="/ppt/tags/tag61.xml" ContentType="application/vnd.openxmlformats-officedocument.presentationml.tags+xml"/>
  <Override PartName="/ppt/notesSlides/notesSlide62.xml" ContentType="application/vnd.openxmlformats-officedocument.presentationml.notesSlide+xml"/>
  <Override PartName="/ppt/tags/tag62.xml" ContentType="application/vnd.openxmlformats-officedocument.presentationml.tags+xml"/>
  <Override PartName="/ppt/notesSlides/notesSlide63.xml" ContentType="application/vnd.openxmlformats-officedocument.presentationml.notesSlide+xml"/>
  <Override PartName="/ppt/tags/tag63.xml" ContentType="application/vnd.openxmlformats-officedocument.presentationml.tags+xml"/>
  <Override PartName="/ppt/notesSlides/notesSlide64.xml" ContentType="application/vnd.openxmlformats-officedocument.presentationml.notesSlide+xml"/>
  <Override PartName="/ppt/tags/tag64.xml" ContentType="application/vnd.openxmlformats-officedocument.presentationml.tags+xml"/>
  <Override PartName="/ppt/notesSlides/notesSlide65.xml" ContentType="application/vnd.openxmlformats-officedocument.presentationml.notesSlide+xml"/>
  <Override PartName="/ppt/tags/tag65.xml" ContentType="application/vnd.openxmlformats-officedocument.presentationml.tags+xml"/>
  <Override PartName="/ppt/notesSlides/notesSlide66.xml" ContentType="application/vnd.openxmlformats-officedocument.presentationml.notesSlide+xml"/>
  <Override PartName="/ppt/tags/tag66.xml" ContentType="application/vnd.openxmlformats-officedocument.presentationml.tags+xml"/>
  <Override PartName="/ppt/notesSlides/notesSlide67.xml" ContentType="application/vnd.openxmlformats-officedocument.presentationml.notesSlide+xml"/>
  <Override PartName="/ppt/tags/tag67.xml" ContentType="application/vnd.openxmlformats-officedocument.presentationml.tags+xml"/>
  <Override PartName="/ppt/notesSlides/notesSlide6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0"/>
  </p:notesMasterIdLst>
  <p:handoutMasterIdLst>
    <p:handoutMasterId r:id="rId71"/>
  </p:handoutMasterIdLst>
  <p:sldIdLst>
    <p:sldId id="865" r:id="rId2"/>
    <p:sldId id="1083" r:id="rId3"/>
    <p:sldId id="1181" r:id="rId4"/>
    <p:sldId id="958" r:id="rId5"/>
    <p:sldId id="1149" r:id="rId6"/>
    <p:sldId id="1150" r:id="rId7"/>
    <p:sldId id="1151" r:id="rId8"/>
    <p:sldId id="1152" r:id="rId9"/>
    <p:sldId id="1092" r:id="rId10"/>
    <p:sldId id="1153" r:id="rId11"/>
    <p:sldId id="1094" r:id="rId12"/>
    <p:sldId id="1154" r:id="rId13"/>
    <p:sldId id="1096" r:id="rId14"/>
    <p:sldId id="1155" r:id="rId15"/>
    <p:sldId id="1156" r:id="rId16"/>
    <p:sldId id="1099" r:id="rId17"/>
    <p:sldId id="1100" r:id="rId18"/>
    <p:sldId id="1157" r:id="rId19"/>
    <p:sldId id="1158" r:id="rId20"/>
    <p:sldId id="1104" r:id="rId21"/>
    <p:sldId id="1103" r:id="rId22"/>
    <p:sldId id="1159" r:id="rId23"/>
    <p:sldId id="1180" r:id="rId24"/>
    <p:sldId id="1160" r:id="rId25"/>
    <p:sldId id="1161" r:id="rId26"/>
    <p:sldId id="1108" r:id="rId27"/>
    <p:sldId id="1109" r:id="rId28"/>
    <p:sldId id="1184" r:id="rId29"/>
    <p:sldId id="1110" r:id="rId30"/>
    <p:sldId id="1111" r:id="rId31"/>
    <p:sldId id="1112" r:id="rId32"/>
    <p:sldId id="1113" r:id="rId33"/>
    <p:sldId id="1114" r:id="rId34"/>
    <p:sldId id="1115" r:id="rId35"/>
    <p:sldId id="1116" r:id="rId36"/>
    <p:sldId id="1162" r:id="rId37"/>
    <p:sldId id="1163" r:id="rId38"/>
    <p:sldId id="1164" r:id="rId39"/>
    <p:sldId id="1121" r:id="rId40"/>
    <p:sldId id="1122" r:id="rId41"/>
    <p:sldId id="1123" r:id="rId42"/>
    <p:sldId id="1124" r:id="rId43"/>
    <p:sldId id="1125" r:id="rId44"/>
    <p:sldId id="1165" r:id="rId45"/>
    <p:sldId id="1127" r:id="rId46"/>
    <p:sldId id="1166" r:id="rId47"/>
    <p:sldId id="1129" r:id="rId48"/>
    <p:sldId id="1130" r:id="rId49"/>
    <p:sldId id="1131" r:id="rId50"/>
    <p:sldId id="1132" r:id="rId51"/>
    <p:sldId id="1167" r:id="rId52"/>
    <p:sldId id="1168" r:id="rId53"/>
    <p:sldId id="1169" r:id="rId54"/>
    <p:sldId id="1170" r:id="rId55"/>
    <p:sldId id="1171" r:id="rId56"/>
    <p:sldId id="1172" r:id="rId57"/>
    <p:sldId id="1139" r:id="rId58"/>
    <p:sldId id="1140" r:id="rId59"/>
    <p:sldId id="1141" r:id="rId60"/>
    <p:sldId id="1183" r:id="rId61"/>
    <p:sldId id="1142" r:id="rId62"/>
    <p:sldId id="1173" r:id="rId63"/>
    <p:sldId id="1174" r:id="rId64"/>
    <p:sldId id="1175" r:id="rId65"/>
    <p:sldId id="1176" r:id="rId66"/>
    <p:sldId id="1177" r:id="rId67"/>
    <p:sldId id="1182" r:id="rId68"/>
    <p:sldId id="1178" r:id="rId69"/>
  </p:sldIdLst>
  <p:sldSz cx="9144000" cy="5143500" type="screen16x9"/>
  <p:notesSz cx="6858000" cy="9144000"/>
  <p:custDataLst>
    <p:tags r:id="rId7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948">
          <p15:clr>
            <a:srgbClr val="A4A3A4"/>
          </p15:clr>
        </p15:guide>
        <p15:guide id="3" orient="horz" pos="2916">
          <p15:clr>
            <a:srgbClr val="A4A3A4"/>
          </p15:clr>
        </p15:guide>
        <p15:guide id="4" pos="2880">
          <p15:clr>
            <a:srgbClr val="A4A3A4"/>
          </p15:clr>
        </p15:guide>
        <p15:guide id="5" pos="528">
          <p15:clr>
            <a:srgbClr val="A4A3A4"/>
          </p15:clr>
        </p15:guide>
        <p15:guide id="6" pos="4848">
          <p15:clr>
            <a:srgbClr val="A4A3A4"/>
          </p15:clr>
        </p15:guide>
        <p15:guide id="7" pos="28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6DD8"/>
    <a:srgbClr val="3B5998"/>
    <a:srgbClr val="292349"/>
    <a:srgbClr val="8B9DC3"/>
    <a:srgbClr val="533EA9"/>
    <a:srgbClr val="002060"/>
    <a:srgbClr val="297FD5"/>
    <a:srgbClr val="0046D2"/>
    <a:srgbClr val="0036A2"/>
    <a:srgbClr val="271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0" autoAdjust="0"/>
    <p:restoredTop sz="82972" autoAdjust="0"/>
  </p:normalViewPr>
  <p:slideViewPr>
    <p:cSldViewPr>
      <p:cViewPr varScale="1">
        <p:scale>
          <a:sx n="96" d="100"/>
          <a:sy n="96" d="100"/>
        </p:scale>
        <p:origin x="184" y="336"/>
      </p:cViewPr>
      <p:guideLst>
        <p:guide orient="horz" pos="1620"/>
        <p:guide orient="horz" pos="948"/>
        <p:guide orient="horz" pos="2916"/>
        <p:guide pos="2880"/>
        <p:guide pos="528"/>
        <p:guide pos="4848"/>
        <p:guide pos="2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48"/>
    </p:cViewPr>
  </p:sorterViewPr>
  <p:notesViewPr>
    <p:cSldViewPr>
      <p:cViewPr varScale="1">
        <p:scale>
          <a:sx n="78" d="100"/>
          <a:sy n="78" d="100"/>
        </p:scale>
        <p:origin x="-3672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notesMaster" Target="notesMasters/notesMaster1.xml"/><Relationship Id="rId71" Type="http://schemas.openxmlformats.org/officeDocument/2006/relationships/handoutMaster" Target="handoutMasters/handoutMaster1.xml"/><Relationship Id="rId72" Type="http://schemas.openxmlformats.org/officeDocument/2006/relationships/tags" Target="tags/tag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EE4D1-DC2C-4DA1-A6FF-ACFC3A298A02}" type="datetimeFigureOut">
              <a:rPr lang="en-US" smtClean="0"/>
              <a:t>9/24/15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16A66-FD07-4301-8A9D-B543498EFF0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8731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B0315-43B6-47A6-96E3-C38AAF8AA039}" type="datetimeFigureOut">
              <a:rPr lang="en-GB" smtClean="0"/>
              <a:pPr/>
              <a:t>24/09/2015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4B386-297D-4EA4-B481-8F2DF21BB5E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163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AF194-5E62-4812-A70B-BA820446DEC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32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1076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1231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85012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8078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1324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03804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451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29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1871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724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724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222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724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724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8581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9189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59421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937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Clicks to website</a:t>
            </a:r>
          </a:p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Website conversions</a:t>
            </a:r>
          </a:p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Post page engagement</a:t>
            </a:r>
          </a:p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Page likes</a:t>
            </a:r>
          </a:p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App installs</a:t>
            </a:r>
          </a:p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App engagement</a:t>
            </a:r>
          </a:p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Local Awareness</a:t>
            </a:r>
          </a:p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Event responses</a:t>
            </a:r>
          </a:p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Offer claims</a:t>
            </a:r>
          </a:p>
          <a:p>
            <a:pPr marL="514350" indent="-514350">
              <a:buClr>
                <a:srgbClr val="8B9DC3"/>
              </a:buClr>
              <a:buFont typeface="+mj-lt"/>
              <a:buAutoNum type="arabicParenR"/>
            </a:pPr>
            <a:r>
              <a:rPr lang="en-US" dirty="0" smtClean="0"/>
              <a:t>Video views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114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17797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22439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114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28028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40692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60024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39601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70747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0219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284116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13987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742044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071417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373328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4812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351307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965038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0980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352930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8262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82620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411586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43616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737448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9665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413487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501321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AF194-5E62-4812-A70B-BA820446DECD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932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1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1"/>
            <a:ext cx="7848600" cy="1314450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1"/>
            <a:ext cx="7848600" cy="1191"/>
          </a:xfrm>
          <a:prstGeom prst="line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4781550"/>
            <a:ext cx="9525000" cy="381001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52550"/>
            <a:ext cx="7772400" cy="3505200"/>
          </a:xfrm>
        </p:spPr>
        <p:txBody>
          <a:bodyPr/>
          <a:lstStyle>
            <a:lvl1pPr marL="0" indent="0">
              <a:buClr>
                <a:srgbClr val="421C5E"/>
              </a:buClr>
              <a:buFont typeface="Wingdings 3" pitchFamily="18" charset="2"/>
              <a:buChar char=""/>
              <a:defRPr sz="3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-19050"/>
            <a:ext cx="9144000" cy="45719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096000" y="4809351"/>
            <a:ext cx="3581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pc="100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30 DAYS</a:t>
            </a:r>
            <a:r>
              <a:rPr lang="en-US" sz="1200" spc="100" baseline="0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TO</a:t>
            </a:r>
            <a:r>
              <a:rPr lang="en-US" sz="1200" spc="100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1200" spc="100" baseline="0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FACEBOOK PROFITS</a:t>
            </a:r>
            <a:endParaRPr lang="en-US" sz="1200" spc="100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5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3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1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0">
              <a:srgbClr val="FFFFFF">
                <a:alpha val="2000"/>
                <a:lumMod val="0"/>
                <a:lumOff val="100000"/>
              </a:srgbClr>
            </a:gs>
            <a:gs pos="98000">
              <a:srgbClr val="7D849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00150"/>
            <a:ext cx="77724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7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0C991ED-89EC-4A4D-84FD-00D20F0A7C43}" type="datetimeFigureOut">
              <a:rPr lang="en-US" smtClean="0"/>
              <a:pPr/>
              <a:t>9/24/15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7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7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500" b="1" kern="1200" spc="-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rgbClr val="421C5E"/>
        </a:buClr>
        <a:buSzPct val="85000"/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jpe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4.jp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jp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jp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8.jp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image" Target="../media/image10.png"/><Relationship Id="rId5" Type="http://schemas.openxmlformats.org/officeDocument/2006/relationships/image" Target="../media/image11.tiff"/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14.png"/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17.png"/><Relationship Id="rId5" Type="http://schemas.openxmlformats.org/officeDocument/2006/relationships/image" Target="../media/image18.tiff"/><Relationship Id="rId6" Type="http://schemas.openxmlformats.org/officeDocument/2006/relationships/image" Target="../media/image19.tiff"/><Relationship Id="rId1" Type="http://schemas.openxmlformats.org/officeDocument/2006/relationships/tags" Target="../tags/tag29.x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tags" Target="../tags/tag30.x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4" Type="http://schemas.openxmlformats.org/officeDocument/2006/relationships/image" Target="../media/image22.jpg"/><Relationship Id="rId1" Type="http://schemas.openxmlformats.org/officeDocument/2006/relationships/tags" Target="../tags/tag31.x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tags" Target="../tags/tag32.x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image" Target="../media/image25.png"/><Relationship Id="rId5" Type="http://schemas.openxmlformats.org/officeDocument/2006/relationships/image" Target="../media/image26.tiff"/><Relationship Id="rId6" Type="http://schemas.openxmlformats.org/officeDocument/2006/relationships/image" Target="../media/image27.tiff"/><Relationship Id="rId7" Type="http://schemas.openxmlformats.org/officeDocument/2006/relationships/image" Target="../media/image28.tiff"/><Relationship Id="rId1" Type="http://schemas.openxmlformats.org/officeDocument/2006/relationships/tags" Target="../tags/tag33.x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4" Type="http://schemas.openxmlformats.org/officeDocument/2006/relationships/image" Target="../media/image29.png"/><Relationship Id="rId1" Type="http://schemas.openxmlformats.org/officeDocument/2006/relationships/tags" Target="../tags/tag34.x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tags" Target="../tags/tag3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tags" Target="../tags/tag3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4" Type="http://schemas.openxmlformats.org/officeDocument/2006/relationships/image" Target="../media/image30.png"/><Relationship Id="rId5" Type="http://schemas.openxmlformats.org/officeDocument/2006/relationships/image" Target="../media/image31.tiff"/><Relationship Id="rId1" Type="http://schemas.openxmlformats.org/officeDocument/2006/relationships/tags" Target="../tags/tag38.x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4" Type="http://schemas.openxmlformats.org/officeDocument/2006/relationships/image" Target="../media/image32.png"/><Relationship Id="rId5" Type="http://schemas.openxmlformats.org/officeDocument/2006/relationships/image" Target="../media/image33.tiff"/><Relationship Id="rId1" Type="http://schemas.openxmlformats.org/officeDocument/2006/relationships/tags" Target="../tags/tag39.x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4" Type="http://schemas.openxmlformats.org/officeDocument/2006/relationships/image" Target="../media/image34.png"/><Relationship Id="rId1" Type="http://schemas.openxmlformats.org/officeDocument/2006/relationships/tags" Target="../tags/tag40.x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4" Type="http://schemas.openxmlformats.org/officeDocument/2006/relationships/image" Target="../media/image35.png"/><Relationship Id="rId5" Type="http://schemas.openxmlformats.org/officeDocument/2006/relationships/image" Target="../media/image36.tiff"/><Relationship Id="rId1" Type="http://schemas.openxmlformats.org/officeDocument/2006/relationships/tags" Target="../tags/tag41.x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4" Type="http://schemas.openxmlformats.org/officeDocument/2006/relationships/image" Target="../media/image37.png"/><Relationship Id="rId1" Type="http://schemas.openxmlformats.org/officeDocument/2006/relationships/tags" Target="../tags/tag42.x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4" Type="http://schemas.openxmlformats.org/officeDocument/2006/relationships/image" Target="../media/image38.png"/><Relationship Id="rId5" Type="http://schemas.openxmlformats.org/officeDocument/2006/relationships/image" Target="../media/image39.tiff"/><Relationship Id="rId1" Type="http://schemas.openxmlformats.org/officeDocument/2006/relationships/tags" Target="../tags/tag44.x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tags" Target="../tags/tag4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4" Type="http://schemas.openxmlformats.org/officeDocument/2006/relationships/image" Target="../media/image40.png"/><Relationship Id="rId5" Type="http://schemas.openxmlformats.org/officeDocument/2006/relationships/image" Target="../media/image41.tiff"/><Relationship Id="rId1" Type="http://schemas.openxmlformats.org/officeDocument/2006/relationships/tags" Target="../tags/tag46.x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4" Type="http://schemas.openxmlformats.org/officeDocument/2006/relationships/image" Target="../media/image42.png"/><Relationship Id="rId5" Type="http://schemas.openxmlformats.org/officeDocument/2006/relationships/image" Target="../media/image43.tiff"/><Relationship Id="rId1" Type="http://schemas.openxmlformats.org/officeDocument/2006/relationships/tags" Target="../tags/tag47.x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4" Type="http://schemas.openxmlformats.org/officeDocument/2006/relationships/image" Target="../media/image44.png"/><Relationship Id="rId5" Type="http://schemas.openxmlformats.org/officeDocument/2006/relationships/image" Target="../media/image45.tiff"/><Relationship Id="rId1" Type="http://schemas.openxmlformats.org/officeDocument/2006/relationships/tags" Target="../tags/tag48.x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4" Type="http://schemas.openxmlformats.org/officeDocument/2006/relationships/image" Target="../media/image46.png"/><Relationship Id="rId5" Type="http://schemas.openxmlformats.org/officeDocument/2006/relationships/image" Target="../media/image47.tiff"/><Relationship Id="rId1" Type="http://schemas.openxmlformats.org/officeDocument/2006/relationships/tags" Target="../tags/tag49.x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4" Type="http://schemas.openxmlformats.org/officeDocument/2006/relationships/image" Target="../media/image44.png"/><Relationship Id="rId5" Type="http://schemas.openxmlformats.org/officeDocument/2006/relationships/image" Target="../media/image48.tiff"/><Relationship Id="rId1" Type="http://schemas.openxmlformats.org/officeDocument/2006/relationships/tags" Target="../tags/tag50.x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tags" Target="../tags/tag5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tags" Target="../tags/tag5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tags" Target="../tags/tag5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tags" Target="../tags/tag5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4" Type="http://schemas.openxmlformats.org/officeDocument/2006/relationships/image" Target="../media/image49.png"/><Relationship Id="rId5" Type="http://schemas.openxmlformats.org/officeDocument/2006/relationships/image" Target="../media/image50.tiff"/><Relationship Id="rId1" Type="http://schemas.openxmlformats.org/officeDocument/2006/relationships/tags" Target="../tags/tag56.xm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4" Type="http://schemas.openxmlformats.org/officeDocument/2006/relationships/image" Target="../media/image51.png"/><Relationship Id="rId1" Type="http://schemas.openxmlformats.org/officeDocument/2006/relationships/tags" Target="../tags/tag57.x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4" Type="http://schemas.openxmlformats.org/officeDocument/2006/relationships/image" Target="../media/image52.png"/><Relationship Id="rId5" Type="http://schemas.openxmlformats.org/officeDocument/2006/relationships/image" Target="../media/image53.tiff"/><Relationship Id="rId1" Type="http://schemas.openxmlformats.org/officeDocument/2006/relationships/tags" Target="../tags/tag58.x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4" Type="http://schemas.openxmlformats.org/officeDocument/2006/relationships/image" Target="../media/image54.png"/><Relationship Id="rId1" Type="http://schemas.openxmlformats.org/officeDocument/2006/relationships/tags" Target="../tags/tag59.xml"/><Relationship Id="rId2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4" Type="http://schemas.openxmlformats.org/officeDocument/2006/relationships/image" Target="../media/image55.png"/><Relationship Id="rId1" Type="http://schemas.openxmlformats.org/officeDocument/2006/relationships/tags" Target="../tags/tag60.x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tags" Target="../tags/tag6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tags" Target="../tags/tag6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tags" Target="../tags/tag6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tags" Target="../tags/tag6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tags" Target="../tags/tag6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tags" Target="../tags/tag6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4" Type="http://schemas.openxmlformats.org/officeDocument/2006/relationships/image" Target="../media/image2.png"/><Relationship Id="rId1" Type="http://schemas.openxmlformats.org/officeDocument/2006/relationships/tags" Target="../tags/tag67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28600" y="4781550"/>
            <a:ext cx="9525000" cy="381001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9050"/>
            <a:ext cx="9144000" cy="45719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30xFBP-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233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938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14350"/>
            <a:ext cx="8534400" cy="3733800"/>
          </a:xfrm>
        </p:spPr>
        <p:txBody>
          <a:bodyPr>
            <a:noAutofit/>
          </a:bodyPr>
          <a:lstStyle/>
          <a:p>
            <a:pPr marL="114300" lvl="0" algn="ctr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800" dirty="0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Seminar </a:t>
            </a:r>
            <a:r>
              <a:rPr lang="en-US" sz="48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1: </a:t>
            </a:r>
            <a:endParaRPr lang="en-US" sz="4800" dirty="0" smtClean="0">
              <a:ln w="6350" cmpd="sng">
                <a:noFill/>
              </a:ln>
              <a:solidFill>
                <a:srgbClr val="3B5998"/>
              </a:solidFill>
              <a:latin typeface="Arial Black" panose="020B0A04020102020204" pitchFamily="34" charset="0"/>
            </a:endParaRPr>
          </a:p>
          <a:p>
            <a:pPr marL="114300" lvl="0" algn="ctr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3500" dirty="0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Facebook </a:t>
            </a:r>
            <a:r>
              <a:rPr lang="en-US" sz="35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Overview, </a:t>
            </a:r>
            <a:br>
              <a:rPr lang="en-US" sz="35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</a:br>
            <a:r>
              <a:rPr lang="en-US" sz="35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Business Pages, The 5 Step Facebook Success Formula, </a:t>
            </a:r>
            <a:r>
              <a:rPr lang="en-US" sz="3500" dirty="0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/>
            </a:r>
            <a:br>
              <a:rPr lang="en-US" sz="3500" dirty="0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</a:br>
            <a:r>
              <a:rPr lang="en-US" sz="3500" dirty="0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Ad </a:t>
            </a:r>
            <a:r>
              <a:rPr lang="en-US" sz="35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Creation, Reaching Existing Customers, Bidding Options </a:t>
            </a:r>
            <a:r>
              <a:rPr lang="en-US" sz="3500" dirty="0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/>
            </a:r>
            <a:br>
              <a:rPr lang="en-US" sz="3500" dirty="0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</a:br>
            <a:r>
              <a:rPr lang="en-US" sz="3500" dirty="0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and </a:t>
            </a:r>
            <a:r>
              <a:rPr lang="en-US" sz="35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Conversion Pixels</a:t>
            </a:r>
            <a:endParaRPr lang="en-US" sz="3500" dirty="0" smtClean="0">
              <a:solidFill>
                <a:srgbClr val="3B5998"/>
              </a:solidFill>
              <a:latin typeface="Arial Black" panose="020B0A040201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346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14350"/>
            <a:ext cx="9144000" cy="3733800"/>
          </a:xfrm>
        </p:spPr>
        <p:txBody>
          <a:bodyPr>
            <a:noAutofit/>
          </a:bodyPr>
          <a:lstStyle/>
          <a:p>
            <a:pPr marL="114300" lvl="0" algn="ctr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800" dirty="0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Seminar </a:t>
            </a:r>
            <a:r>
              <a:rPr lang="en-US" sz="48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1: </a:t>
            </a:r>
            <a:endParaRPr lang="en-US" sz="4800" dirty="0" smtClean="0">
              <a:ln w="6350" cmpd="sng">
                <a:noFill/>
              </a:ln>
              <a:solidFill>
                <a:srgbClr val="3B5998"/>
              </a:solidFill>
              <a:latin typeface="Arial Black" panose="020B0A04020102020204" pitchFamily="34" charset="0"/>
            </a:endParaRPr>
          </a:p>
          <a:p>
            <a:pPr marL="114300" lvl="0" algn="ctr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None/>
            </a:pPr>
            <a:endParaRPr lang="en-US" sz="3500" dirty="0" smtClean="0">
              <a:ln w="6350" cmpd="sng">
                <a:noFill/>
              </a:ln>
              <a:solidFill>
                <a:srgbClr val="3B5998"/>
              </a:solidFill>
              <a:latin typeface="Arial Black" panose="020B0A04020102020204" pitchFamily="34" charset="0"/>
            </a:endParaRPr>
          </a:p>
          <a:p>
            <a:pPr marL="114300" lvl="0" algn="ctr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3300" dirty="0" err="1" smtClean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www.CardellMedia.com</a:t>
            </a:r>
            <a:r>
              <a:rPr lang="en-US" sz="33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/members-hub</a:t>
            </a:r>
            <a:endParaRPr lang="en-US" sz="3300" dirty="0" smtClean="0">
              <a:solidFill>
                <a:srgbClr val="3B5998"/>
              </a:solidFill>
              <a:latin typeface="Arial Black" panose="020B0A040201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0126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153400" cy="838200"/>
          </a:xfrm>
        </p:spPr>
        <p:txBody>
          <a:bodyPr>
            <a:normAutofit lnSpcReduction="10000"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Why Facebook? Why Now?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123950"/>
            <a:ext cx="78486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400050">
              <a:spcAft>
                <a:spcPts val="1200"/>
              </a:spcAft>
              <a:buClr>
                <a:srgbClr val="8B9DC3"/>
              </a:buClr>
              <a:buSzPct val="85000"/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3200" spc="-100" dirty="0" smtClean="0">
                <a:solidFill>
                  <a:prstClr val="black"/>
                </a:solidFill>
              </a:rPr>
              <a:t>1.49 </a:t>
            </a:r>
            <a:r>
              <a:rPr lang="en-US" sz="3200" spc="-100" dirty="0">
                <a:solidFill>
                  <a:prstClr val="black"/>
                </a:solidFill>
              </a:rPr>
              <a:t>Billion </a:t>
            </a:r>
            <a:r>
              <a:rPr lang="en-US" sz="3200" spc="-100" dirty="0" smtClean="0">
                <a:solidFill>
                  <a:prstClr val="black"/>
                </a:solidFill>
              </a:rPr>
              <a:t>monthly active users</a:t>
            </a:r>
            <a:endParaRPr lang="en-US" sz="3200" spc="-100" dirty="0">
              <a:solidFill>
                <a:prstClr val="black"/>
              </a:solidFill>
            </a:endParaRPr>
          </a:p>
          <a:p>
            <a:pPr marL="857250" lvl="0" indent="-400050">
              <a:spcAft>
                <a:spcPts val="1200"/>
              </a:spcAft>
              <a:buClr>
                <a:srgbClr val="8B9DC3"/>
              </a:buClr>
              <a:buSzPct val="85000"/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3200" dirty="0"/>
              <a:t>More than one third of the UK population visits Facebook every day</a:t>
            </a:r>
            <a:endParaRPr lang="en-US" sz="3000" spc="-1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981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153400" cy="838200"/>
          </a:xfrm>
        </p:spPr>
        <p:txBody>
          <a:bodyPr>
            <a:normAutofit lnSpcReduction="10000"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Why Facebook? Why Now?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123950"/>
            <a:ext cx="7543800" cy="3636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400"/>
              </a:spcBef>
              <a:spcAft>
                <a:spcPts val="600"/>
              </a:spcAft>
              <a:buSzPct val="100000"/>
              <a:buNone/>
            </a:pPr>
            <a:r>
              <a:rPr lang="en-US" sz="2800" b="1" dirty="0" smtClean="0">
                <a:solidFill>
                  <a:prstClr val="black"/>
                </a:solidFill>
              </a:rPr>
              <a:t>844 </a:t>
            </a:r>
            <a:r>
              <a:rPr lang="en-US" sz="2800" b="1" dirty="0">
                <a:solidFill>
                  <a:prstClr val="black"/>
                </a:solidFill>
              </a:rPr>
              <a:t>Million People Access Facebook Every </a:t>
            </a:r>
            <a:r>
              <a:rPr lang="en-US" sz="2800" b="1" dirty="0" smtClean="0">
                <a:solidFill>
                  <a:prstClr val="black"/>
                </a:solidFill>
              </a:rPr>
              <a:t>Day </a:t>
            </a:r>
            <a:r>
              <a:rPr lang="en-US" sz="2800" b="1" dirty="0">
                <a:solidFill>
                  <a:prstClr val="black"/>
                </a:solidFill>
              </a:rPr>
              <a:t>on Their Smartphone or Tablet</a:t>
            </a:r>
            <a:endParaRPr lang="en-US" sz="2800" dirty="0">
              <a:solidFill>
                <a:srgbClr val="292934"/>
              </a:solidFill>
            </a:endParaRPr>
          </a:p>
          <a:p>
            <a:pPr marL="857250" indent="-400050">
              <a:spcBef>
                <a:spcPts val="0"/>
              </a:spcBef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 smtClean="0">
                <a:solidFill>
                  <a:srgbClr val="292934"/>
                </a:solidFill>
              </a:rPr>
              <a:t>Adult </a:t>
            </a:r>
            <a:r>
              <a:rPr lang="en-US" sz="2600" dirty="0">
                <a:solidFill>
                  <a:srgbClr val="292934"/>
                </a:solidFill>
              </a:rPr>
              <a:t>Facebook users have, on average, 200 friends</a:t>
            </a:r>
          </a:p>
          <a:p>
            <a:pPr marL="857250" indent="-400050">
              <a:spcBef>
                <a:spcPts val="0"/>
              </a:spcBef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 smtClean="0">
                <a:solidFill>
                  <a:srgbClr val="292934"/>
                </a:solidFill>
              </a:rPr>
              <a:t>Mobile ad revenue now accounts for 76 percent of Facebook’s advertising revenue</a:t>
            </a:r>
          </a:p>
          <a:p>
            <a:pPr marL="857250" indent="-400050"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 smtClean="0">
                <a:solidFill>
                  <a:srgbClr val="292934"/>
                </a:solidFill>
              </a:rPr>
              <a:t>Facebook is on three of every four smartphones</a:t>
            </a:r>
            <a:endParaRPr lang="en-US" sz="2600" dirty="0">
              <a:solidFill>
                <a:srgbClr val="29293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21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153400" cy="838200"/>
          </a:xfrm>
        </p:spPr>
        <p:txBody>
          <a:bodyPr>
            <a:normAutofit lnSpcReduction="10000"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Why Facebook? Why Now?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123950"/>
            <a:ext cx="7543800" cy="2652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400"/>
              </a:spcBef>
              <a:spcAft>
                <a:spcPts val="600"/>
              </a:spcAft>
              <a:buSzPct val="100000"/>
              <a:buNone/>
            </a:pPr>
            <a:r>
              <a:rPr lang="en-US" sz="3000" b="1" dirty="0" smtClean="0">
                <a:solidFill>
                  <a:prstClr val="black"/>
                </a:solidFill>
              </a:rPr>
              <a:t>Every 20 minutes on Facebook,</a:t>
            </a:r>
            <a:br>
              <a:rPr lang="en-US" sz="3000" b="1" dirty="0" smtClean="0">
                <a:solidFill>
                  <a:prstClr val="black"/>
                </a:solidFill>
              </a:rPr>
            </a:br>
            <a:r>
              <a:rPr lang="en-US" sz="3000" b="1" dirty="0" smtClean="0">
                <a:solidFill>
                  <a:prstClr val="black"/>
                </a:solidFill>
              </a:rPr>
              <a:t>its users…</a:t>
            </a:r>
            <a:endParaRPr lang="en-US" sz="3000" dirty="0">
              <a:solidFill>
                <a:srgbClr val="292934"/>
              </a:solidFill>
            </a:endParaRPr>
          </a:p>
          <a:p>
            <a:pPr marL="857250" indent="-400050">
              <a:spcBef>
                <a:spcPts val="0"/>
              </a:spcBef>
              <a:spcAft>
                <a:spcPts val="14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 smtClean="0">
                <a:solidFill>
                  <a:srgbClr val="292934"/>
                </a:solidFill>
              </a:rPr>
              <a:t>Share </a:t>
            </a:r>
            <a:r>
              <a:rPr lang="en-US" sz="2600" dirty="0">
                <a:solidFill>
                  <a:srgbClr val="292934"/>
                </a:solidFill>
              </a:rPr>
              <a:t>one million links</a:t>
            </a:r>
          </a:p>
          <a:p>
            <a:pPr marL="857250" indent="-400050">
              <a:spcBef>
                <a:spcPts val="0"/>
              </a:spcBef>
              <a:spcAft>
                <a:spcPts val="14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>
                <a:solidFill>
                  <a:srgbClr val="292934"/>
                </a:solidFill>
              </a:rPr>
              <a:t>Make two million friend requests</a:t>
            </a:r>
          </a:p>
          <a:p>
            <a:pPr marL="857250" indent="-400050">
              <a:spcBef>
                <a:spcPts val="0"/>
              </a:spcBef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>
                <a:solidFill>
                  <a:srgbClr val="292934"/>
                </a:solidFill>
              </a:rPr>
              <a:t>Send three million messages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119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153400" cy="838200"/>
          </a:xfrm>
        </p:spPr>
        <p:txBody>
          <a:bodyPr>
            <a:normAutofit lnSpcReduction="10000"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Why Facebook? Why Now?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1066800" y="1504950"/>
            <a:ext cx="7010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400"/>
              </a:spcBef>
              <a:spcAft>
                <a:spcPts val="600"/>
              </a:spcAft>
              <a:buSzPct val="100000"/>
              <a:buNone/>
            </a:pPr>
            <a:r>
              <a:rPr lang="en-US" sz="4000" b="1" dirty="0" smtClean="0">
                <a:solidFill>
                  <a:prstClr val="black"/>
                </a:solidFill>
              </a:rPr>
              <a:t>50</a:t>
            </a:r>
            <a:r>
              <a:rPr lang="en-US" sz="4000" b="1" dirty="0">
                <a:solidFill>
                  <a:prstClr val="black"/>
                </a:solidFill>
              </a:rPr>
              <a:t>% of the Population are on Facebook for an average of 30 minutes every day.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774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915400" cy="914400"/>
          </a:xfrm>
        </p:spPr>
        <p:txBody>
          <a:bodyPr>
            <a:norm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Facebook and Your Customers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85800" y="1276350"/>
            <a:ext cx="6934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lvl="0" indent="-400050">
              <a:spcAft>
                <a:spcPts val="1200"/>
              </a:spcAft>
              <a:buClr>
                <a:srgbClr val="8B9DC3"/>
              </a:buClr>
              <a:buSzPct val="85000"/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3000" spc="-100" dirty="0" smtClean="0">
                <a:solidFill>
                  <a:prstClr val="black"/>
                </a:solidFill>
              </a:rPr>
              <a:t>You </a:t>
            </a:r>
            <a:r>
              <a:rPr lang="en-US" sz="3000" spc="-100" dirty="0">
                <a:solidFill>
                  <a:prstClr val="black"/>
                </a:solidFill>
              </a:rPr>
              <a:t>can run the most highly targeted advertising campaigns in the history </a:t>
            </a:r>
            <a:br>
              <a:rPr lang="en-US" sz="3000" spc="-100" dirty="0">
                <a:solidFill>
                  <a:prstClr val="black"/>
                </a:solidFill>
              </a:rPr>
            </a:br>
            <a:r>
              <a:rPr lang="en-US" sz="3000" spc="-100" dirty="0">
                <a:solidFill>
                  <a:prstClr val="black"/>
                </a:solidFill>
              </a:rPr>
              <a:t>of the world – for just a few pennies </a:t>
            </a:r>
            <a:br>
              <a:rPr lang="en-US" sz="3000" spc="-100" dirty="0">
                <a:solidFill>
                  <a:prstClr val="black"/>
                </a:solidFill>
              </a:rPr>
            </a:br>
            <a:r>
              <a:rPr lang="en-US" sz="3000" spc="-100" dirty="0">
                <a:solidFill>
                  <a:prstClr val="black"/>
                </a:solidFill>
              </a:rPr>
              <a:t>or cents per click.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916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33350"/>
            <a:ext cx="6955695" cy="457771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864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915400" cy="914400"/>
          </a:xfrm>
        </p:spPr>
        <p:txBody>
          <a:bodyPr>
            <a:norm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Facebook’s ‘Perfect Storm’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85800" y="1276350"/>
            <a:ext cx="6934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400050">
              <a:spcAft>
                <a:spcPts val="1200"/>
              </a:spcAft>
              <a:buClr>
                <a:srgbClr val="8B9DC3"/>
              </a:buClr>
              <a:buSzPct val="85000"/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3000" spc="-100" dirty="0" smtClean="0">
                <a:solidFill>
                  <a:prstClr val="black"/>
                </a:solidFill>
              </a:rPr>
              <a:t>Massive </a:t>
            </a:r>
            <a:r>
              <a:rPr lang="en-US" sz="3000" spc="-100" dirty="0">
                <a:solidFill>
                  <a:prstClr val="black"/>
                </a:solidFill>
              </a:rPr>
              <a:t>Reach</a:t>
            </a:r>
          </a:p>
          <a:p>
            <a:pPr marL="857250" indent="-400050">
              <a:spcAft>
                <a:spcPts val="1200"/>
              </a:spcAft>
              <a:buClr>
                <a:srgbClr val="8B9DC3"/>
              </a:buClr>
              <a:buSzPct val="85000"/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3000" spc="-100" dirty="0">
                <a:solidFill>
                  <a:prstClr val="black"/>
                </a:solidFill>
              </a:rPr>
              <a:t>Unprecedented Precision Targeting</a:t>
            </a:r>
          </a:p>
          <a:p>
            <a:pPr marL="857250" indent="-400050">
              <a:spcAft>
                <a:spcPts val="1200"/>
              </a:spcAft>
              <a:buClr>
                <a:srgbClr val="8B9DC3"/>
              </a:buClr>
              <a:buSzPct val="85000"/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3000" spc="-100" dirty="0">
                <a:solidFill>
                  <a:prstClr val="black"/>
                </a:solidFill>
              </a:rPr>
              <a:t>Computer Buying</a:t>
            </a:r>
          </a:p>
          <a:p>
            <a:pPr marL="857250" indent="-400050">
              <a:spcAft>
                <a:spcPts val="1200"/>
              </a:spcAft>
              <a:buClr>
                <a:srgbClr val="8B9DC3"/>
              </a:buClr>
              <a:buSzPct val="85000"/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3000" spc="-100" dirty="0">
                <a:solidFill>
                  <a:prstClr val="black"/>
                </a:solidFill>
              </a:rPr>
              <a:t>Very </a:t>
            </a:r>
            <a:r>
              <a:rPr lang="en-US" sz="3000" spc="-100" dirty="0" smtClean="0">
                <a:solidFill>
                  <a:prstClr val="black"/>
                </a:solidFill>
              </a:rPr>
              <a:t>Cheap</a:t>
            </a:r>
            <a:endParaRPr lang="en-US" sz="3000" spc="-100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174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0150"/>
            <a:ext cx="7772400" cy="26670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5500" spc="-100" dirty="0" smtClean="0">
                <a:solidFill>
                  <a:srgbClr val="3B5998"/>
                </a:solidFill>
              </a:rPr>
              <a:t>Myth #1: </a:t>
            </a:r>
            <a:r>
              <a:rPr lang="en-US" sz="5500" b="1" spc="-100" dirty="0" smtClean="0">
                <a:solidFill>
                  <a:srgbClr val="297FD5"/>
                </a:solidFill>
              </a:rPr>
              <a:t/>
            </a:r>
            <a:br>
              <a:rPr lang="en-US" sz="5500" b="1" spc="-100" dirty="0" smtClean="0">
                <a:solidFill>
                  <a:srgbClr val="297FD5"/>
                </a:solidFill>
              </a:rPr>
            </a:br>
            <a:r>
              <a:rPr lang="en-US" sz="5500" b="1" spc="-100" dirty="0" smtClean="0"/>
              <a:t>Facebook is just for young people</a:t>
            </a:r>
            <a:endParaRPr lang="en-US" sz="5500" b="1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107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0150"/>
            <a:ext cx="7772400" cy="2667000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5500" spc="-100" dirty="0" smtClean="0">
                <a:solidFill>
                  <a:srgbClr val="3B5998"/>
                </a:solidFill>
              </a:rPr>
              <a:t>Myth #2: </a:t>
            </a:r>
            <a:r>
              <a:rPr lang="en-US" sz="5500" b="1" spc="-100" dirty="0" smtClean="0">
                <a:solidFill>
                  <a:srgbClr val="297FD5"/>
                </a:solidFill>
              </a:rPr>
              <a:t/>
            </a:r>
            <a:br>
              <a:rPr lang="en-US" sz="5500" b="1" spc="-100" dirty="0" smtClean="0">
                <a:solidFill>
                  <a:srgbClr val="297FD5"/>
                </a:solidFill>
              </a:rPr>
            </a:br>
            <a:r>
              <a:rPr lang="en-US" sz="5500" b="1" spc="-100" dirty="0" smtClean="0"/>
              <a:t>Facebook won’t </a:t>
            </a:r>
            <a:br>
              <a:rPr lang="en-US" sz="5500" b="1" spc="-100" dirty="0" smtClean="0"/>
            </a:br>
            <a:r>
              <a:rPr lang="en-US" sz="5500" b="1" spc="-100" dirty="0" smtClean="0"/>
              <a:t>work in B2B</a:t>
            </a:r>
            <a:endParaRPr lang="en-US" sz="5500" b="1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94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276" y="82297"/>
            <a:ext cx="7135448" cy="46960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564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79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19150"/>
            <a:ext cx="7772400" cy="26670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5500" spc="-100" dirty="0" smtClean="0">
                <a:solidFill>
                  <a:srgbClr val="3B5998"/>
                </a:solidFill>
              </a:rPr>
              <a:t>Myth #3: </a:t>
            </a:r>
            <a:br>
              <a:rPr lang="en-US" sz="5500" spc="-100" dirty="0" smtClean="0">
                <a:solidFill>
                  <a:srgbClr val="3B5998"/>
                </a:solidFill>
              </a:rPr>
            </a:br>
            <a:r>
              <a:rPr lang="en-US" sz="5500" b="1" spc="-100" dirty="0" smtClean="0"/>
              <a:t>People on Facebook don’t like to leave it or visit your website</a:t>
            </a:r>
            <a:endParaRPr lang="en-US" sz="5500" b="1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633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742950"/>
            <a:ext cx="9067800" cy="2667000"/>
          </a:xfr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0" algn="l"/>
                <a:tab pos="1028700" algn="l"/>
              </a:tabLst>
            </a:pPr>
            <a:r>
              <a:rPr lang="en-US" sz="5500" spc="-100" dirty="0" smtClean="0">
                <a:solidFill>
                  <a:srgbClr val="3B5998"/>
                </a:solidFill>
              </a:rPr>
              <a:t>Myth #4: </a:t>
            </a:r>
            <a:r>
              <a:rPr lang="en-US" sz="5500" b="1" spc="-100" dirty="0" smtClean="0">
                <a:solidFill>
                  <a:srgbClr val="297FD5"/>
                </a:solidFill>
              </a:rPr>
              <a:t/>
            </a:r>
            <a:br>
              <a:rPr lang="en-US" sz="5500" b="1" spc="-100" dirty="0" smtClean="0">
                <a:solidFill>
                  <a:srgbClr val="297FD5"/>
                </a:solidFill>
              </a:rPr>
            </a:br>
            <a:r>
              <a:rPr lang="en-US" sz="5500" b="1" spc="-100" dirty="0" smtClean="0"/>
              <a:t>“I already have a personal profile so I don’t need a Facebook business page.”</a:t>
            </a:r>
            <a:endParaRPr lang="en-US" sz="5500" b="1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110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3390"/>
            <a:ext cx="7184292" cy="47281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838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53389"/>
            <a:ext cx="7184293" cy="47281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772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153400" cy="838200"/>
          </a:xfrm>
        </p:spPr>
        <p:txBody>
          <a:bodyPr>
            <a:normAutofit lnSpcReduction="10000"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Your Facebook Page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197220"/>
            <a:ext cx="8001000" cy="3279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400050">
              <a:lnSpc>
                <a:spcPts val="2800"/>
              </a:lnSpc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 smtClean="0"/>
              <a:t>You </a:t>
            </a:r>
            <a:r>
              <a:rPr lang="en-US" sz="2600" spc="-100" dirty="0"/>
              <a:t>must have a Facebook Profile to be able to create a Facebook Page for your business or </a:t>
            </a:r>
            <a:r>
              <a:rPr lang="en-US" sz="2600" spc="-100" dirty="0" smtClean="0"/>
              <a:t>brand</a:t>
            </a:r>
            <a:endParaRPr lang="en-US" sz="2600" spc="-100" dirty="0"/>
          </a:p>
          <a:p>
            <a:pPr marL="857250" indent="-400050">
              <a:lnSpc>
                <a:spcPts val="2800"/>
              </a:lnSpc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/>
              <a:t>If you don’t already have a personal profile set up... you need to create </a:t>
            </a:r>
            <a:r>
              <a:rPr lang="en-US" sz="2600" spc="-100" dirty="0" smtClean="0"/>
              <a:t>one</a:t>
            </a:r>
            <a:endParaRPr lang="en-US" sz="2600" spc="-100" dirty="0"/>
          </a:p>
          <a:p>
            <a:pPr marL="857250" indent="-400050">
              <a:lnSpc>
                <a:spcPts val="2800"/>
              </a:lnSpc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/>
              <a:t>Each time you create a new page... a link to it will be added to your personal Profile homepage - this ensures you have easy access to the page whenever you </a:t>
            </a:r>
            <a:r>
              <a:rPr lang="en-US" sz="2600" spc="-100" dirty="0" smtClean="0"/>
              <a:t>want</a:t>
            </a:r>
            <a:endParaRPr lang="en-US" sz="2600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584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7162800" cy="1447800"/>
          </a:xfrm>
        </p:spPr>
        <p:txBody>
          <a:bodyPr>
            <a:no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Why People Struggle With Facebook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962150"/>
            <a:ext cx="8077200" cy="473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400050">
              <a:lnSpc>
                <a:spcPts val="2800"/>
              </a:lnSpc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3200" spc="-100" dirty="0" smtClean="0"/>
              <a:t>Too many choices!</a:t>
            </a:r>
            <a:endParaRPr lang="en-US" sz="3200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54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B-AD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5350"/>
            <a:ext cx="9144000" cy="38100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228600" y="285750"/>
            <a:ext cx="85344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The Power of Facebook Ads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Font typeface="Wingdings 3" pitchFamily="18" charset="2"/>
              <a:buNone/>
              <a:tabLst>
                <a:tab pos="1028700" algn="l"/>
              </a:tabLst>
            </a:pPr>
            <a:endParaRPr lang="en-US" spc="-100" dirty="0"/>
          </a:p>
        </p:txBody>
      </p:sp>
    </p:spTree>
    <p:extLst>
      <p:ext uri="{BB962C8B-B14F-4D97-AF65-F5344CB8AC3E}">
        <p14:creationId xmlns:p14="http://schemas.microsoft.com/office/powerpoint/2010/main" val="381166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52550"/>
            <a:ext cx="4419600" cy="3810000"/>
          </a:xfrm>
        </p:spPr>
        <p:txBody>
          <a:bodyPr>
            <a:norm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b="1" spc="-100" dirty="0" smtClean="0"/>
              <a:t>Confused? Here’s </a:t>
            </a:r>
            <a:br>
              <a:rPr lang="en-US" b="1" spc="-100" dirty="0" smtClean="0"/>
            </a:br>
            <a:r>
              <a:rPr lang="en-US" b="1" spc="-100" dirty="0" smtClean="0"/>
              <a:t>the good news:</a:t>
            </a:r>
          </a:p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600" spc="-100" dirty="0" smtClean="0"/>
              <a:t>80% of your success</a:t>
            </a:r>
            <a:br>
              <a:rPr lang="en-US" sz="2600" spc="-100" dirty="0" smtClean="0"/>
            </a:br>
            <a:r>
              <a:rPr lang="en-US" sz="2600" spc="-100" dirty="0" smtClean="0"/>
              <a:t>on Facebook will come from just one source: </a:t>
            </a:r>
            <a:r>
              <a:rPr lang="en-US" sz="2600" b="1" u="sng" spc="-100" dirty="0" smtClean="0"/>
              <a:t>Facebook Ads in your Customers’ newsfeeds</a:t>
            </a:r>
            <a:endParaRPr lang="en-US" sz="2600" b="1" u="sng" spc="-1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285750"/>
            <a:ext cx="85344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The Power of Facebook Ads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Font typeface="Wingdings 3" pitchFamily="18" charset="2"/>
              <a:buNone/>
              <a:tabLst>
                <a:tab pos="1028700" algn="l"/>
              </a:tabLst>
            </a:pPr>
            <a:endParaRPr lang="en-US" spc="-100" dirty="0"/>
          </a:p>
        </p:txBody>
      </p:sp>
      <p:pic>
        <p:nvPicPr>
          <p:cNvPr id="5" name="Picture 4" descr="Slide-20-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791" y="1234998"/>
            <a:ext cx="4155209" cy="45707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108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610600" cy="838200"/>
          </a:xfrm>
        </p:spPr>
        <p:txBody>
          <a:bodyPr>
            <a:normAutofit lnSpcReduction="10000"/>
          </a:bodyPr>
          <a:lstStyle/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>
                <a:solidFill>
                  <a:srgbClr val="3B5998"/>
                </a:solidFill>
                <a:latin typeface="Arial Black" panose="020B0A04020102020204" pitchFamily="34" charset="0"/>
              </a:rPr>
              <a:t>The Power of </a:t>
            </a: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Facebook </a:t>
            </a:r>
            <a:r>
              <a:rPr lang="en-US" sz="4000" dirty="0">
                <a:solidFill>
                  <a:srgbClr val="3B5998"/>
                </a:solidFill>
                <a:latin typeface="Arial Black" panose="020B0A04020102020204" pitchFamily="34" charset="0"/>
              </a:rPr>
              <a:t>Ads</a:t>
            </a:r>
          </a:p>
          <a:p>
            <a:pPr marL="457200">
              <a:spcBef>
                <a:spcPts val="0"/>
              </a:spcBef>
              <a:spcAft>
                <a:spcPts val="18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197220"/>
            <a:ext cx="80772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 smtClean="0"/>
              <a:t>They </a:t>
            </a:r>
            <a:r>
              <a:rPr lang="en-US" sz="2600" spc="-100" dirty="0"/>
              <a:t>are not really ads. They are </a:t>
            </a:r>
            <a:r>
              <a:rPr lang="en-US" sz="2600" b="1" spc="-100" dirty="0" smtClean="0"/>
              <a:t>Sponsored Posts </a:t>
            </a:r>
            <a:r>
              <a:rPr lang="en-US" sz="2600" spc="-100" dirty="0" smtClean="0"/>
              <a:t>(</a:t>
            </a:r>
            <a:r>
              <a:rPr lang="en-US" sz="2600" spc="-100" dirty="0"/>
              <a:t>also referred to as ‘Native </a:t>
            </a:r>
            <a:r>
              <a:rPr lang="en-US" sz="2600" spc="-100" dirty="0" smtClean="0"/>
              <a:t>Advertising’)</a:t>
            </a:r>
            <a:endParaRPr lang="en-US" sz="2600" spc="-100" dirty="0"/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 smtClean="0"/>
              <a:t>They </a:t>
            </a:r>
            <a:r>
              <a:rPr lang="en-US" sz="2600" spc="-100" dirty="0"/>
              <a:t>go directly into the customers’ </a:t>
            </a:r>
            <a:r>
              <a:rPr lang="en-US" sz="2600" spc="-100" dirty="0" smtClean="0"/>
              <a:t>newsfeeds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 smtClean="0"/>
              <a:t>They </a:t>
            </a:r>
            <a:r>
              <a:rPr lang="en-US" sz="2600" spc="-100" dirty="0"/>
              <a:t>get </a:t>
            </a:r>
            <a:r>
              <a:rPr lang="en-US" sz="2600" spc="-100" dirty="0" smtClean="0"/>
              <a:t>delivered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 smtClean="0"/>
              <a:t>You </a:t>
            </a:r>
            <a:r>
              <a:rPr lang="en-US" sz="2600" spc="-100" dirty="0"/>
              <a:t>choose who sees </a:t>
            </a:r>
            <a:r>
              <a:rPr lang="en-US" sz="2600" spc="-100" dirty="0" smtClean="0"/>
              <a:t>them</a:t>
            </a:r>
            <a:endParaRPr lang="en-US" sz="2600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521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2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5131"/>
            <a:ext cx="8382000" cy="4696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47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10600" cy="1219200"/>
          </a:xfrm>
        </p:spPr>
        <p:txBody>
          <a:bodyPr>
            <a:normAutofit lnSpcReduction="10000"/>
          </a:bodyPr>
          <a:lstStyle/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>
                <a:solidFill>
                  <a:srgbClr val="3B5998"/>
                </a:solidFill>
                <a:latin typeface="Arial Black" panose="020B0A04020102020204" pitchFamily="34" charset="0"/>
              </a:rPr>
              <a:t>The </a:t>
            </a: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5 Steps to Successful Facebook Advertising</a:t>
            </a: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410732"/>
            <a:ext cx="8077200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Create your Newsfeed ads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Start with Remarketing to your existing Customers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Target new customers through Facebook targeting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Move to lookalike audiences as soon as possible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Use Cost-Per-Conversion bidding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572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10600" cy="1219200"/>
          </a:xfrm>
        </p:spPr>
        <p:txBody>
          <a:bodyPr>
            <a:normAutofit lnSpcReduction="10000"/>
          </a:bodyPr>
          <a:lstStyle/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>
                <a:solidFill>
                  <a:srgbClr val="3B5998"/>
                </a:solidFill>
                <a:latin typeface="Arial Black" panose="020B0A04020102020204" pitchFamily="34" charset="0"/>
              </a:rPr>
              <a:t>The </a:t>
            </a: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5 Steps to Successful Facebook Advertising</a:t>
            </a: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1447800" y="1885950"/>
            <a:ext cx="80772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5000" spc="-100" dirty="0" smtClean="0"/>
              <a:t> Create </a:t>
            </a:r>
            <a:r>
              <a:rPr lang="en-US" sz="5000" spc="-100" dirty="0"/>
              <a:t>your </a:t>
            </a:r>
            <a:r>
              <a:rPr lang="en-US" sz="5000" spc="-100" dirty="0" smtClean="0"/>
              <a:t/>
            </a:r>
            <a:br>
              <a:rPr lang="en-US" sz="5000" spc="-100" dirty="0" smtClean="0"/>
            </a:br>
            <a:r>
              <a:rPr lang="en-US" sz="5000" spc="-100" dirty="0" smtClean="0"/>
              <a:t> Newsfeed ads</a:t>
            </a:r>
            <a:endParaRPr lang="en-US" sz="5000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4168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088673"/>
            <a:ext cx="5940552" cy="331187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81150"/>
            <a:ext cx="2743200" cy="2971800"/>
          </a:xfrm>
        </p:spPr>
        <p:txBody>
          <a:bodyPr>
            <a:norm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spc="-100" dirty="0"/>
              <a:t> </a:t>
            </a:r>
            <a:r>
              <a:rPr lang="en-US" sz="2400" spc="-100" dirty="0" smtClean="0"/>
              <a:t>Log in </a:t>
            </a:r>
            <a:r>
              <a:rPr lang="en-US" sz="2400" spc="-100" dirty="0"/>
              <a:t>to Facebook and click the 'Create Advert' shortcut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1962150"/>
            <a:ext cx="3227458" cy="11643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553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046" y="971551"/>
            <a:ext cx="5861018" cy="3276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1047750"/>
            <a:ext cx="3124200" cy="29718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200" dirty="0" smtClean="0"/>
              <a:t>Choose </a:t>
            </a:r>
            <a:r>
              <a:rPr lang="en-US" sz="2200" b="1" dirty="0" smtClean="0"/>
              <a:t>Increase </a:t>
            </a:r>
            <a:r>
              <a:rPr lang="en-US" sz="2200" b="1" dirty="0"/>
              <a:t>Conversions on Your </a:t>
            </a:r>
            <a:r>
              <a:rPr lang="en-US" sz="2200" b="1" dirty="0" smtClean="0"/>
              <a:t>Website</a:t>
            </a:r>
            <a:r>
              <a:rPr lang="en-US" sz="2200" dirty="0" smtClean="0"/>
              <a:t> </a:t>
            </a:r>
            <a:r>
              <a:rPr lang="en-US" sz="2200" dirty="0"/>
              <a:t>as your campaign objective and enter the URL of the webpage you want to send people to when they click your ad. </a:t>
            </a:r>
            <a:endParaRPr lang="en-US" sz="2200" spc="-1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  <p:pic>
        <p:nvPicPr>
          <p:cNvPr id="9" name="Picture 8" descr="26-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581150"/>
            <a:ext cx="5949545" cy="19113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696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714750"/>
            <a:ext cx="8534400" cy="990600"/>
          </a:xfrm>
        </p:spPr>
        <p:txBody>
          <a:bodyPr>
            <a:noAutofit/>
          </a:bodyPr>
          <a:lstStyle/>
          <a:p>
            <a:pPr marL="457200" algn="ctr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Select </a:t>
            </a:r>
            <a:r>
              <a:rPr lang="en-US" sz="2400" smtClean="0"/>
              <a:t>either </a:t>
            </a:r>
            <a:r>
              <a:rPr lang="en-US" sz="2400" b="1" smtClean="0"/>
              <a:t>Single </a:t>
            </a:r>
            <a:r>
              <a:rPr lang="en-US" sz="2400" b="1" dirty="0" smtClean="0"/>
              <a:t>Image Ad </a:t>
            </a:r>
            <a:r>
              <a:rPr lang="en-US" sz="2400" dirty="0" smtClean="0"/>
              <a:t>– or </a:t>
            </a:r>
            <a:r>
              <a:rPr lang="en-US" sz="2400" b="1" dirty="0" smtClean="0"/>
              <a:t>Multiple Image Ad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000" dirty="0" smtClean="0"/>
              <a:t>(multiple image ads allow you to show up to 5 images in one advert)</a:t>
            </a:r>
            <a:endParaRPr lang="en-US" sz="2000" spc="-1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  <p:pic>
        <p:nvPicPr>
          <p:cNvPr id="2" name="Picture 1" descr="Slide-29-ne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16604"/>
            <a:ext cx="8991600" cy="25079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048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340" y="895351"/>
            <a:ext cx="5990631" cy="3352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809750"/>
            <a:ext cx="2667000" cy="19050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Upload your graphic to </a:t>
            </a:r>
            <a:br>
              <a:rPr lang="en-US" sz="2400" dirty="0" smtClean="0"/>
            </a:br>
            <a:r>
              <a:rPr lang="en-US" sz="2400" dirty="0" smtClean="0"/>
              <a:t>use on </a:t>
            </a:r>
            <a:br>
              <a:rPr lang="en-US" sz="2400" dirty="0" smtClean="0"/>
            </a:br>
            <a:r>
              <a:rPr lang="en-US" sz="2400" dirty="0" smtClean="0"/>
              <a:t>your ad</a:t>
            </a:r>
            <a:endParaRPr lang="en-US" sz="2400" spc="-1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  <p:pic>
        <p:nvPicPr>
          <p:cNvPr id="8" name="Picture 7" descr="27-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895350"/>
            <a:ext cx="5410200" cy="23122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100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09750"/>
            <a:ext cx="2667000" cy="19050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Enter your Ad headline. This appears under your ad.</a:t>
            </a:r>
            <a:endParaRPr lang="en-US" sz="2400" spc="-1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  <p:pic>
        <p:nvPicPr>
          <p:cNvPr id="2" name="Picture 1" descr="Slide-3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872148"/>
            <a:ext cx="5309058" cy="36925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1710348"/>
            <a:ext cx="4350258" cy="1005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7619" y="3146705"/>
            <a:ext cx="3499891" cy="5680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363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447" y="895350"/>
            <a:ext cx="4903104" cy="348046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09750"/>
            <a:ext cx="2667000" cy="19050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Enter your </a:t>
            </a:r>
            <a:br>
              <a:rPr lang="en-US" sz="2400" dirty="0" smtClean="0"/>
            </a:br>
            <a:r>
              <a:rPr lang="en-US" sz="2400" dirty="0" smtClean="0"/>
              <a:t>Ad text. This appears above the headline.</a:t>
            </a:r>
            <a:endParaRPr lang="en-US" sz="2400" spc="-1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  <p:pic>
        <p:nvPicPr>
          <p:cNvPr id="9" name="Picture 8" descr="Untitled-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106193"/>
            <a:ext cx="5118543" cy="33705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6820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0345" y="895350"/>
            <a:ext cx="2971800" cy="39624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/>
              <a:t>Select a </a:t>
            </a:r>
            <a:r>
              <a:rPr lang="en-US" sz="2400" b="1" dirty="0" smtClean="0"/>
              <a:t>Call </a:t>
            </a:r>
            <a:r>
              <a:rPr lang="en-US" sz="2400" b="1" dirty="0"/>
              <a:t>to A</a:t>
            </a:r>
            <a:r>
              <a:rPr lang="en-US" sz="2400" b="1" dirty="0" smtClean="0"/>
              <a:t>ction </a:t>
            </a:r>
            <a:r>
              <a:rPr lang="en-US" sz="2400" dirty="0"/>
              <a:t>button - choose from:</a:t>
            </a:r>
          </a:p>
          <a:p>
            <a:pPr marL="97790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Shop </a:t>
            </a:r>
            <a:r>
              <a:rPr lang="en-US" sz="2400" dirty="0"/>
              <a:t>Now</a:t>
            </a:r>
          </a:p>
          <a:p>
            <a:pPr marL="97790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Book </a:t>
            </a:r>
            <a:r>
              <a:rPr lang="en-US" sz="2400" dirty="0"/>
              <a:t>N</a:t>
            </a:r>
            <a:r>
              <a:rPr lang="en-US" sz="2400" dirty="0" smtClean="0"/>
              <a:t>ow</a:t>
            </a:r>
            <a:endParaRPr lang="en-US" sz="2400" dirty="0"/>
          </a:p>
          <a:p>
            <a:pPr marL="97790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Learn </a:t>
            </a:r>
            <a:r>
              <a:rPr lang="en-US" sz="2400" dirty="0"/>
              <a:t>More</a:t>
            </a:r>
          </a:p>
          <a:p>
            <a:pPr marL="97790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Sign </a:t>
            </a:r>
            <a:r>
              <a:rPr lang="en-US" sz="2400" dirty="0"/>
              <a:t>Up</a:t>
            </a:r>
          </a:p>
          <a:p>
            <a:pPr marL="97790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Download</a:t>
            </a:r>
          </a:p>
          <a:p>
            <a:pPr marL="97790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Watch More</a:t>
            </a:r>
            <a:endParaRPr lang="en-US" sz="2400" dirty="0"/>
          </a:p>
          <a:p>
            <a:pPr marL="97790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  <p:pic>
        <p:nvPicPr>
          <p:cNvPr id="2" name="Picture 1" descr="slide-3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819150"/>
            <a:ext cx="5438514" cy="38328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357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521" y="895350"/>
            <a:ext cx="4880955" cy="348046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0345" y="971550"/>
            <a:ext cx="2971800" cy="34290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/>
              <a:t>Click the </a:t>
            </a:r>
            <a:r>
              <a:rPr lang="en-US" sz="2400" b="1" dirty="0"/>
              <a:t>Ad Preview </a:t>
            </a:r>
            <a:r>
              <a:rPr lang="en-US" sz="2400" dirty="0" smtClean="0"/>
              <a:t>heading </a:t>
            </a:r>
            <a:r>
              <a:rPr lang="en-US" sz="2400" dirty="0"/>
              <a:t>to preview how your Ad will appear on Mobiles, the </a:t>
            </a:r>
            <a:r>
              <a:rPr lang="en-US" sz="2400" dirty="0" smtClean="0"/>
              <a:t>Newsfeed, </a:t>
            </a:r>
            <a:r>
              <a:rPr lang="en-US" sz="2400" dirty="0"/>
              <a:t>and in the </a:t>
            </a:r>
            <a:r>
              <a:rPr lang="en-US" sz="2400" dirty="0" smtClean="0"/>
              <a:t>right-hand </a:t>
            </a:r>
            <a:r>
              <a:rPr lang="en-US" sz="2400" dirty="0"/>
              <a:t>column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  <p:pic>
        <p:nvPicPr>
          <p:cNvPr id="8" name="Picture 7" descr="31-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742950"/>
            <a:ext cx="4888992" cy="37154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0985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521" y="924445"/>
            <a:ext cx="4880955" cy="342227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0345" y="1885950"/>
            <a:ext cx="2971800" cy="25146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Click </a:t>
            </a:r>
            <a:r>
              <a:rPr lang="en-US" sz="2400" b="1" dirty="0" smtClean="0"/>
              <a:t>Remove</a:t>
            </a:r>
            <a:r>
              <a:rPr lang="en-US" sz="2400" dirty="0" smtClean="0"/>
              <a:t> to turn off mobile and right-hand </a:t>
            </a:r>
            <a:r>
              <a:rPr lang="en-US" sz="2400" dirty="0"/>
              <a:t>column </a:t>
            </a:r>
            <a:r>
              <a:rPr lang="en-US" sz="2400" dirty="0" smtClean="0"/>
              <a:t>ads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0997" y="1172107"/>
            <a:ext cx="3200883" cy="5648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l="30918" r="9082"/>
          <a:stretch/>
        </p:blipFill>
        <p:spPr>
          <a:xfrm>
            <a:off x="7419749" y="1123643"/>
            <a:ext cx="692727" cy="6261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1521" y="2334145"/>
            <a:ext cx="4685563" cy="16182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41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10" y="1276350"/>
            <a:ext cx="6399908" cy="2819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504950"/>
            <a:ext cx="3048000" cy="27432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/>
              <a:t>Click </a:t>
            </a:r>
            <a:r>
              <a:rPr lang="en-US" sz="2400" b="1" dirty="0" smtClean="0"/>
              <a:t>Place Order </a:t>
            </a:r>
            <a:r>
              <a:rPr lang="en-US" sz="2400" dirty="0"/>
              <a:t>and enter your payment details to launch your first Newsfeed Ad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610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How to Create Your First Ad</a:t>
            </a:r>
            <a:endParaRPr lang="en-US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98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10600" cy="1219200"/>
          </a:xfrm>
        </p:spPr>
        <p:txBody>
          <a:bodyPr>
            <a:normAutofit lnSpcReduction="10000"/>
          </a:bodyPr>
          <a:lstStyle/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>
                <a:solidFill>
                  <a:srgbClr val="3B5998"/>
                </a:solidFill>
                <a:latin typeface="Arial Black" panose="020B0A04020102020204" pitchFamily="34" charset="0"/>
              </a:rPr>
              <a:t>The </a:t>
            </a: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5 Steps to Successful Facebook Advertising</a:t>
            </a: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1295400" y="1733550"/>
            <a:ext cx="8077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0" indent="-91440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 startAt="2"/>
              <a:tabLst>
                <a:tab pos="1028700" algn="l"/>
              </a:tabLst>
            </a:pPr>
            <a:r>
              <a:rPr lang="en-US" sz="5000" spc="-100" dirty="0" smtClean="0"/>
              <a:t>Target your existing customers through Custom Audiences</a:t>
            </a:r>
            <a:endParaRPr lang="en-US" sz="5000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722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153400" cy="838200"/>
          </a:xfrm>
        </p:spPr>
        <p:txBody>
          <a:bodyPr>
            <a:norm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Custom Audiences</a:t>
            </a: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123950"/>
            <a:ext cx="7543800" cy="2795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400"/>
              </a:spcBef>
              <a:spcAft>
                <a:spcPts val="600"/>
              </a:spcAft>
              <a:buSzPct val="100000"/>
              <a:buNone/>
            </a:pPr>
            <a:r>
              <a:rPr lang="en-US" sz="3000" b="1" dirty="0" smtClean="0">
                <a:solidFill>
                  <a:prstClr val="black"/>
                </a:solidFill>
              </a:rPr>
              <a:t>Custom Audiences are audiences you build with your own data. You can:</a:t>
            </a:r>
            <a:endParaRPr lang="en-US" sz="3000" dirty="0">
              <a:solidFill>
                <a:srgbClr val="292934"/>
              </a:solidFill>
            </a:endParaRPr>
          </a:p>
          <a:p>
            <a:pPr marL="857250" indent="-400050">
              <a:spcBef>
                <a:spcPts val="0"/>
              </a:spcBef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 smtClean="0">
                <a:solidFill>
                  <a:srgbClr val="292934"/>
                </a:solidFill>
              </a:rPr>
              <a:t>Upload your </a:t>
            </a:r>
            <a:r>
              <a:rPr lang="en-US" sz="2600" dirty="0">
                <a:solidFill>
                  <a:srgbClr val="292934"/>
                </a:solidFill>
              </a:rPr>
              <a:t>customer email addresses</a:t>
            </a:r>
          </a:p>
          <a:p>
            <a:pPr marL="857250" indent="-400050">
              <a:spcBef>
                <a:spcPts val="0"/>
              </a:spcBef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>
                <a:solidFill>
                  <a:srgbClr val="292934"/>
                </a:solidFill>
              </a:rPr>
              <a:t>Add a Custom Audience tag to your </a:t>
            </a:r>
            <a:r>
              <a:rPr lang="en-US" sz="2600" dirty="0" smtClean="0">
                <a:solidFill>
                  <a:srgbClr val="292934"/>
                </a:solidFill>
              </a:rPr>
              <a:t/>
            </a:r>
            <a:br>
              <a:rPr lang="en-US" sz="2600" dirty="0" smtClean="0">
                <a:solidFill>
                  <a:srgbClr val="292934"/>
                </a:solidFill>
              </a:rPr>
            </a:br>
            <a:r>
              <a:rPr lang="en-US" sz="2600" dirty="0" smtClean="0">
                <a:solidFill>
                  <a:srgbClr val="292934"/>
                </a:solidFill>
              </a:rPr>
              <a:t>website</a:t>
            </a:r>
            <a:r>
              <a:rPr lang="en-US" sz="2600" dirty="0">
                <a:solidFill>
                  <a:srgbClr val="292934"/>
                </a:solidFill>
              </a:rPr>
              <a:t> </a:t>
            </a:r>
            <a:r>
              <a:rPr lang="en-US" sz="2600" dirty="0" smtClean="0">
                <a:solidFill>
                  <a:srgbClr val="292934"/>
                </a:solidFill>
              </a:rPr>
              <a:t>and </a:t>
            </a:r>
            <a:r>
              <a:rPr lang="en-US" sz="2600" dirty="0">
                <a:solidFill>
                  <a:srgbClr val="292934"/>
                </a:solidFill>
              </a:rPr>
              <a:t>then target people who </a:t>
            </a:r>
            <a:r>
              <a:rPr lang="en-US" sz="2600" dirty="0" smtClean="0">
                <a:solidFill>
                  <a:srgbClr val="292934"/>
                </a:solidFill>
              </a:rPr>
              <a:t>visit </a:t>
            </a:r>
            <a:r>
              <a:rPr lang="en-US" sz="2600" dirty="0">
                <a:solidFill>
                  <a:srgbClr val="292934"/>
                </a:solidFill>
              </a:rPr>
              <a:t>specific </a:t>
            </a:r>
            <a:r>
              <a:rPr lang="en-US" sz="2600" dirty="0" smtClean="0">
                <a:solidFill>
                  <a:srgbClr val="292934"/>
                </a:solidFill>
              </a:rPr>
              <a:t>pages </a:t>
            </a:r>
            <a:r>
              <a:rPr lang="en-US" sz="2600" dirty="0">
                <a:solidFill>
                  <a:srgbClr val="292934"/>
                </a:solidFill>
              </a:rPr>
              <a:t>of your site </a:t>
            </a:r>
            <a:r>
              <a:rPr lang="en-US" sz="2600" dirty="0" smtClean="0">
                <a:solidFill>
                  <a:srgbClr val="292934"/>
                </a:solidFill>
              </a:rPr>
              <a:t>(Remarketing</a:t>
            </a:r>
            <a:r>
              <a:rPr lang="en-US" sz="2600" dirty="0">
                <a:solidFill>
                  <a:srgbClr val="292934"/>
                </a:solidFill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830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915400" cy="838200"/>
          </a:xfrm>
        </p:spPr>
        <p:txBody>
          <a:bodyPr>
            <a:normAutofit fontScale="70000" lnSpcReduction="20000"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Targeting Customer Groups </a:t>
            </a: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on </a:t>
            </a: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Facebook</a:t>
            </a: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123950"/>
            <a:ext cx="75438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indent="-514350"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800" dirty="0" smtClean="0"/>
              <a:t>Serve </a:t>
            </a:r>
            <a:r>
              <a:rPr lang="en-US" sz="2800" dirty="0"/>
              <a:t>Ads to all your </a:t>
            </a:r>
            <a:r>
              <a:rPr lang="en-US" sz="2800" dirty="0" smtClean="0"/>
              <a:t>customers</a:t>
            </a:r>
          </a:p>
          <a:p>
            <a:pPr marL="971550" indent="-514350"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800" dirty="0" smtClean="0">
                <a:solidFill>
                  <a:srgbClr val="292934"/>
                </a:solidFill>
              </a:rPr>
              <a:t>Serve </a:t>
            </a:r>
            <a:r>
              <a:rPr lang="en-US" sz="2800" dirty="0">
                <a:solidFill>
                  <a:srgbClr val="292934"/>
                </a:solidFill>
              </a:rPr>
              <a:t>Ads to customers who have purchased specific products / </a:t>
            </a:r>
            <a:r>
              <a:rPr lang="en-US" sz="2800" dirty="0" smtClean="0">
                <a:solidFill>
                  <a:srgbClr val="292934"/>
                </a:solidFill>
              </a:rPr>
              <a:t>services</a:t>
            </a:r>
          </a:p>
          <a:p>
            <a:pPr marL="971550" indent="-514350"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800" dirty="0" smtClean="0">
                <a:solidFill>
                  <a:srgbClr val="292934"/>
                </a:solidFill>
              </a:rPr>
              <a:t>Serve </a:t>
            </a:r>
            <a:r>
              <a:rPr lang="en-US" sz="2800" dirty="0">
                <a:solidFill>
                  <a:srgbClr val="292934"/>
                </a:solidFill>
              </a:rPr>
              <a:t>more </a:t>
            </a:r>
            <a:r>
              <a:rPr lang="en-US" sz="2800" dirty="0" smtClean="0">
                <a:solidFill>
                  <a:srgbClr val="292934"/>
                </a:solidFill>
              </a:rPr>
              <a:t>Ads to </a:t>
            </a:r>
            <a:r>
              <a:rPr lang="en-US" sz="2800" dirty="0">
                <a:solidFill>
                  <a:srgbClr val="292934"/>
                </a:solidFill>
              </a:rPr>
              <a:t>your best </a:t>
            </a:r>
            <a:r>
              <a:rPr lang="en-US" sz="2800" dirty="0" smtClean="0">
                <a:solidFill>
                  <a:srgbClr val="292934"/>
                </a:solidFill>
              </a:rPr>
              <a:t>buyers</a:t>
            </a:r>
          </a:p>
          <a:p>
            <a:pPr marL="971550" indent="-514350"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800" dirty="0" smtClean="0">
                <a:solidFill>
                  <a:srgbClr val="292934"/>
                </a:solidFill>
              </a:rPr>
              <a:t>Pay </a:t>
            </a:r>
            <a:r>
              <a:rPr lang="en-US" sz="2800" dirty="0">
                <a:solidFill>
                  <a:srgbClr val="292934"/>
                </a:solidFill>
              </a:rPr>
              <a:t>more to reach your best </a:t>
            </a:r>
            <a:r>
              <a:rPr lang="en-US" sz="2800" dirty="0" smtClean="0">
                <a:solidFill>
                  <a:srgbClr val="292934"/>
                </a:solidFill>
              </a:rPr>
              <a:t>buyers</a:t>
            </a:r>
          </a:p>
          <a:p>
            <a:pPr marL="971550" indent="-514350">
              <a:spcBef>
                <a:spcPts val="0"/>
              </a:spcBef>
              <a:spcAft>
                <a:spcPts val="12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800" dirty="0" smtClean="0">
                <a:solidFill>
                  <a:srgbClr val="292934"/>
                </a:solidFill>
              </a:rPr>
              <a:t>Target </a:t>
            </a:r>
            <a:r>
              <a:rPr lang="en-US" sz="2800" dirty="0">
                <a:solidFill>
                  <a:srgbClr val="292934"/>
                </a:solidFill>
              </a:rPr>
              <a:t>your leads</a:t>
            </a:r>
          </a:p>
          <a:p>
            <a:pPr marL="857250" indent="-400050">
              <a:spcBef>
                <a:spcPts val="0"/>
              </a:spcBef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endParaRPr lang="en-US" sz="2500" dirty="0">
              <a:solidFill>
                <a:srgbClr val="29293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982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171950"/>
            <a:ext cx="8686800" cy="9144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Log in to your Ad Manager and select </a:t>
            </a:r>
            <a:r>
              <a:rPr lang="en-US" sz="2400" b="1" dirty="0" smtClean="0"/>
              <a:t>Tools &gt; Audiences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23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Uploading Customer Email Addresses/Phone Numbers</a:t>
            </a:r>
            <a:endParaRPr lang="en-US" sz="2300" spc="-100" dirty="0"/>
          </a:p>
        </p:txBody>
      </p:sp>
      <p:pic>
        <p:nvPicPr>
          <p:cNvPr id="5" name="Picture 4" descr="slide-3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23950"/>
            <a:ext cx="8686800" cy="3009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66800" y="1123950"/>
            <a:ext cx="10873823" cy="2362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612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790950"/>
            <a:ext cx="8686800" cy="10668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/>
              <a:t>Click </a:t>
            </a:r>
            <a:r>
              <a:rPr lang="en-US" sz="2400" b="1" dirty="0" smtClean="0"/>
              <a:t>Create Audience </a:t>
            </a:r>
            <a:r>
              <a:rPr lang="en-US" sz="2400" dirty="0"/>
              <a:t>and select </a:t>
            </a:r>
            <a:r>
              <a:rPr lang="en-US" sz="2400" b="1" dirty="0" smtClean="0"/>
              <a:t>Custom Audience</a:t>
            </a:r>
            <a:r>
              <a:rPr lang="en-US" sz="2400" dirty="0" smtClean="0"/>
              <a:t> </a:t>
            </a:r>
            <a:r>
              <a:rPr lang="en-US" sz="2400" dirty="0"/>
              <a:t>from the </a:t>
            </a:r>
            <a:r>
              <a:rPr lang="en-US" sz="2400" dirty="0" smtClean="0"/>
              <a:t>drop-down menu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23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Uploading Customer Email Addresses/Phone Numbers</a:t>
            </a:r>
            <a:endParaRPr lang="en-US" sz="2300" spc="-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8" y="895350"/>
            <a:ext cx="8990864" cy="27368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-1" r="2763"/>
          <a:stretch/>
        </p:blipFill>
        <p:spPr>
          <a:xfrm>
            <a:off x="142461" y="1962150"/>
            <a:ext cx="2194560" cy="1295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265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585" y="895350"/>
            <a:ext cx="4817415" cy="3810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62150"/>
            <a:ext cx="3429000" cy="22098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Select </a:t>
            </a:r>
            <a:r>
              <a:rPr lang="en-US" sz="2400" b="1" dirty="0" smtClean="0"/>
              <a:t>Customer List </a:t>
            </a:r>
            <a:r>
              <a:rPr lang="en-US" sz="2400" dirty="0" smtClean="0"/>
              <a:t>and click </a:t>
            </a:r>
            <a:r>
              <a:rPr lang="en-US" sz="2400" b="1" dirty="0" smtClean="0"/>
              <a:t>Upload a File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23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Uploading Customer Email Addresses/Phone Numbers</a:t>
            </a:r>
            <a:endParaRPr lang="en-US" sz="2300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333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015448"/>
            <a:ext cx="4392745" cy="352282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62150"/>
            <a:ext cx="3429000" cy="22098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Choose </a:t>
            </a:r>
            <a:r>
              <a:rPr lang="en-US" sz="2400" b="1" dirty="0" smtClean="0"/>
              <a:t>Email </a:t>
            </a:r>
            <a:r>
              <a:rPr lang="en-US" sz="2400" dirty="0" smtClean="0"/>
              <a:t>or</a:t>
            </a:r>
            <a:r>
              <a:rPr lang="en-US" sz="2400" b="1" dirty="0" smtClean="0"/>
              <a:t> Phone Numbers </a:t>
            </a:r>
            <a:r>
              <a:rPr lang="en-US" sz="2400" dirty="0" smtClean="0"/>
              <a:t>and upload your list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23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Uploading Customer Email Addresses/Phone Numbers</a:t>
            </a:r>
            <a:endParaRPr lang="en-US" sz="2300" spc="-1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9099" y="2952750"/>
            <a:ext cx="2522002" cy="17556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369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48" y="3486150"/>
            <a:ext cx="8444552" cy="12192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/>
              <a:t>Facebook will then pair your list with the user data it has on file. When it is </a:t>
            </a:r>
            <a:r>
              <a:rPr lang="en-US" sz="2400" dirty="0" smtClean="0"/>
              <a:t>ready, your </a:t>
            </a:r>
            <a:r>
              <a:rPr lang="en-US" sz="2400" dirty="0"/>
              <a:t>audience will appear in the </a:t>
            </a:r>
            <a:r>
              <a:rPr lang="en-US" sz="2400" b="1" dirty="0"/>
              <a:t>Custom Audience </a:t>
            </a:r>
            <a:r>
              <a:rPr lang="en-US" sz="2400" dirty="0" smtClean="0"/>
              <a:t>list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52400" y="209550"/>
            <a:ext cx="8915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23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Uploading Customer Email Addresses/Phone Numbers</a:t>
            </a:r>
            <a:endParaRPr lang="en-US" sz="2300" spc="-100" dirty="0"/>
          </a:p>
        </p:txBody>
      </p:sp>
      <p:pic>
        <p:nvPicPr>
          <p:cNvPr id="2" name="Picture 1" descr="slide-4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91442"/>
            <a:ext cx="8839200" cy="25423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222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5750"/>
            <a:ext cx="8686800" cy="838200"/>
          </a:xfrm>
        </p:spPr>
        <p:txBody>
          <a:bodyPr>
            <a:norm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2550" dirty="0">
                <a:solidFill>
                  <a:srgbClr val="3B5998"/>
                </a:solidFill>
                <a:latin typeface="Arial Black" panose="020B0A04020102020204" pitchFamily="34" charset="0"/>
              </a:rPr>
              <a:t>Budgets, Bidding &amp; ‘Conversion Optimised’ Ads</a:t>
            </a:r>
            <a:endParaRPr lang="en-US" sz="2550" spc="-1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" y="1123950"/>
            <a:ext cx="7543800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SzPct val="100000"/>
              <a:buNone/>
            </a:pPr>
            <a:r>
              <a:rPr lang="en-US" sz="2800" b="1" dirty="0"/>
              <a:t>Before you can set your bidding, you need to tell Facebook how much your willing to spend on your Ad campaign. </a:t>
            </a:r>
          </a:p>
          <a:p>
            <a:pPr>
              <a:spcBef>
                <a:spcPts val="400"/>
              </a:spcBef>
              <a:buSzPct val="100000"/>
              <a:buNone/>
            </a:pPr>
            <a:endParaRPr lang="en-US" sz="2800" b="1" dirty="0"/>
          </a:p>
          <a:p>
            <a:pPr>
              <a:spcBef>
                <a:spcPts val="400"/>
              </a:spcBef>
              <a:buSzPct val="100000"/>
              <a:buNone/>
            </a:pPr>
            <a:r>
              <a:rPr lang="en-US" sz="2800" b="1" dirty="0"/>
              <a:t>To set your campaign budget…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879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790950"/>
            <a:ext cx="8610600" cy="726218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In </a:t>
            </a:r>
            <a:r>
              <a:rPr lang="en-US" sz="2400" dirty="0"/>
              <a:t>your </a:t>
            </a:r>
            <a:r>
              <a:rPr lang="en-US" sz="2400" b="1" dirty="0"/>
              <a:t>Ad </a:t>
            </a:r>
            <a:r>
              <a:rPr lang="en-US" sz="2400" b="1" dirty="0" smtClean="0"/>
              <a:t>Targeting </a:t>
            </a:r>
            <a:r>
              <a:rPr lang="en-US" sz="2400" dirty="0"/>
              <a:t>settings, enter either a daily budget or a lifetime budget for your campaign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28575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2550" dirty="0">
                <a:solidFill>
                  <a:srgbClr val="3B5998"/>
                </a:solidFill>
                <a:latin typeface="Arial Black" panose="020B0A04020102020204" pitchFamily="34" charset="0"/>
              </a:rPr>
              <a:t>Budgets, Bidding &amp; ‘Conversion Optimised’ Ads</a:t>
            </a:r>
            <a:endParaRPr lang="en-US" sz="2550" spc="-100" dirty="0">
              <a:solidFill>
                <a:prstClr val="black"/>
              </a:solidFill>
            </a:endParaRPr>
          </a:p>
        </p:txBody>
      </p:sp>
      <p:pic>
        <p:nvPicPr>
          <p:cNvPr id="2" name="Picture 1" descr="slide-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73988"/>
            <a:ext cx="6858000" cy="28515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196808"/>
            <a:ext cx="6633039" cy="1479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907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85750"/>
            <a:ext cx="8686800" cy="838200"/>
          </a:xfrm>
        </p:spPr>
        <p:txBody>
          <a:bodyPr>
            <a:norm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2550" dirty="0">
                <a:solidFill>
                  <a:srgbClr val="3B5998"/>
                </a:solidFill>
                <a:latin typeface="Arial Black" panose="020B0A04020102020204" pitchFamily="34" charset="0"/>
              </a:rPr>
              <a:t>Budgets, Bidding &amp; ‘Conversion Optimised’ Ads</a:t>
            </a:r>
            <a:endParaRPr lang="en-US" sz="2550" spc="-1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95400" y="1885950"/>
            <a:ext cx="7543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SzPct val="100000"/>
              <a:buNone/>
            </a:pPr>
            <a:r>
              <a:rPr lang="en-US" sz="2800" b="1" dirty="0" smtClean="0"/>
              <a:t>Next, you need to set your bid settings. You have four options to choose from…</a:t>
            </a:r>
            <a:endParaRPr 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408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867150"/>
            <a:ext cx="8458200" cy="9906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b="1" dirty="0" smtClean="0"/>
              <a:t>Clicks:</a:t>
            </a:r>
            <a:r>
              <a:rPr lang="en-US" sz="2400" dirty="0" smtClean="0"/>
              <a:t> Facebook </a:t>
            </a:r>
            <a:r>
              <a:rPr lang="en-US" sz="2400" dirty="0"/>
              <a:t>will serve </a:t>
            </a:r>
            <a:r>
              <a:rPr lang="en-US" sz="2400" dirty="0" smtClean="0"/>
              <a:t>your Ad to </a:t>
            </a:r>
            <a:r>
              <a:rPr lang="en-US" sz="2400" dirty="0"/>
              <a:t>people who might click on </a:t>
            </a:r>
            <a:r>
              <a:rPr lang="en-US" sz="2400" dirty="0" smtClean="0"/>
              <a:t>your Ad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6195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26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Option 1</a:t>
            </a:r>
            <a:endParaRPr lang="en-US" sz="2600" spc="-100" dirty="0"/>
          </a:p>
        </p:txBody>
      </p:sp>
      <p:pic>
        <p:nvPicPr>
          <p:cNvPr id="6" name="Picture 5" descr="slide-4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208" y="895350"/>
            <a:ext cx="6743584" cy="28609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24" y="2103557"/>
            <a:ext cx="5395048" cy="17081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450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790950"/>
            <a:ext cx="8001000" cy="99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/>
              <a:t>Daily Unique Reach:</a:t>
            </a:r>
            <a:r>
              <a:rPr lang="en-US" sz="2400" dirty="0" smtClean="0"/>
              <a:t> Your Ad will </a:t>
            </a:r>
            <a:r>
              <a:rPr lang="en-US" sz="2400" dirty="0"/>
              <a:t>only be served to people once per day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6195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26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Option 2</a:t>
            </a:r>
            <a:endParaRPr lang="en-US" sz="2600" spc="-100" dirty="0"/>
          </a:p>
        </p:txBody>
      </p:sp>
      <p:pic>
        <p:nvPicPr>
          <p:cNvPr id="2" name="Picture 1" descr="slide-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95350"/>
            <a:ext cx="6770304" cy="27761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57" y="2038350"/>
            <a:ext cx="5033045" cy="15367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301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790950"/>
            <a:ext cx="8153400" cy="99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/>
              <a:t>Impressions:</a:t>
            </a:r>
            <a:r>
              <a:rPr lang="en-US" sz="2400" dirty="0" smtClean="0"/>
              <a:t> Your Ad will </a:t>
            </a:r>
            <a:r>
              <a:rPr lang="en-US" sz="2400" dirty="0"/>
              <a:t>be served to as many people as many times as </a:t>
            </a:r>
            <a:r>
              <a:rPr lang="en-US" sz="2400" dirty="0" smtClean="0"/>
              <a:t>possible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6195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26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Option 3</a:t>
            </a:r>
            <a:endParaRPr lang="en-US" sz="2600" spc="-100" dirty="0"/>
          </a:p>
        </p:txBody>
      </p:sp>
      <p:pic>
        <p:nvPicPr>
          <p:cNvPr id="2" name="Picture 1" descr="slide-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895350"/>
            <a:ext cx="6400800" cy="2769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165" y="1760883"/>
            <a:ext cx="6179539" cy="17411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347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714750"/>
            <a:ext cx="8839200" cy="9906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b="1" dirty="0"/>
              <a:t>Website </a:t>
            </a:r>
            <a:r>
              <a:rPr lang="en-US" sz="2400" b="1" dirty="0" smtClean="0"/>
              <a:t>Conversions:</a:t>
            </a:r>
            <a:r>
              <a:rPr lang="en-US" sz="2400" dirty="0" smtClean="0"/>
              <a:t> </a:t>
            </a:r>
            <a:r>
              <a:rPr lang="en-US" sz="2400" dirty="0"/>
              <a:t>Facebook will serve </a:t>
            </a:r>
            <a:r>
              <a:rPr lang="en-US" sz="2400" dirty="0" smtClean="0"/>
              <a:t>your Ad to </a:t>
            </a:r>
            <a:r>
              <a:rPr lang="en-US" sz="2400" dirty="0"/>
              <a:t>people who are more likely to reach your </a:t>
            </a:r>
            <a:r>
              <a:rPr lang="en-US" sz="2400" dirty="0" smtClean="0"/>
              <a:t>Conversion </a:t>
            </a:r>
            <a:r>
              <a:rPr lang="en-US" sz="2400" dirty="0"/>
              <a:t>P</a:t>
            </a:r>
            <a:r>
              <a:rPr lang="en-US" sz="2400" dirty="0" smtClean="0"/>
              <a:t>ixel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6195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sz="26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Option 4</a:t>
            </a:r>
            <a:endParaRPr lang="en-US" sz="2600" spc="-100" dirty="0"/>
          </a:p>
        </p:txBody>
      </p:sp>
      <p:pic>
        <p:nvPicPr>
          <p:cNvPr id="2" name="Picture 1" descr="slide-5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971550"/>
            <a:ext cx="6400800" cy="26697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885950"/>
            <a:ext cx="5578100" cy="17230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624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790950"/>
            <a:ext cx="8153400" cy="990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/>
              <a:t>Impressions:</a:t>
            </a:r>
            <a:r>
              <a:rPr lang="en-US" sz="2400" dirty="0" smtClean="0"/>
              <a:t> Your Ad will </a:t>
            </a:r>
            <a:r>
              <a:rPr lang="en-US" sz="2400" dirty="0"/>
              <a:t>be served to as many people as many times as </a:t>
            </a:r>
            <a:r>
              <a:rPr lang="en-US" sz="2400" dirty="0" smtClean="0"/>
              <a:t>possible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209550"/>
            <a:ext cx="86868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2600" b="1" dirty="0" smtClean="0">
                <a:latin typeface="Arial"/>
                <a:cs typeface="Arial"/>
              </a:rPr>
              <a:t>For targeting existing customers, choose </a:t>
            </a:r>
            <a:r>
              <a:rPr lang="en-US" sz="26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Option 3 </a:t>
            </a:r>
            <a:br>
              <a:rPr lang="en-US" sz="2600" dirty="0" smtClean="0">
                <a:solidFill>
                  <a:srgbClr val="3B5998"/>
                </a:solidFill>
                <a:latin typeface="Arial Black" panose="020B0A04020102020204" pitchFamily="34" charset="0"/>
              </a:rPr>
            </a:br>
            <a:r>
              <a:rPr lang="en-US" sz="2600" dirty="0" smtClean="0">
                <a:cs typeface="Arial"/>
              </a:rPr>
              <a:t>(but don’t use this for targeting new customers)</a:t>
            </a:r>
            <a:endParaRPr lang="en-US" sz="2600" spc="-100" dirty="0"/>
          </a:p>
        </p:txBody>
      </p:sp>
      <p:pic>
        <p:nvPicPr>
          <p:cNvPr id="5" name="Picture 4" descr="slide-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021054"/>
            <a:ext cx="6400800" cy="276989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78" y="2266950"/>
            <a:ext cx="5041298" cy="13795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023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686800" cy="838200"/>
          </a:xfrm>
        </p:spPr>
        <p:txBody>
          <a:bodyPr>
            <a:norm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255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Budgets, Bidding &amp; ‘Conversion Optimised’ Ads</a:t>
            </a:r>
            <a:endParaRPr lang="en-US" sz="2550" spc="-100" dirty="0"/>
          </a:p>
        </p:txBody>
      </p:sp>
      <p:sp>
        <p:nvSpPr>
          <p:cNvPr id="2" name="Rectangle 1"/>
          <p:cNvSpPr/>
          <p:nvPr/>
        </p:nvSpPr>
        <p:spPr>
          <a:xfrm>
            <a:off x="990600" y="1200150"/>
            <a:ext cx="7467600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SzPct val="100000"/>
              <a:buNone/>
            </a:pPr>
            <a:r>
              <a:rPr lang="en-US" sz="2800" b="1" dirty="0"/>
              <a:t>PRO TIP:</a:t>
            </a:r>
            <a:br>
              <a:rPr lang="en-US" sz="2800" b="1" dirty="0"/>
            </a:br>
            <a:r>
              <a:rPr lang="en-US" sz="2800" dirty="0"/>
              <a:t>If you're doing Re-Marketing with a Custom Audience, you can set your bidding to </a:t>
            </a:r>
            <a:r>
              <a:rPr lang="en-US" sz="2800" b="1" dirty="0"/>
              <a:t>Impressions (CPM)</a:t>
            </a:r>
            <a:r>
              <a:rPr lang="en-US" sz="2800" dirty="0"/>
              <a:t> with a high bid of around £10 to £30. (You won’t necessarily pay this, but you will win the auction and dominate your Custom Audiences newsfeed). </a:t>
            </a:r>
            <a:endParaRPr 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47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763000" cy="838200"/>
          </a:xfrm>
        </p:spPr>
        <p:txBody>
          <a:bodyPr>
            <a:normAutofit fontScale="77500" lnSpcReduction="20000"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Tracking and Measuring Conversions</a:t>
            </a: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1066800" y="1733550"/>
            <a:ext cx="70104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400"/>
              </a:spcBef>
              <a:spcAft>
                <a:spcPts val="600"/>
              </a:spcAft>
              <a:buSzPct val="100000"/>
              <a:buNone/>
            </a:pPr>
            <a:r>
              <a:rPr lang="en-US" sz="5500" b="1" dirty="0" smtClean="0">
                <a:solidFill>
                  <a:prstClr val="black"/>
                </a:solidFill>
              </a:rPr>
              <a:t>Creating a Conversion Pixel</a:t>
            </a:r>
            <a:endParaRPr lang="en-US" sz="5500" b="1" dirty="0">
              <a:solidFill>
                <a:prstClr val="black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189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153400" cy="838200"/>
          </a:xfrm>
        </p:spPr>
        <p:txBody>
          <a:bodyPr>
            <a:norm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Creating a Conversion Pixel</a:t>
            </a: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85800" y="1213068"/>
            <a:ext cx="7162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400050">
              <a:spcBef>
                <a:spcPts val="0"/>
              </a:spcBef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800" dirty="0" smtClean="0">
                <a:solidFill>
                  <a:srgbClr val="292934"/>
                </a:solidFill>
              </a:rPr>
              <a:t>A </a:t>
            </a:r>
            <a:r>
              <a:rPr lang="en-US" sz="2800" dirty="0">
                <a:solidFill>
                  <a:srgbClr val="292934"/>
                </a:solidFill>
              </a:rPr>
              <a:t>Conversion </a:t>
            </a:r>
            <a:r>
              <a:rPr lang="en-US" sz="2800" dirty="0" smtClean="0">
                <a:solidFill>
                  <a:srgbClr val="292934"/>
                </a:solidFill>
              </a:rPr>
              <a:t>Pixel </a:t>
            </a:r>
            <a:r>
              <a:rPr lang="en-US" sz="2800" dirty="0">
                <a:solidFill>
                  <a:srgbClr val="292934"/>
                </a:solidFill>
              </a:rPr>
              <a:t>is a small piece of code that will send information about </a:t>
            </a:r>
            <a:r>
              <a:rPr lang="en-US" sz="2800" dirty="0" smtClean="0">
                <a:solidFill>
                  <a:srgbClr val="292934"/>
                </a:solidFill>
              </a:rPr>
              <a:t>the </a:t>
            </a:r>
            <a:r>
              <a:rPr lang="en-US" sz="2800" dirty="0">
                <a:solidFill>
                  <a:srgbClr val="292934"/>
                </a:solidFill>
              </a:rPr>
              <a:t>success of your adverts back to </a:t>
            </a:r>
            <a:r>
              <a:rPr lang="en-US" sz="2800" dirty="0" smtClean="0">
                <a:solidFill>
                  <a:srgbClr val="292934"/>
                </a:solidFill>
              </a:rPr>
              <a:t>Facebook</a:t>
            </a:r>
            <a:endParaRPr lang="en-US" sz="2800" dirty="0">
              <a:solidFill>
                <a:srgbClr val="29293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646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153400" cy="838200"/>
          </a:xfrm>
        </p:spPr>
        <p:txBody>
          <a:bodyPr>
            <a:norm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Creating a Conversion Pixel</a:t>
            </a: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85800" y="1213068"/>
            <a:ext cx="7772400" cy="3252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400050">
              <a:spcBef>
                <a:spcPts val="0"/>
              </a:spcBef>
              <a:spcAft>
                <a:spcPts val="14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 smtClean="0">
                <a:solidFill>
                  <a:srgbClr val="292934"/>
                </a:solidFill>
              </a:rPr>
              <a:t>You'll </a:t>
            </a:r>
            <a:r>
              <a:rPr lang="en-US" sz="2600" dirty="0">
                <a:solidFill>
                  <a:srgbClr val="292934"/>
                </a:solidFill>
              </a:rPr>
              <a:t>need to put your Conversion </a:t>
            </a:r>
            <a:r>
              <a:rPr lang="en-US" sz="2600" dirty="0" smtClean="0">
                <a:solidFill>
                  <a:srgbClr val="292934"/>
                </a:solidFill>
              </a:rPr>
              <a:t>Pixel </a:t>
            </a:r>
            <a:r>
              <a:rPr lang="en-US" sz="2600" dirty="0">
                <a:solidFill>
                  <a:srgbClr val="292934"/>
                </a:solidFill>
              </a:rPr>
              <a:t>on your website, or ask the person who manages your website to do it for you </a:t>
            </a:r>
          </a:p>
          <a:p>
            <a:pPr marL="857250" indent="-400050">
              <a:spcBef>
                <a:spcPts val="0"/>
              </a:spcBef>
              <a:spcAft>
                <a:spcPts val="14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>
                <a:solidFill>
                  <a:srgbClr val="292934"/>
                </a:solidFill>
              </a:rPr>
              <a:t>If you want to track registrations, this code will go on your Registrations Confirmation page</a:t>
            </a:r>
          </a:p>
          <a:p>
            <a:pPr marL="857250" indent="-400050">
              <a:spcBef>
                <a:spcPts val="0"/>
              </a:spcBef>
              <a:spcAft>
                <a:spcPts val="14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>
                <a:solidFill>
                  <a:srgbClr val="292934"/>
                </a:solidFill>
              </a:rPr>
              <a:t>If you want to track checkouts, this code will go on your Order Confirmation page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249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61950"/>
            <a:ext cx="8153400" cy="838200"/>
          </a:xfrm>
        </p:spPr>
        <p:txBody>
          <a:bodyPr>
            <a:normAutofit/>
          </a:bodyPr>
          <a:lstStyle/>
          <a:p>
            <a:pPr marL="114300" lvl="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Creating a Conversion Pixel</a:t>
            </a:r>
            <a:endParaRPr lang="en-US" spc="-100" dirty="0"/>
          </a:p>
        </p:txBody>
      </p:sp>
      <p:sp>
        <p:nvSpPr>
          <p:cNvPr id="2" name="Rectangle 1"/>
          <p:cNvSpPr/>
          <p:nvPr/>
        </p:nvSpPr>
        <p:spPr>
          <a:xfrm>
            <a:off x="685800" y="1213068"/>
            <a:ext cx="7772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0" indent="-400050">
              <a:spcBef>
                <a:spcPts val="0"/>
              </a:spcBef>
              <a:spcAft>
                <a:spcPts val="14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dirty="0" smtClean="0">
                <a:solidFill>
                  <a:srgbClr val="292934"/>
                </a:solidFill>
              </a:rPr>
              <a:t>To create a Conversion Pixel…</a:t>
            </a:r>
            <a:endParaRPr lang="en-US" sz="2600" dirty="0">
              <a:solidFill>
                <a:srgbClr val="29293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33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207732"/>
            <a:ext cx="8305800" cy="573818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Click </a:t>
            </a:r>
            <a:r>
              <a:rPr lang="en-US" sz="2400" b="1" dirty="0"/>
              <a:t>T</a:t>
            </a:r>
            <a:r>
              <a:rPr lang="en-US" sz="2400" b="1" dirty="0" smtClean="0"/>
              <a:t>ools &gt; Conversion Tracking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61950"/>
            <a:ext cx="81534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Creating a Conversion Pixel</a:t>
            </a:r>
            <a:endParaRPr lang="en-US" spc="-100" dirty="0"/>
          </a:p>
        </p:txBody>
      </p:sp>
      <p:pic>
        <p:nvPicPr>
          <p:cNvPr id="2" name="Picture 1" descr="slide-5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854323"/>
            <a:ext cx="7924800" cy="28908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626" y="788504"/>
            <a:ext cx="8305800" cy="3276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270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943350"/>
            <a:ext cx="7162800" cy="726218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 smtClean="0"/>
              <a:t>Click </a:t>
            </a:r>
            <a:r>
              <a:rPr lang="en-US" sz="2400" b="1" dirty="0" smtClean="0"/>
              <a:t>Create Pixel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61950"/>
            <a:ext cx="81534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Creating a Conversion Pixel</a:t>
            </a:r>
            <a:endParaRPr lang="en-US" spc="-100" dirty="0"/>
          </a:p>
        </p:txBody>
      </p:sp>
      <p:pic>
        <p:nvPicPr>
          <p:cNvPr id="2" name="Picture 1" descr="slide-5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28750"/>
            <a:ext cx="8077200" cy="16192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39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123950"/>
            <a:ext cx="4317310" cy="342098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971550"/>
            <a:ext cx="5105400" cy="38100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300" dirty="0" smtClean="0"/>
              <a:t>Define what action you want to measure. The choices are: </a:t>
            </a:r>
          </a:p>
          <a:p>
            <a:pPr marL="977900" lvl="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Checkouts</a:t>
            </a:r>
            <a:endParaRPr lang="en-US" sz="2400" dirty="0" smtClean="0"/>
          </a:p>
          <a:p>
            <a:pPr marL="977900" lvl="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Registrations</a:t>
            </a:r>
            <a:endParaRPr lang="en-US" sz="2400" dirty="0"/>
          </a:p>
          <a:p>
            <a:pPr marL="977900" lvl="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Leads</a:t>
            </a:r>
          </a:p>
          <a:p>
            <a:pPr marL="977900" lvl="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Key Page Views</a:t>
            </a:r>
            <a:endParaRPr lang="en-US" sz="2400" dirty="0"/>
          </a:p>
          <a:p>
            <a:pPr marL="977900" lvl="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Adds </a:t>
            </a:r>
            <a:r>
              <a:rPr lang="en-US" sz="2400" dirty="0"/>
              <a:t>to </a:t>
            </a:r>
            <a:r>
              <a:rPr lang="en-US" sz="2400" dirty="0" smtClean="0"/>
              <a:t>Basket</a:t>
            </a:r>
          </a:p>
          <a:p>
            <a:pPr marL="977900" lvl="0" indent="-3429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Font typeface="Wingdings" charset="2"/>
              <a:buChar char="▶"/>
              <a:tabLst>
                <a:tab pos="1028700" algn="l"/>
              </a:tabLst>
            </a:pPr>
            <a:r>
              <a:rPr lang="en-US" sz="2400" dirty="0" smtClean="0"/>
              <a:t>Other Website Conversions</a:t>
            </a:r>
          </a:p>
          <a:p>
            <a:pPr marL="635000" lvl="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SzPct val="100000"/>
              <a:buNone/>
              <a:tabLst>
                <a:tab pos="1028700" algn="l"/>
              </a:tabLst>
            </a:pPr>
            <a:r>
              <a:rPr lang="en-US" sz="2400" dirty="0" smtClean="0"/>
              <a:t>Then click </a:t>
            </a:r>
            <a:r>
              <a:rPr lang="en-US" sz="2400" b="1" dirty="0" smtClean="0"/>
              <a:t>Create Pixel</a:t>
            </a:r>
            <a:endParaRPr lang="en-US" sz="2400" b="1" dirty="0"/>
          </a:p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61950"/>
            <a:ext cx="81534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Creating a Conversion Pixel</a:t>
            </a:r>
            <a:endParaRPr lang="en-US" spc="-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1885950"/>
            <a:ext cx="2514600" cy="25519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996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71950"/>
            <a:ext cx="8382000" cy="4572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/>
              <a:t>Click </a:t>
            </a:r>
            <a:r>
              <a:rPr lang="en-US" sz="2400" b="1" dirty="0" smtClean="0"/>
              <a:t>View Pixel Code</a:t>
            </a: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61950"/>
            <a:ext cx="81534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Creating a Conversion Pixel</a:t>
            </a:r>
            <a:endParaRPr lang="en-US" spc="-100" dirty="0"/>
          </a:p>
        </p:txBody>
      </p:sp>
      <p:pic>
        <p:nvPicPr>
          <p:cNvPr id="5" name="Picture 4" descr="slide-6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05" y="895350"/>
            <a:ext cx="7654989" cy="2971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54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50"/>
            <a:ext cx="3581400" cy="3505200"/>
          </a:xfrm>
        </p:spPr>
        <p:txBody>
          <a:bodyPr>
            <a:noAutofit/>
          </a:bodyPr>
          <a:lstStyle/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r>
              <a:rPr lang="en-US" sz="2400" dirty="0"/>
              <a:t>Follow the instructions to add the code to your website – or click </a:t>
            </a:r>
            <a:r>
              <a:rPr lang="en-US" sz="2400" b="1" dirty="0"/>
              <a:t>Email Pixel </a:t>
            </a:r>
            <a:r>
              <a:rPr lang="en-US" sz="2400" b="1" dirty="0" smtClean="0"/>
              <a:t>Code</a:t>
            </a:r>
            <a:br>
              <a:rPr lang="en-US" sz="2400" b="1" dirty="0" smtClean="0"/>
            </a:br>
            <a:r>
              <a:rPr lang="en-US" sz="2400" dirty="0" smtClean="0"/>
              <a:t>to </a:t>
            </a:r>
            <a:r>
              <a:rPr lang="en-US" sz="2400" dirty="0"/>
              <a:t>send the code to your web developer</a:t>
            </a:r>
          </a:p>
          <a:p>
            <a:pPr marL="457200">
              <a:spcBef>
                <a:spcPts val="0"/>
              </a:spcBef>
              <a:spcAft>
                <a:spcPts val="400"/>
              </a:spcAft>
              <a:buClr>
                <a:srgbClr val="8B9DC3"/>
              </a:buClr>
              <a:buNone/>
              <a:tabLst>
                <a:tab pos="1028700" algn="l"/>
              </a:tabLst>
            </a:pPr>
            <a:endParaRPr lang="en-US" sz="2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361950"/>
            <a:ext cx="81534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21C5E"/>
              </a:buClr>
              <a:buSzPct val="85000"/>
              <a:buFont typeface="Wingdings 3" pitchFamily="18" charset="2"/>
              <a:buChar char="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spcBef>
                <a:spcPts val="400"/>
              </a:spcBef>
              <a:spcAft>
                <a:spcPts val="1200"/>
              </a:spcAft>
              <a:buFont typeface="Wingdings 3" pitchFamily="18" charset="2"/>
              <a:buNone/>
            </a:pPr>
            <a:r>
              <a:rPr lang="en-US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Creating a Conversion Pixel</a:t>
            </a:r>
            <a:endParaRPr lang="en-US" spc="-100" dirty="0"/>
          </a:p>
        </p:txBody>
      </p:sp>
      <p:pic>
        <p:nvPicPr>
          <p:cNvPr id="5" name="Picture 4" descr="Slide-6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956539"/>
            <a:ext cx="4787192" cy="37018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98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10600" cy="1219200"/>
          </a:xfrm>
        </p:spPr>
        <p:txBody>
          <a:bodyPr>
            <a:normAutofit lnSpcReduction="10000"/>
          </a:bodyPr>
          <a:lstStyle/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>
                <a:solidFill>
                  <a:srgbClr val="3B5998"/>
                </a:solidFill>
                <a:latin typeface="Arial Black" panose="020B0A04020102020204" pitchFamily="34" charset="0"/>
              </a:rPr>
              <a:t>The </a:t>
            </a: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5 Steps to Successful Facebook Advertising</a:t>
            </a: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609600" y="1410732"/>
            <a:ext cx="8077200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Create your Newsfeed ads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Start with Remarketing to your existing Customers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Target new customers through Facebook targeting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Move to lookalike audiences as soon as possible</a:t>
            </a:r>
          </a:p>
          <a:p>
            <a:pPr marL="9715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Use Cost-Per-Conversion bidding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55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10600" cy="838200"/>
          </a:xfrm>
        </p:spPr>
        <p:txBody>
          <a:bodyPr>
            <a:normAutofit/>
          </a:bodyPr>
          <a:lstStyle/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Seminar 1: Action Steps</a:t>
            </a: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533400" y="1047750"/>
            <a:ext cx="8077200" cy="3344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tabLst>
                <a:tab pos="228600" algn="l"/>
                <a:tab pos="1028700" algn="l"/>
              </a:tabLst>
            </a:pPr>
            <a:r>
              <a:rPr lang="en-US" sz="2800" b="1" spc="-100" dirty="0" smtClean="0"/>
              <a:t>If you’re new to Facebook Advertising:</a:t>
            </a:r>
            <a:endParaRPr lang="en-US" sz="2800" b="1" spc="-100" dirty="0"/>
          </a:p>
          <a:p>
            <a:pPr marL="11366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 smtClean="0"/>
              <a:t>Open </a:t>
            </a:r>
            <a:r>
              <a:rPr lang="en-US" sz="2600" spc="-100" dirty="0"/>
              <a:t>your Account</a:t>
            </a:r>
          </a:p>
          <a:p>
            <a:pPr marL="11366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Create your first Ad</a:t>
            </a:r>
          </a:p>
          <a:p>
            <a:pPr marL="11366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 smtClean="0"/>
              <a:t>Upload your </a:t>
            </a:r>
            <a:r>
              <a:rPr lang="en-US" sz="2600" spc="-100" dirty="0"/>
              <a:t>customer list</a:t>
            </a:r>
          </a:p>
          <a:p>
            <a:pPr marL="11366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Set your bidding and launch </a:t>
            </a:r>
            <a:r>
              <a:rPr lang="en-US" sz="2600" spc="-100" dirty="0" smtClean="0"/>
              <a:t/>
            </a:r>
            <a:br>
              <a:rPr lang="en-US" sz="2600" spc="-100" dirty="0" smtClean="0"/>
            </a:br>
            <a:r>
              <a:rPr lang="en-US" sz="2600" spc="-100" dirty="0" smtClean="0"/>
              <a:t>your campaign</a:t>
            </a:r>
            <a:endParaRPr lang="en-US" sz="2600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3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10600" cy="838200"/>
          </a:xfrm>
        </p:spPr>
        <p:txBody>
          <a:bodyPr>
            <a:normAutofit/>
          </a:bodyPr>
          <a:lstStyle/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Seminar 1: Action Steps</a:t>
            </a: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533400" y="1047750"/>
            <a:ext cx="8077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tabLst>
                <a:tab pos="228600" algn="l"/>
                <a:tab pos="1028700" algn="l"/>
              </a:tabLst>
            </a:pPr>
            <a:r>
              <a:rPr lang="en-US" sz="2800" b="1" spc="-100" dirty="0" smtClean="0"/>
              <a:t>If you’re currently advertising on Facebook:</a:t>
            </a:r>
            <a:endParaRPr lang="en-US" sz="2800" b="1" spc="-100" dirty="0"/>
          </a:p>
          <a:p>
            <a:pPr marL="11366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 smtClean="0"/>
              <a:t>Segment </a:t>
            </a:r>
            <a:r>
              <a:rPr lang="en-US" sz="2600" spc="-100" dirty="0"/>
              <a:t>your customer lists</a:t>
            </a:r>
          </a:p>
          <a:p>
            <a:pPr marL="11366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Test at least three different </a:t>
            </a:r>
            <a:r>
              <a:rPr lang="en-US" sz="2600" spc="-100" dirty="0" smtClean="0"/>
              <a:t>Ads to </a:t>
            </a:r>
            <a:br>
              <a:rPr lang="en-US" sz="2600" spc="-100" dirty="0" smtClean="0"/>
            </a:br>
            <a:r>
              <a:rPr lang="en-US" sz="2600" spc="-100" dirty="0" smtClean="0"/>
              <a:t>different </a:t>
            </a:r>
            <a:r>
              <a:rPr lang="en-US" sz="2600" spc="-100" dirty="0"/>
              <a:t>groups</a:t>
            </a:r>
          </a:p>
          <a:p>
            <a:pPr marL="1136650" indent="-51435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buFont typeface="+mj-lt"/>
              <a:buAutoNum type="arabicParenR"/>
              <a:tabLst>
                <a:tab pos="1028700" algn="l"/>
              </a:tabLst>
            </a:pPr>
            <a:r>
              <a:rPr lang="en-US" sz="2600" spc="-100" dirty="0"/>
              <a:t>Start exploring ‘Lookalike audiences’ </a:t>
            </a:r>
            <a:r>
              <a:rPr lang="en-US" sz="2600" spc="-100" dirty="0" smtClean="0"/>
              <a:t/>
            </a:r>
            <a:br>
              <a:rPr lang="en-US" sz="2600" spc="-100" dirty="0" smtClean="0"/>
            </a:br>
            <a:r>
              <a:rPr lang="en-US" sz="2600" spc="-100" dirty="0" smtClean="0"/>
              <a:t>in </a:t>
            </a:r>
            <a:r>
              <a:rPr lang="en-US" sz="2600" spc="-100" dirty="0"/>
              <a:t>your account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2023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10600" cy="838200"/>
          </a:xfrm>
        </p:spPr>
        <p:txBody>
          <a:bodyPr>
            <a:normAutofit/>
          </a:bodyPr>
          <a:lstStyle/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Coming Next…</a:t>
            </a: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533400" y="1047750"/>
            <a:ext cx="8077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tabLst>
                <a:tab pos="228600" algn="l"/>
                <a:tab pos="1028700" algn="l"/>
              </a:tabLst>
            </a:pPr>
            <a:r>
              <a:rPr lang="en-US" sz="2800" b="1" spc="-100" dirty="0" smtClean="0"/>
              <a:t>Seminar 2:</a:t>
            </a:r>
            <a:endParaRPr lang="en-US" sz="2800" b="1" spc="-100" dirty="0"/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 smtClean="0"/>
              <a:t>Targeting</a:t>
            </a:r>
            <a:r>
              <a:rPr lang="en-US" sz="2600" spc="-100" dirty="0"/>
              <a:t>: Geography, Demographics and </a:t>
            </a:r>
            <a:r>
              <a:rPr lang="en-US" sz="2600" spc="-100" dirty="0" smtClean="0"/>
              <a:t>Interests</a:t>
            </a:r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 smtClean="0"/>
              <a:t>How </a:t>
            </a:r>
            <a:r>
              <a:rPr lang="en-US" sz="2600" spc="-100" dirty="0"/>
              <a:t>to </a:t>
            </a:r>
            <a:r>
              <a:rPr lang="en-US" sz="2600" spc="-100" dirty="0" smtClean="0"/>
              <a:t>Create </a:t>
            </a:r>
            <a:r>
              <a:rPr lang="en-US" sz="2600" spc="-100" dirty="0"/>
              <a:t>Lookalike </a:t>
            </a:r>
            <a:r>
              <a:rPr lang="en-US" sz="2600" spc="-100" dirty="0" smtClean="0"/>
              <a:t>Audiences</a:t>
            </a:r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 smtClean="0"/>
              <a:t>When </a:t>
            </a:r>
            <a:r>
              <a:rPr lang="en-US" sz="2600" spc="-100" dirty="0"/>
              <a:t>and How to use </a:t>
            </a:r>
            <a:r>
              <a:rPr lang="en-US" sz="2600" spc="-100" dirty="0" smtClean="0"/>
              <a:t>Right-Hand </a:t>
            </a:r>
            <a:r>
              <a:rPr lang="en-US" sz="2600" spc="-100" dirty="0"/>
              <a:t>Side </a:t>
            </a:r>
            <a:r>
              <a:rPr lang="en-US" sz="2600" spc="-100" dirty="0" smtClean="0"/>
              <a:t>Ads</a:t>
            </a:r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 smtClean="0"/>
              <a:t>Step-by-Step Guide </a:t>
            </a:r>
            <a:r>
              <a:rPr lang="en-US" sz="2600" spc="-100" dirty="0"/>
              <a:t>to Profitable </a:t>
            </a:r>
            <a:r>
              <a:rPr lang="en-US" sz="2600" spc="-100" dirty="0" smtClean="0"/>
              <a:t>Ads</a:t>
            </a:r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 smtClean="0"/>
              <a:t>Advanced </a:t>
            </a:r>
            <a:r>
              <a:rPr lang="en-US" sz="2600" spc="-100" dirty="0"/>
              <a:t>Bidding Strategies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7946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10600" cy="838200"/>
          </a:xfrm>
        </p:spPr>
        <p:txBody>
          <a:bodyPr>
            <a:normAutofit/>
          </a:bodyPr>
          <a:lstStyle/>
          <a:p>
            <a:pPr marL="114300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40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Coming Next…</a:t>
            </a:r>
            <a:endParaRPr lang="en-US" sz="4000" spc="-100" dirty="0"/>
          </a:p>
        </p:txBody>
      </p:sp>
      <p:sp>
        <p:nvSpPr>
          <p:cNvPr id="2" name="Rectangle 1"/>
          <p:cNvSpPr/>
          <p:nvPr/>
        </p:nvSpPr>
        <p:spPr>
          <a:xfrm>
            <a:off x="533400" y="1047750"/>
            <a:ext cx="8077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tabLst>
                <a:tab pos="228600" algn="l"/>
                <a:tab pos="1028700" algn="l"/>
              </a:tabLst>
            </a:pPr>
            <a:r>
              <a:rPr lang="en-US" sz="2800" b="1" spc="-100" dirty="0" smtClean="0"/>
              <a:t>Seminar 3:</a:t>
            </a:r>
            <a:endParaRPr lang="en-US" sz="2800" b="1" spc="-100" dirty="0"/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 smtClean="0"/>
              <a:t>Budgeting </a:t>
            </a:r>
            <a:r>
              <a:rPr lang="en-US" sz="2600" spc="-100" dirty="0"/>
              <a:t>and Scheduling</a:t>
            </a:r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/>
              <a:t>Ad Manager Panel and Reporting</a:t>
            </a:r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/>
              <a:t>Video Ads</a:t>
            </a:r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/>
              <a:t>MOBILE</a:t>
            </a:r>
          </a:p>
          <a:p>
            <a:pPr marL="857250" lvl="0" indent="-400050">
              <a:spcAft>
                <a:spcPts val="800"/>
              </a:spcAft>
              <a:buClr>
                <a:srgbClr val="8B9DC3"/>
              </a:buClr>
              <a:buFont typeface="Wingdings 3" panose="05040102010807070707" pitchFamily="18" charset="2"/>
              <a:buChar char="u"/>
              <a:tabLst>
                <a:tab pos="1028700" algn="l"/>
              </a:tabLst>
            </a:pPr>
            <a:r>
              <a:rPr lang="en-US" sz="2600" spc="-100" dirty="0"/>
              <a:t>10 Principles for a Successful Facebook </a:t>
            </a:r>
            <a:r>
              <a:rPr lang="en-US" sz="2600" spc="-100" dirty="0" smtClean="0"/>
              <a:t/>
            </a:r>
            <a:br>
              <a:rPr lang="en-US" sz="2600" spc="-100" dirty="0" smtClean="0"/>
            </a:br>
            <a:r>
              <a:rPr lang="en-US" sz="2600" spc="-100" dirty="0" smtClean="0"/>
              <a:t>Landing </a:t>
            </a:r>
            <a:r>
              <a:rPr lang="en-US" sz="2600" spc="-100" dirty="0"/>
              <a:t>Page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2320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9550"/>
            <a:ext cx="8610600" cy="838200"/>
          </a:xfrm>
        </p:spPr>
        <p:txBody>
          <a:bodyPr>
            <a:noAutofit/>
          </a:bodyPr>
          <a:lstStyle/>
          <a:p>
            <a:pPr marL="114300" algn="ctr"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36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30 Days To Facebook Profits </a:t>
            </a:r>
            <a:br>
              <a:rPr lang="en-US" sz="3600" dirty="0" smtClean="0">
                <a:solidFill>
                  <a:srgbClr val="3B5998"/>
                </a:solidFill>
                <a:latin typeface="Arial Black" panose="020B0A04020102020204" pitchFamily="34" charset="0"/>
              </a:rPr>
            </a:br>
            <a:r>
              <a:rPr lang="en-US" sz="3600" dirty="0" smtClean="0">
                <a:solidFill>
                  <a:srgbClr val="3B5998"/>
                </a:solidFill>
                <a:latin typeface="Arial Black" panose="020B0A04020102020204" pitchFamily="34" charset="0"/>
              </a:rPr>
              <a:t>‘Mission Control’</a:t>
            </a:r>
            <a:endParaRPr lang="en-US" sz="3600" spc="-100" dirty="0"/>
          </a:p>
        </p:txBody>
      </p:sp>
      <p:sp>
        <p:nvSpPr>
          <p:cNvPr id="2" name="Rectangle 1"/>
          <p:cNvSpPr/>
          <p:nvPr/>
        </p:nvSpPr>
        <p:spPr>
          <a:xfrm>
            <a:off x="0" y="1047750"/>
            <a:ext cx="9144000" cy="2412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>
              <a:spcAft>
                <a:spcPts val="1600"/>
              </a:spcAft>
              <a:buClr>
                <a:srgbClr val="8B9DC3"/>
              </a:buClr>
              <a:tabLst>
                <a:tab pos="228600" algn="l"/>
                <a:tab pos="1028700" algn="l"/>
              </a:tabLst>
            </a:pPr>
            <a:endParaRPr lang="en-US" sz="3600" dirty="0" smtClean="0">
              <a:ln w="6350" cmpd="sng">
                <a:noFill/>
              </a:ln>
              <a:solidFill>
                <a:srgbClr val="3B5998"/>
              </a:solidFill>
              <a:latin typeface="Arial Black" panose="020B0A04020102020204" pitchFamily="34" charset="0"/>
            </a:endParaRPr>
          </a:p>
          <a:p>
            <a:pPr marL="114300" lvl="0" algn="ctr">
              <a:lnSpc>
                <a:spcPct val="90000"/>
              </a:lnSpc>
              <a:spcBef>
                <a:spcPts val="400"/>
              </a:spcBef>
              <a:spcAft>
                <a:spcPts val="1200"/>
              </a:spcAft>
              <a:buNone/>
            </a:pPr>
            <a:r>
              <a:rPr lang="en-US" sz="36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/>
            </a:r>
            <a:br>
              <a:rPr lang="en-US" sz="36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</a:br>
            <a:r>
              <a:rPr lang="en-US" sz="3300" dirty="0" err="1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www.CardellMedia.com</a:t>
            </a:r>
            <a:r>
              <a:rPr lang="en-US" sz="3300" dirty="0">
                <a:ln w="6350" cmpd="sng">
                  <a:noFill/>
                </a:ln>
                <a:solidFill>
                  <a:srgbClr val="3B5998"/>
                </a:solidFill>
                <a:latin typeface="Arial Black" panose="020B0A04020102020204" pitchFamily="34" charset="0"/>
              </a:rPr>
              <a:t>/members-hub</a:t>
            </a:r>
            <a:endParaRPr lang="en-US" sz="3300" dirty="0">
              <a:solidFill>
                <a:srgbClr val="3B5998"/>
              </a:solidFill>
              <a:latin typeface="Arial Black" panose="020B0A04020102020204" pitchFamily="34" charset="0"/>
            </a:endParaRPr>
          </a:p>
          <a:p>
            <a:pPr marL="228600">
              <a:spcBef>
                <a:spcPts val="0"/>
              </a:spcBef>
              <a:spcAft>
                <a:spcPts val="1600"/>
              </a:spcAft>
              <a:buClr>
                <a:srgbClr val="8B9DC3"/>
              </a:buClr>
              <a:tabLst>
                <a:tab pos="228600" algn="l"/>
                <a:tab pos="1028700" algn="l"/>
              </a:tabLst>
            </a:pPr>
            <a:endParaRPr lang="en-US" sz="2600" spc="-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3618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28600" y="4781550"/>
            <a:ext cx="9525000" cy="381001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9050"/>
            <a:ext cx="9144000" cy="45719"/>
          </a:xfrm>
          <a:prstGeom prst="rect">
            <a:avLst/>
          </a:prstGeom>
          <a:solidFill>
            <a:srgbClr val="3B59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30xFBP-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233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720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  <p:tag name="ISPRING_SCORM_RATE_QUIZZES" val="0"/>
  <p:tag name="ISPRING_SCORM_PASSING_SCORE" val="100.0000000000"/>
  <p:tag name="ISPRING_PROJECT_FOLDER_UPDATED" val="1"/>
  <p:tag name="ISPRING_ULTRA_SCORM_COURSE_ID" val="63BA48E2-7219-49BE-9CD3-30EF08EA8516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LAYERS_CUSTOMIZATION" val="UEsDBBQAAgAIANu2gUJ7BdOSwAEAANoDAAAPAAAAbm9uZS9wbGF5ZXIueG1spZJPb9QwEMXPW6nfIfK99m4Rolo59ICUE0WVFhC3lTeZJqaOHTwTsvvtmfzZpFuQQOKQaPIy72fPs/X9sXbJT4hog0/FRq5FAj4PhfVlKr58zm7uxP376yvdOHOCmNgiFT54EEkBmEfbEPseDVWpeCFIhoqEXx63R7SpqIiarVJd18nujQyxVLfr9UZ9e/i4yyuozY31SMbnzF32ciuSJtoQLZ1S8W4trq9WA/ICZ5F7fInBtf3KKPNQqyYCgieIatz2bN3S38381MErOjWAgkdfDbMfTP78EIrWAfbaSo9tOyDqCYO20rS1mzufYMxTMTbsa0A0JaB0vhRq9Ko/mPWTM1hNHLzA9tymPTiLFYsjfejeL+r+bBmyVxNHXYJ0PUwwnGLWOpeBoTZCIZIIP1rLVdZjv85HsN6IcTnP3Xt8tl5il7PGVWZyCvH0gR18JFOUco5ejtHLwdTbh+ITF49TnLsFMgezhKArqt3bf86j7/6fOAp4Mq0jcV7B+gKOmeW/BDWPQsAz9pqkxsl+tTOVd9ce6hdX40Iadzdl8R1FQiaWwNewMGTUos8w9Zqm1fg5JTTHotXv91JPRC5/AVBLAwQUAAIACABFsldEBlydIcYDAADNDwAAHgAAAHN0cmVhbWxpbmUvY29tbW9uX21lc3NhZ2VzLmxuZ61XwW7jNhC9L7D/QAjwsdn2VhSOA9lmIiGypJXoOOlFYCTGJiqRrkQ5u/36DkU7trMpJK57MGBSfDOcN4/D4fjmW1WiHasbLsW189vVrw5iIpcFF+trZ0luf/ndQY2ioqClFOzaEdJBN5PPn8YlFeuWrhn8//wJoXHFmgaGzUSPjmPEi2snnmYuIe7MW+CQpBlxp87EVYrmm4oJ1Yy/7BcPwK78cB6tMuKTAFsZmUUhSaIgi90QB6cmL7ASRgQDPpSKWSLjBKfgHCfOJK5ZA65ZjXzxIu3MpNhNZp4zSRmt840d9sGf48iZPPCC9XtdJglsN0sDAGV+qiMHc4s4wATPncmTbNGG7hhSEu04e0Vqw0BHitcMNSV40B9yCROiZX3OPO0jiokfhWk2XRIShc7E00bkVoFMe6leuMk9Tg6ZTpJoBTmua/lqBcSJm+r84Jo2rLaCev6dF8Cvy6/H15sSfsrSSIwh7JiJXhBOU/cOZ9PoEdKi1WiDiO6dSXRvg3jSkn/qF3zoPvh3rs6iFgzonST+7E0tORVIivI7onkOOLSt2Y7LtoEZLSBWGN1Yeknx1yXo1HeDDzRpDCIuOnWu+Y7BFuqiPy3dMTdVa9BRN+vPK9UgYLQkgR9i4ypqVclF72mBSjLDcz+8y74u/T+zW9cP8PzNOX4khgkKJ1FIhWhZSs0ukEKLHRU5Q88sp23D0HdYVvCiW7alkBNN098t/wdRtT/Fo30BCOf4cXR12dYMLytaC7hrLE2dlZ8fg63aBiJVilVb1RfFCRNX/8suLo0rdtP0P4MakpcLI3rn3zYcc61leAHZhuJZUV4ORwVQZyCKWyhjga4KfMCNeEQvogTv0QsJerdDx14UQqTxBvqcP4bDVnia+kRTxJ4brpgF8oxhuzagy5ZJ+sdCyWW1LZliR7E8sxdNSsnoDjIJ87wx6rn6CWdWqjjUfl2kT2+SQ2mEDa2pvtkRbKnkFbBYDLC5XOADm+YCOGNiJduy6Gpayf/qLgEguK0MIVtDtnH6Usuqmy1pczhQ5g66uWQXJrjEOD112GfUNHUg5ENfB0IejLHqSY8owxlh35QFxkRIuCrZQFR3sQ1rVveIczYHQj1AvG8g0418HdpAplrq7xr1fWGxO6YfGto33kdLg1pw4i0X0xCK6r4TIZu2ehZQXXuj6bi78N1zasNGYae4n37znBqxe/GcIokPJ/U2ShYuKH10dmT1pxGSL+h8er5Muj8jGzc2z6pu7UHiYbQfB+4UB5pfqEI/GHkbNd3De/zl5B3+L1BLAwQUAAIACABFsldEm7JuUtUCAAA1CgAAKAAAAHN0cmVhbWxpbmUvZmxhc2hfcHVibGlzaGluZ19zZXR0aW5ncy54bWzFVttOGzEQfc9XWH4nWy5tabQbhIAIBIUIUlU8ocl6krXw2lvbmxCe+jX9sH5JZ9dJSMSlW1TEU+LxzJzjmfFZx3t3uWITtE4anfDN9gfOUKdGSD1O+LdBb2OXM+dBC1BGY8K14Wyv24qLcqiky67Qe3J1jNJo1yl8wjPvi04UTafTtnSFrXaNKj3ld+3U5FFh0aH2aKNCwYx+/KxAx7utFmNxMH01olTIpEh4r1Sqh+BLi4JHq06HMkdd0XZdMlZm3wEhZIUE6kreI8tQjjOitLPN2VQKnyV8q0pCztHjJHXqQA6qJAeGWGo/z56jBwEewjLAebzzbmEIJjHTkMt0QDusOljCDwc3x9f9o8uzk/PTm8HFxdngpB9I1DHRep44WgeKiZApbYpLnBi8hzQj3hQzAuUwjlZNC7eR0WvkqjUbGkVFraOo0fkQxTnkRHLeqfayOW0QE9Apiqtbqds9it3kbERHU7OE71sJijPpQcl0ke4BKlQizcA6XKWw2HFVfdPuvrVmWp9/bnjOsY+6idsxNVtVDUfbxP3Igmvm+d2USrCZKZmSt8i8YVSlMqd/GbLViWEja/LaqsB55pQUyCYSpyj2mgBdE0ReUiTdk0KhDwg/SnnPhjgylvIiTKhPZJcu5G83OgFYTWH/xKEA5x7wYXGcD5tb2zsfP33e/VIVYj4lb0aCBhvzwr8nD6Cya0NUlDLUyBU0akoKpcN6NIQUtdtfy/YWHDOY1HNZzVoNThMpiXfApo2ULrDUJTZNmIJmRqsZg5Skx1VTPpGmdGQJ8xxSu1cRDKFM6prqWE6QwKxodhkfCtlpR79//tp4MWgux30FFVrQ44MXBXkpyo/1K44qDX1aUr0t319Rr5s15Nw08bo4beJ1GZRwVQUbUSAZGwfNJCFTMpcexTOBr+jGf/7A1c19rhvRewzI6xiF1fKlsfa0iKMn3z4tsq8/9bqtP1BLAwQUAAIACABFsldEsi9dz+EEAADKHAAAIgAAAHN0cmVhbWxpbmUvZmxhc2hfc2tpbl9zZXR0aW5ncy54bWztWdtu4zYQfe9XGO57nGZzW8AbIHbtIkA2DeDUrwUtMTYRijREyon79R1eJJG6mZJfN8Jm1zNzDofDudDaqfgg7OG30WgaccrTFZaSsK1Qklw2IvGP8SaTkrO/UhQTzOQMbwkbP/y+XC7uv8+nE213ArNgsUbM7i4vuxFPEVfkl/qnzRRsZMrpK2KYXmy2/25yl27UE4rCxqkeGO2huGA8TZC/sP4ZSGL8WNyoZwiF0kGMgePbXD29OASmOJI4dndzJo3Zz82jeoaRlDvqEVgCn2aaKQ8MMbnUYzuSJJgShmEb/bZQAKMsTcH1FSUx7pfHVYo3+DyQgXIoO7Z9Tfk2xUL0i2PBsqfouEHRB8Dn88V9X7jkElEdBzEwlprBhqEH/sBpluC5Ec1QCuj7q9lNu/953s0a+9zVQj39sKbfXV+pJwxp+173OQkIZt6+TrYux3hYv6gT9G8W3RwhnaKDIbRNlBQRT/aIHZ/5ls/6RHB33OMUcvIjD6IuzNv7kDUd7IEIAo4D+PH2ejkL2PM+JQlKj3OlOtkMSpjAEJvYAYbGWKKNsMkVGFKNsCdRHFHwaDzNEzIdT7D0T3iPhhIhxQUcXHKxI9sdhT/mELu74mm2PJGHOuYmR5mX51M5fg06PT/7Ss96JWEL2dm+qYH0RiTFa1OMpXvau9AcK6paRfzudvFnaMTh1wWKJDlgJy9D67pgIMxyDK20KsmAMvMogmtMxX9N8KfpMrOletqMpTqnnrd8HxNyx3cRwyZlA0P/UXmCJGRWdlGEDkuHYw+XR4AgSTjTJXMyUx2wusU9sZhESAZMoE/CYv7Zf37UcSGJXEGFHrOFtVwG7k56OeAmYJH70Etfbu9fG4K2dfrOYP/pvieYwncEnsnKq4MyDRYMbSiOH94RFXg6qStqgC/YawwKmWY+IFcYRNGLKivU5BXzJ/GM32XN2oqr3HbNNz7jkCpJfZGqgSFg6EC2umx81y28TW1X3/HPV1N5OF3DSvxRriRKZbYv1u8wMSQxfkcZlb7RivyHHwQkLJ1O2g30QdePtYxK9bBhFnjykeV+QxtoAPjrx/hybGyNdWGnkg9WUd/1xiNVEXBgBWLSCpG7LNkwRKioov7oQAmM0mhXRVx1IBiXuLbEtw4AkhJFuwTiWYNd5zBI6Wq8rGKfH8UTe+d59poqaFTlZVx8o/ExDQqDSOBoCMUHTP82sbeAurzil06RFsc8nc6gxnRxCr2yeyely3ljV2nWlbifKP3Aqfke7ZaIJy/NlxmlIkoxtq+LnFVqqhI1p1zgGsCVlrbqnYXriP5s1HbmFDmETcwMhShzKybCVeTygkEn3EFFfTxS77me4KP6e12K7HFAwYC741GE9ip4vnTSTGxT3yV+KUVnEHuZ7C9QtKKzF8lL3WVfObIzqL0Sd/kfC8WANaAdNx33dOJkizsLvZJy333V5rB5k/aTx9D4zTcfI1Fsjq46trRwc1xJvBfuvHKMTeLmfC+FiS2OVnVZJWv3PZ1TU768pcxL89Aqd+qxo8yf9eCrLeKJnY4Fc/IVZQ2NoaopMS/4y7wermGqGq8zHgjPRDOuSfur2/zqNmd1m7a2Mk2IiCp9BtL8HwZ+xHgJqLzSKlJ7X1EDM54bB4FiJY8U69PO7y3tBtovf3koAPV/mP8DUEsDBBQAAgAIAEWyV0Qa2uo7qgAAAB8BAAAbAAAAc3RyZWFtbGluZS9pMThuX3ByZXNldHMueG1snY8xD8IgEIV3fgW5XbBb0wDdTNwcdDYVUUno0XDU+vOF1Bhnh0vuXd73Xk71rzHwp0vkI2poxBa4QxuvHu8aTsfdpgVOecDrECI6DRiB94Yp37R4SI5cJl4ikDQ8cp46KZdlEZ6mVBIohjmXYBI2jrLMGFFWUk4rCivb+b/ozw0MY5yry+xD3qMpe1GrhVOyGipzdig83iLIalDy667KzpRLRRFK/jxm2BtQSwMEFAACAAgA2raBQt/H9upqAgAA6QUAABUAAABzdHJlYW1saW5lL3BsYXllci54bWyVVMtu4yAUXadS/8FiX+Ok04ci3KpTKavpKFI6j11E7RsbFQMDOG769YPBju0qo1EXluCac+7jHCD3bxWP9qANkyJF8zhBEYhM5kwUKfrxvLq4Rfd352dEcXoAHbE8RcZqoBVnAlCUg8k0U9ah19SWKRoFYkeNokxWilr2wuFnn+UmcVn2k53STGpmD66Ehduen80cWJgUldaqJcZN08TMuFOiMJLXLb2JHTVWGgwICxqHClEPXdr/g91XSYHtQYEZgG+GTaDNZSx1gRdJMse/n75tshIqesGEsVRk0BbrBjTzE3qh2euTzGsOpo3NSMiwAWvb5D42I3bJ5rciMjpLUTiwrcAYWoCJuSgQDlh8Akx2nJqy4zET2pZX1S+cmdIFA7s/vR2i2x7itcED0LwyMYa0+5OHCZ5mJZVv1xtjVXO+AmprDTmKNPypmVutWsKj9vNkjkKiwUY+W2yazP1xqxXNrNSHR4dzBuiEi49Cx0Ho2INovm9FyOOHbrHuVNgMRKhvcxdq6+c1I3uWg/xOtaatJ+6sroHgD8EOi6dggkPfnVJHVQg+YQOS1cbKir17xok/7NJDPzOsCVk/ut0w7wfFRjcNnfBcuxoZzesPtlZdqk76Wk10t8scdrTm9nGcvzfnCPqhvlMeOs31i4lcNhv2DlEJrCjdBb66XqCoYXn7ssyT5HbE0Daxbj1hzdDVVoXIKBvB3YyDPP+SgjjknkETMMFiX52MhZa1yD+KEKvhmhruDPPg/kQcdq5mJ5mVKkWXQ+lXlzfo2NOXxXUP9XWtQ+JQy2dvzbYr21sAdw48dkK6R9Et/wJQSwMEFAACAAgARbJXRA9rEPhAAQAAuwIAACoAAABzdHJlYW1saW5lL3NraW5fY3VzdG9taXphdGlvbl9zZXR0aW5ncy54bWyNUttKxDAQffcr8gdNMrlCWcitsm+CDz6XbZWiptBEFMnHmypLd3VFM09zzuRM5mTa9DhF95Ly/Dy993ma4+2Y8xQf0u4KofYwP83LzTKmMadmQ+6mOMyv+3g/r1hFU+7j0C+DW9m0w6j7PEhJo7yqGbOMIskCDQr5wF3lNHgNrnKeEtc23yS+dJfxMMZ8WbVtztifF/YxjUvex2F828F59Sl1PsH10g9TrUs7wdYox67FszUQI1zyUKgBAIEc98TjIqWWhqCAGcdQrKJAARHOiRaFSMqhZp0WVYUFLRCTjFFfaKD1NjLGeuqKBE2Iqd2C0q50nZUYI0IIMF+4gM5iVKuhahhQq4HgwYIoxhqiAHWusx0rwQfhOFI0CIwLsxYw3szdpju1a0P/Pc7Rzj8EL37BRXbdrebHctWX/7qfH1BLAwQUAAIACABFsldEuF+xEqgKAAAjKQAAGQAAAHN0cmVhbWxpbmUvc3RyZWFtbGluZS5wbmftmnlUU1cex6O1VuwoRdxB6JRWrIKoCQEEzKDgMhZw7Fhk2LRAEiebNprgBBKLVqQMpsuIJmFRuliLEGlMWAKJuAVNHjG1gtmI4JCIZgECCRBe0peEzvLnnDN/Jue8k8999557v/d3f8v945XvS9u1aOHqhTAYbNGe3cn7YbD5AAz22vEF86E3rnfR7o455P27tsOaeoKHocY8TFJqEgzWzHxz5vDrUNvv6O5MMgy2+I77mSMh/VAAg61r3ZOc9OeiXJNW+mMBVXlrQJO0sWvvyPx5ZYvh3bKkLccur3qx7u3YEcTYW6Vhy85cLnh75e55f0KcRq5ekvzeynNbA9ZgP064S074UGdf3qn6Y9uP7eu15v5OhvxN/xOTXC3OdEBov0y/rrIXv9gRqoJ5fn9QItk5Qsoib+urZLgXxnzgAx/4wAc+8IEPfOADH/jABz7wgQ984AMf+MAHPvCBD3zgAx/4wAf/FyD+RuvUO3nimaEob+uLd9lzvBD+vwB1P4L28tpVZB1oxMSETt56w3xOaQ++o2r29t9qbD+CoDmnDDF1Do0BGdU5/rM+DTDSzh8+X2ha6R3z7CMNgg1cyEW5puQxLqddbPkh7mxcFT9/ZsCf0To1Y0C5zjY8Xqin1VpKTNUJDiOPE0UfrTh6DZAPq+Re+dk3v65Xip0T3L2eiVET19IJIhdoyRNvNA0aVogn703QVsRbE+V2ESVt7e6VZCWGntZHp3sUPKuvWQo4p+SM3IVl9coEMeWEKuUSCysQUAIW1wQqZJpFYd7tHs2shgaOMhnZCyX1StWFIysOo6F/VcpbgEybUL/KI+XivT0Ko4Xhcnx3NILdmCKo2ARX4Ammd86h9cQQxe/cQ06phx6E12n+khXvHktiONSZ/TZBS2dX26uy4Ao07kvTO7IPEFlZwgUtG9igmSpWz4xfRXU6X0x2jP+8l5MHvszoC2VJEdQxPgt0Cxc5X9xsy1EY4XVTskz5ax6t/A8iHCNlqI6TkwNluuOx8e+zwQkuI1FKXxpPBb/IV+Ajf8o5wypH43ArBijJPD80qeRVVkzozLM3uChy8bZpBTNXbK9jHdoij+qfaKLWrNlnvs8i22wtYvBs3EWphqorialljHRBwx33M3tAPLyFmWh7OnEB0H+2Ivdpx1Akqa0ZySQhcVygY7HbIC04skMGl2fnKfF0G6+O0O/ot/cf5EhwZJ5JP9qhDzT1sLIq0VzR9Ev9lbIQlTMkMws1nuCxaoZkiUzv1PTQ7kSJJgcZBCo8PIXHNzAzP346qJnYcT6F15fHACMCT9b+7eU1wCpHiRPP8glpm922J+iMGFuMowbkEshN0ALW04jD+n6aJTGOnTjWHdZnATHbwOF0kmj6CTeXMa5jcgdlF06SzVX7kF248nxybjglEi63zG8u7LeL7J0DHXJxS/ZozBWjio9TO6QionuLK0QjnwGB6QnHQAU6SFzVoFh7KvIKrpbD58cJtB09lmJDfFQCO9GuIXOoHc/XNIh3VW2Q9UyBcz1hosVEXqo86ZrUHKXsR3A2HOhpDn40uy++wZ/V8GFI0bNPTcvWW+87oOCiXPW4p4Bkgzs4YI/TENsriJc07uSVI62vRQ/o/4G1aS10avTZ1AhWH5a1HcGxCmivK+/yaOY2DI3RM0R8V12JJQurX/nlC0Mr2oIUtjAlMTmLs4MLzOO+9xVg3HkT3C0Ikqw9E2lnEmK4E9lHkBlXQO43SrOlssShNvV7ZB+dCF6IrvDDOPLIMsiR0xnTjzNt/i+9usFblG5/+shpALTrxFoLEZGlti2FBwK9vTaAXoVF2g2x+qJeQeITSHdhWiU6MHtxyRndFumuCWA0ZygzHrMXwdkkCGrVO5cA+vzlF/cJ8GLZGMlMFMuc4jZUWS6nPE8I78J/8EzlipVoR6JbrKv78cLCjTsQavFtfNvrntD+a1vmpiAe4OxbQ96PcDwPdRVVgae3egOA4CjJc0336UaOES0n5TSkfJvDmCm5QfLEtEgpN5JswuA7wfLgPpXtausLrCA03Yapf5B94TjvBmUZ2lRdswSgGCg7eZDZOJVoaXW7VkWO4ajXAIu1XvucmIkqVcZCkQdlslip89MaIb27GTo5UJRePBhIemq52+COfsyaOyJPJDrQKJ5Yi0XqW3sFqHspO3lT58RT60Q7rFDYFJQqZc44NVh0H7wV7YpLL0dLJfCmFF5+qLzIyFcyPc17N7TMnGz9L6bZJO/sq6VPD5toYjIt/rRHCZRfUVJnl1cJsmtwad70zxeJRjvkMHZ9lm661+ZUCf7LvzZKNkl4AtO1jVvYgE7K3iRAWu039WGrNnTh0XN7z1wvpNx5Wi31OyQ1Oht/0rJMhldVykX5gb/oo2tZavAW5JnQUWVapyN4Lqq0iqmodr+Uva/OOYvVP1/lSaxNgrJQ+uShiCAS8lIllMmJ38bdc86p9Wi0qXDcGiNN5+i35QeE56ZiL+UfVJv/5UloBk+ndAVLVBRDazfW1h3G1CwId8AzLlX6hVfsCDCsB5KbHGYhiWY2d9r7g+bgnWhlQu1B5NqiSIYEv135SRPGoSSGyMW8oAH9K/3odcB02n9bUcmQ2PAUx5sHtLXjBRysQJZ9AsnEEIhU7keQVybfyFdHklfVK80UYYvH0BqQPvZ1HT6EMTNqAssxQksAM8sP/fxbrGA57rwS1U3u849bDtAdal1t4fbbkm22ZiBGPAWYNl8nkD//99krLUYGgUPWNmGRSZjyrWX6ffM4B+HNBbrigmcH6srbAvn3zcvy4VEdI7cr+W1imUaX2Gc9IaVYLaaeb5jb2kvoRCYAzB2a6UgdWe04RmjazzEYKFR9tEZre0SRyg6cLbutvRIXwzaxGx5SGEwjFzA5rd4ddK69lBrLcXjS76dvhLSOhow2zucdg8IGINHJVUOwFYam0E8i2OB0n1gUhl7LbmzMOaNeBvy9LZC8QYFPgFKbugFpsHerpq8YPMfa6tAwXKAaSqP4EPHkYIXafo60a1OQO3MfJMuIbwV5JwQOpFJvy5J5fH7F22yW8CQxml05NTT5aId/Y1NkRrW39FJp08NXSce/K8dYqYD+Ic8Pg1OLV3mnCoeKpvX+VM1/VNpadQDg2Vbr9LapB+nEqMutORkXGuPeZzfeY8cPHETQhi5kmM95618SAk61nkN7bxLLoTnznGMXL96GfG9MGqUL8LjaxlIs2qz/bdKItM/RuIxYrV/ZXIUE5RwFcNxOCkiY7OlwTr9Su+8pbhErZ8u9dPBbrM2deybWX61ASI6uc38XR7B+ySwuEOZu0VmLLTjDP6XQosjdtwptdwPTrztnvHUhRXjEe7/Km3qYIciI1l5jlcg3y5qvrwnzXts0n3N28jZnnLmeM3z8S/3K3vOzn9sRn+zxLg4F15ZZOtVBQNDGFbtiUFBx/yjG23uqAb9VOf4TrbZ47AHwnIkStQd4O7ILHz/4/qLW+nADFx8V5+ihinjtv5/tSnks+f7r1Cghxuqy8rklBMfdGNFo5ZOo36YsaH863jxcAFdjkWSTim+6nV3qNiWXvnlWNfD96VR/zkZkCZ4VpMCjnY+U+cxEgXbBrOL64cOP7znhHMA1p+SzwNIk4bM89/s9KWnJTdsPlf4KUEsDBBQAAgAIAEWyV0QyclsURgAAAGkAAAAdAAAAc3RyZWFtbGluZS9zdHJlYW1saW5lLnBuZy54bWyzsa/IzVEoSy0qzszPs1Uy1DNQsrfj5bIpKEoty0wtV6gAi0GAkkIlCq88M6UkAyhibmyJEMxIzUzPKLFVsjBBqNQHmggAUEsDBBQAAgAIAHeTq0T+VZKv0QMAAPsNAAAdAAAAdW5pdmVyc2FsL2NvbW1vbl9tZXNzYWdlcy5sbmetV91u2zYUvi/QdyAEFNgulrYDWhSD44C2GFuILLkiHSf7gcBIjEOEIl39uM2u9jR7sD3Jjig7sdMOkupdWDBpf9/5+c45IgdnXzKFNiIvpNGnztuTNw4SOjGp1KtTZ8HOf/rgoKLkOuXKaHHqaOOgs+HLFwPF9ariKwHfX75AaJCJooBlMaxXT2sk01NnPorH4WyOg+vYDydhPPImznBssjXXD8g3K/N7/sPP7z98efvu/Y+D11tkFyI6w75/SIUs07s3HYgCFoV+DGzEjwNyxZxh/eyHCxfM9wLiDLdf+qHnEbl0hvWzFbeIIhKwmPqeS2KPxkHIbC58wojrDK9Nhe74RqDSoI0Un1F5J0DJUuYCFUqm9ofEwIauRJsxN8JLL5jELAx9GpPA3e04Q6JT5Ob8M9RHT5YIUxIBQc4LkX8HNrZSWzjCSvVjmHqTqQ8fVrswlas7BZ+yrx9zEoBaQrehZoRSPCHxKLwCnaCswj6I8AKq6aIP4ppQqABC2zABvvQmmHlhUFdQRCiLvPFj+SRcI6PVA+JJAji0zsVGmqqAnbqiRNoUUtHPCiUfF1C4Hva/UaQNIZLalutKbgS4kKftukDLjIlbK/Nx4f0an2PPJ24MUrnhMma2l2tjHKpfmxJxpUwdANjl6YbrRKAbkfAKSukB/pbK1P5tzSHs2pNPlfwT8XLbOa+2TRe45OrVyXGuecyHYbHkue7QQc+oDlr+62CzqoBIy1Jk67Itir1MnPwvXhwb1xxT+p9BddHlyIie2e8bDoUSJxG82KDbR9J0R5AZ1AeMtYxL1R3lBedgaJ6LAka8yJGnb3vYvISsHcAvIZs98Esyoh6r8yNuClm2vk5skhutvq1vAu9vJUrxpPGNuDXQu0rwDQgA+7JoRD/5DmO9xNxNxXp87c/YLUsADq14CaclBC4pmUH8aQfOxYzsMtiMxoNMLE2lUjuKlLy34xG0qbImIetGp8bobW4yu6t4seuDZjqfHeNFE1zUGJ3vGWwjpQRH4ym0kKX3GY19PCJQ0YFBGS+TOxjvt6bSaUei5lzkknMMZNvsUMHz5O6fv/7uyPHMk2YXbXd/6UUCnVaPB/JI9ltgSlH80UbC8OgQZxddUNtz5A7X8VhpBdwmDzOGx9MZaEytpKbKk/a39j7DDEcX0Of20OMMZzy/hyHBjFG9WGzIdSGU/aw/HamrUkkt+mCPG5F1wMybx9h17f0CbhZKJvfNqyVF3A6q+qKh4KLRlWw8xQHMkGd8IpVlT0I7tncdCw3XrJ/abfP1FH9cFfaaNni9d2v7F1BLAwQUAAIACAB3k6tEe+wFKxIDAABhCwAAJwAAAHVuaXZlcnNhbC9mbGFzaF9wdWJsaXNoaW5nX3NldHRpbmdzLnhtbNVW3U4aQRS+5ykm03gpqxarJQvGCKSmCkRo1Stz2BnYibMz251ZEK/6NH2wPknP7AhCtGbVmtRwAXPmnO/8f0x4cJNIMuWZEVo16HZ1ixKuIs2EmjTot2Fnc58SY0ExkFrxBlWakoNmJUzzkRQmHnBrUdUQhFGmntoGja1N60Ewm82qwqSZu9Uyt4hvqpFOgjTjhivLsyCVMMcvO0+5oc1KhZDQi041yyUngmEISrjoQHYkmJgGXm0E0fUk07liR1rqjGSTUYN+2D90n4WOh2qJhCuXnGmi0IltHRgTLh6QA3HLSczFJMbA92qUzASzcYPu1BwKagcPUQpsnwM4lCONySh7B59wCwws+KP3Z/mNNQuBF7G5gkREQ7whLv8GbQ2vvlz222cnx92vV8Ne72R43PdBFDbBOk4YrDsKMSCdZxFf+gnBWohijBttxiAND4NV0UJtrNVacO5MRlpi7QsrnIdkxFkXEr7SjcG1UB3U3KZkjInIeYMeZgIkJcKCFNHS2OQjY4Ut+t9Z1SSIhXPGyemA3rv31YliyAxfDWtxY1zNo+a5ziUjc50TKa45sZpg/nmCv2JOVptDxplOCimOjyVGCvQ4FXzG2UFR0zvAvzm6RBdJjpY4uank1nv4kYtbMuJjnSEuhynOOMqF8fjVZwGnYMw9KCxi3BicHLfaV8fdVvtiwyUIbAoqeiY4NpwnqX0LfMDclUYXUmqs5goEViaC3PCiP0ywQq1MmqV9xzAtmu4aWYBiuwXG4zHxIsLRFCrnZQEjUEQrOScQ4QoZN0JToXODEj8sHtq8KEBvSoQqQp3gBqGzjPGsDNrW9s7H2u6nvf3P9Wrw++evzSeN7milL8F587xy9CSxLMnl4c6FgeOCx6nBZvn/yQz9s/b3MnXtti+GpbrZHpSC65XR6n0to3Xmqay/QmNlzM4hU0hE70K1i5w58QSNrClFIixn/3IdXjDSr/q38/vwNiP9hjm/Zo3fTcr+tHw4rb2UwuDRp5y7SYQSCRbCsffy/dfcrW3h2+vRq0oF0dafxc3KH1BLAwQUAAIACAB3k6tE0d9UWrICAABUCgAAIQAAAHVuaXZlcnNhbC9mbGFzaF9za2luX3NldHRpbmdzLnhtbJVW227bMAx931cE2XvdXdMBaoA2zYAC3VqsRd9lm7GFyJIhyeny99O1lhI78UIUiMhzRIo6VIrklrDlh9kMFZxy8QxKEVZJ4wm+GSmv53mnFGcXBWcKmLpgXDSYzpcff9oPyizyHIvvQEzlbHABfZqF/Uyh+BzfFsbGCAVvWsz2D7ziFzkutpXgHSvPllbvWxCUsK1GXv5YrNajCSiR6l5Bk9S0vjI2jdIKkBJMSd/Xxs6yKM6BhkyX9jOR06c6ffoD2o5Ioizt5pOxMVqLK0ibfHVjbBzP9O7prSyMnSYo+Ks09MtnY6NQivcg0s3vvhobZfC2a/9HI63glWloyjl9ie8cynGpx89UdWnsLMEcyCQ6ewu+PfasdxHIf43nHplxFZw+mb4ePAjm0nMKSyU6QFlYuZis+dtjp/R8wHKDqdSA2NWDnnTRT7iTYZvU1+P+wBthZQTyjh7xymnXwMrVGwFTf49frW7tUxHX9+6LChSw886owt7ZI3/rth4hI2ePfKakhEdG90fww4jjhCu+xf4yT3dfR4FhvQz9CqsQNZkezODKKLV3BEzDS1hKU84LacDcGsqsz5WUHdWEGN6RCivC2S+Dy/f2MBJlBwGvtGFdIUUUhSG52Rr1Ix3fl12navTRVI7uR6E/nFvPlH7Dr+dYKVzUjf5RkvOZ5+kh0Y2ZZ8MM80pqOIh7tuERx+YeIzVYbEG8cE6npmFcgZy6PXejNQZHWdQDlA13GflNhtrPuiYHsda3RiDIJvU5XE2qmuo/9UrgDcqUMBJ0TFXr7Rgm76qMHF4CgEVRB826hYs0HVWEwg7C5EcOe+CxkyGpNTomtxv1ABsVC857JinSPxS9UmJcGhggvOq6hhkuMkH1CufSHi0Z/HPPcnjNjPhikHN4MSVb6/hxE7XT/Df5D1BLAwQUAAIACAB3k6tEcVSt3OcCAAByCgAAJgAAAHVuaXZlcnNhbC9odG1sX3B1Ymxpc2hpbmdfc2V0dGluZ3MueG1s1VbNThsxEL7nKSxXHMkCpYWi3SAEQaDSJCJpgROarJ2shdfe2t6EcOrT9MH6JB2vCSSCogVB1SqHxOOZb775jePd61ySCTdWaJXQ9eYaJVylmgk1TujXweHqNiXWgWIgteIJVZqS3VYjLsqhFDbrc+dQ1RKEUXancAnNnCt2omg6nTaFLYy/1bJ0iG+bqc6jwnDLleMmKiTM8MvNCm5pq9EgJA6iL5qVkhPBkIISnh3II5dLGgWtIaRXY6NLxfa11IaY8TCh77b3/GeuE5AORM6Vj822UOjFbgcYE54OyL644STjYpwh761NSqaCuSyhG5seBbWjhygVdggBPMq+xliUu4XPuQMGDsIx+HP82tm5IIjYTEEu0gHeEB9+Qg8Gl0cXvfbpyXHn8+Wg2z0ZHPcCicomWsaJo2VHMRLSpUn5nZ8YnIM0Q95oMwJpeRwtiuZqI62WyPkzGWqJqa+sKBkhUzlL6J4RICkRDqRI724dmDF3h0JiDN52vTlSjt4DhnjTDIzli47mN9ZnMW2d6VIyMtMlkeKKE6cJRlTm+CvjZDHdZGR0XkklWEesFIyTieBTznarLN0C/snRBbrIS7TEViwkd8HD91LckCEfaYO4HCbYtCgXNuA3nwVcgLX3oDDnuNI/OT5oXx53DtrnKz5AYBNQ6TPBsYQ8L9xb4APGrjS6kFJjNhcgMDMplJZX9WGCVWp1wqztO4NJVXRfyAoUyy2QT8DEixRbS6iS1wVMQRGt5IxAikNhfQtNhC4tSkKzBGj7IoLBlAhVUR3jgkJnhnFTB21tfeP95oePW9ufdprRrx8/V580ul0UPQneW9gU+0+uirt18XDm4shP6OPD7kz5t2a9d9r+VidTnfb5oFZ92v1acN06Wt3PdbROw3LqLSymOmZnYBSulv9CtYNbcBxWLu5BKXLhOHvNBn9Bkz79jxRa+JWa9A2jeHLU/t0gwunuAbL04oijR59EDZQvvxNbjd9QSwMEFAACAAgAd5OrREjFXwGXAQAAHgYAAB8AAAB1bml2ZXJzYWwvaHRtbF9za2luX3NldHRpbmdzLmpzjZTLbsIwEEX3fEXkbitEn7TdoUKlSiwqlV3VhROGEOHYlu2kpIh/b8a8YscpeDbxzckdz0TjTS+qF0lI9BJt7LPdf7h7qwFqRhVw7eqsQ89RJ5plc5hlObCMA/GQ8vDpUd6eiJAx4dY0rj7RVjf8iMA3C8p0E5cBCxXQdEArA9pPQFuHEv86le2r2lXUaHNcGCN4PxHcADd9LlROLUOu3uxqFujBogR1Bl3QBBzToV1d5MnxYYjR5BKRS8qrqUhFP6bJKlWi4POu/MtKgqp/+GoHDJ6HrxPHjmXavBvI/cSTJ4xuUirQGvZ5HycYQZjRGFjDd2DXP6hj3C7Io8tMZ+ZAj24wmrSkKbS69DTCcDFee7W6OcRocwbWZkfc3WI4BKMVqJbV+B7DAYUs5AU/UCqRYkdaaLvnR5QJOs94uk89wAhyeFi07ereqVB7/DFxRkh4I7QMTGTedXFcMPUmOLjayzoNzTwLiTwkdt9VvlgeRec8xr9IcP8VEWoMTZZ5fT/Ud2PdCKpWoGZCsLqA73NH9XP1tn9QSwMEFAACAAgAd5OrRBra6juqAAAAHwEAABoAAAB1bml2ZXJzYWwvaTE4bl9wcmVzZXRzLnhtbJ2PMQ/CIBCFd34FuV2wW9MA3UzcHHQ2FVFJ6NFw1PrzhdQYZ4dL7l3e915O9a8x8KdL5CNqaMQWuEMbrx7vGk7H3aYFTnnA6xAiOg0YgfeGKd+0eEiOXCZeIpA0PHKeOimXZRGeplQSKIY5l2ASNo6yzBhRVlJOKwor2/m/6M8NDGOcq8vsQ96jKXtRq4VTshoqc3YoPN4iyGpQ8uuuys6US0URSv48ZtgbUEsDBBQAAgAIAHeTq0SUE7MiaQAAAG4AAAAcAAAAdW5pdmVyc2FsL2xvY2FsX3NldHRpbmdzLnhtbA3MMQ6DMAxA0Z1TWN4p7daBwMZWltIDWMRFkRwbkYDg9mT7w9Nv+zMKHLylYOrw9XgisM7mgy4Of9NQvxFSJvUkpuxQDaHvqlZsJvlyzgUmWIUu3iaOJTKPFIscdhGo4VNe/8Aem666AVBLAwQUAAIACAAabUxE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B3k6tENdvZrWgBAADzAgAAKQAAAHVuaXZlcnNhbC9za2luX2N1c3RvbWl6YXRpb25fc2V0dGluZ3MueG1sjVLbahsxEH3PV4j8gCWNbgtbg67FkIdCE/K89aphiaMtK4WEoo+vNq1x3Lq0mqeZc+YMMzp9fpySfc5lfpq+D2Wa0+dYypQe8vYKoX4/H+bl0xJzLHlzqtxPaZxfdunrvNZaNZchjcMy2hXNW4zC20NKauVUy5hhFEnmqVfIeW4b1oHrwDbMUWL7zW8SP3WXuI+pXFbtN2fonw27lONSdmmMr1s4Z7+Hzjf4uAzj1Hh5K9ga9Ti1OrYGYoRL7ivVACCQ5Y44XKXspCbIY8YxVKMoUECEc9KJSiTl0LLQiabCfCcQk4xRV6mnrRtpbRy1VUJHiG7TvOpsDcFIjBEhBJirXEAwGDU2NA0Naj0gODAgqjaaKEDBBhNY9c4Ly5GiXmBcmTGA8em4p+3en+tU/e91juf8h+DFL7iIrt7aXDBXv39elka+jU/fDkOJ6MuQ4278cB3ubm6uf3nyzb9HxmrUtvFfff0DUEsDBBQAAgAIAHiTq0TZiZEbJw8AAPckAAAXAAAAdW5pdmVyc2FsL3VuaXZlcnNhbC5wbmftWmlUU1e7DohoHUA+BwbBfEirVBlVRpOAIrMMohQRQ6CIKVMQIYQpgPUTvlYGFQQpAuLAFAYBSeAEgn4WqAaS2jBIQkCMEElMgmAYMpB7kq6u27Xu/XP/3sWPZJ9nn332fs/zDnl21v7J39d9+xaDLRAIZLunx6kACETDHwLZkLRZE+wpMpq4AzZqiQHuJyHNNMM5EGigT/icgEBaC7fKwjeC+KsrHsGJEIjWS+VHbSC+7hIE8nWe56kT51JCBewTN78WGw1M431S1VLVurY4eFi8CNkBr99hbKz5xvDUjWxTM+uD3xibdnnseG+sabL5ZzOzfwzfTDDe0ROV53Ww13dttrejVxi/PPiMzJDvgg2eDgoMCsIunx6pJaQ3N9ZMt9MRIfgvb9wJ2oiVMAGzIwY0CHIw/MutaJMRj9np8uyFzwNQ0tENYO/9h9HfRJzfVOyHWH1csQPseFcceDR4U7ElZeVhhfKx7BhC9MEgHh7O9lDC5iannTOv00U9YwUaytHMBuaruxjlJURx8IGy0VBXsub8z3WwDtbBOlgH62AdrIN1sA7WwTpYB+tgHayDdbAO1sE6+P8DghAK2eJu5WX5V6bK5lq2Ovi9Y/P/BbwoU39dW5UJpM3cDfqODlsc5LUO7AuBf/ndBXcfQGKlvORRgWB0AwSSzbCFTiUPlJS6stcW/vC2FGC3XWSMwiLWhIDlTUCeGwtJ31S81w7TmClhVBHtlnwDSSQMjoRQ/ulbo+0kmy+Af/sOxtPrHG0K4Qb7JI4XiHBnlucs+L0tPRteb7Xs/n3y+XEkW4jB0/i4Xin7gh1mbjoXGoqff7GJdHGN66RIFVNRa1cFq9yq3khY7qKQLMpsFyjmc50mjmEoqGggdaJR2G7NnlKsLZf351NxPSg7uJvF9/pRwAA0K4OfVjl2ccnyfeFwMP1I4nEIxFS8X+r6KZddnykmoDr4cEIUkFp4gk3Sxe/vm1SbaRutB9hsyX13o39nco9PBUOLkzmlwi5uZYgFYSWgdOxF2urkMoW0BtwveFkXh5p+TFyVL08pfE7Ve1gLby7IRVlZEbKGVV7MUAgjP0HcWWd6htO/vNhdIbS+qkN9a4tsikFmwUtiZLApV4cvZTFYNll2NUll14+MIj/EuNDbqAjDRrNhA4+FnJsZCQmi7D/YddSHIVXtDRtojreaWrDOTJ+jhOsi4Tsizf6e9gU+kNyFoLUQpYYmvE83fz4glh85cs6MIG2gtHy0EbbrhPUniVP00F8H3rpH37MqxPWy3O6FMyI+NFLrsHpT8eXNo6mwSu3d/pT8o2PJDtRBAQTyYDiYzEYMt86N4keHEmN5FOGo3Eyj+KhBPPatTcqw2krGju6fjvpT4NgqMxF5y3YxVp/IkyYke7gW6FgdOpUX9ToFdu7++UqfAKd4cjzoDxqQJ6Hsq40CdAJmqRZMYzpRL1qf3YbGbIJAxON67DWGNW80S7lWdO/KQ4S2q7NDbYIVK7985LBsUR9S4fgDFO1wJYWNt1N/feTA8DJ185n+Ly87aRjJLlNbcHpyHrLWmySCAVyOcRK1ErtoeJL0KdiODgJNiH2kOLkgYm2i6Alm7yCQWnCm525tiAL/lSn3mNZlckL7jNqnRq1fYrpTFgQ8IZml7w/wLdVfC4FIOpCqVR2y1FiOZsyXT8lqKjJ12W1qEN9x66wfomtZmu2YyohARUMXS1O6w58WZTiYzMlJC+mviTpUOYz2S6rCvwgfYV2Z/cEmS9MLiZisOTtLdy4b+cIxt4rMQHgibZtj3i7pm7L2mXCR/c0MtjB7gY9SpGEFzI4Rqag3a/aH383TQU42g0SxYewrlSkBQOQGyP0Gu8mUR2y042V28j3wTdtJU5lkthYZiFOLdPjkKIQBYocWpLpX320fxT6i1uuBXJwWdUOI1iNi4o1/JUwN4633e278GUAdupL/m82PXnij6vDK2ma01s7d5rOpJToRJftM0MFucIvlLnPS4Qcw8fBZQq9cEK+Qu873To8EoeJqfVTU3PEhPckRLvyhtLHdkAZsv6wi5021Yuv7igbWHiU73xVeW5SRvNRm7vPCkgzvYdoypL9aTQLtxc2FN8+ygMn9Z92s9DmHLuQlYEcHOjPWdozrBPUnLeLtvndHhqJIfT8BU2QqNbj0zJjDw0ELUmTIrw4twtXzPN23B6syFnrRkmg5Hqf5WpSlkIo7gQwWlIIZB9f1iXbAhkR/7I8HulXRYJZLR0hjjUqBKNyI+V7Iu10VXNSesa0h3tilL3oo6ZvFTiYOvzSOjh8vLa8tG0EIOwuE2z4AzQZBqFLOHUwIGDV3APOOgsVIju1o2jC9Y584sbZ/bIkg4grO89L4C0zdKm6wI5WoR1tMNVXfcuUKe7E1z/mMi3z/p5pvxaOVqSn8JhKzE/Qn8X5mkeTGRbWIbYudnxdXmHMlcP6svksTS49nG7vVzZMUC8k+e7YK/0ZwWBDNsNp/UnAcYxDtZIv0E+wcW2lVdE0o9qJjCu1bCzHpSrOsB3UeLc1wqbNy2Yw/JwZFyUnNIn3vtT0iPXYv0ej4p/eNVbn7H0A2jcGhBK/C6ocn7IaeRp1fe/+pBF5ei2TamtWW9yar/Bmt12I/yKpZC6u0eahKm2/GWlDxy0VLZ17a11nu9p2lujmXLfscTs472uS+UhdOqXzy+SQzI9l9KMRFsJPGEDawDoDcX9rWkclp81GLzBPlpUb3xGThNB5HmhqwcCzi8ZtpsUmsS3vVNtp3ClftaYfqUd0s9RembyLqUI1iKvHwPBjp1Dk0K8eaIv2TmeDK5uBAymjHfXETTBVer1xlYxUGJZtEnMZbEspW0xm/LAlDsqCzO/rtHrX+YP1EM/3Wy10tnQRMuZKeVD1+Rkl2QH+yIcOSFO5wzrl+wI3kQ9Txz77OryyMqHMyY6+EZ3p7b2fx0lUV42mcHofcUqEKI1+5DjwG9q1qXU9S4bMWg2joM60P1M0m4pNB+VXa84chxTPHOGlAeIEmp/Fuq7a9+stqmodw1jO6DtvE+o4fZBmL2WJKDdc/4XasIRzxKDK5LjsAiGvLz27rQykkYyOJdDgp03mQ12YwNrRhoiEdUVBNGGw3cEJcit7GTnqiqj1vbfM+s8d8VdY183D+uNTaEFvI82/nlm4vdUTpQbMdtebdZXXV/zlZkQAXkfOphzUGZ9u93VLqW2zit88JhCyQ89GhomF/Unojrolbk32kBR1MSXHsxdb20zmaajNOJS+bObRHIVW+fbfTnk7ipvAElOy9LgFUCJIDhQjJR567k+RNmoHxxjbQbTkzlm98+qFFBsDn/2mgBa8QLb8WXHm3bc7sLmYcAqn9ACqLGFUUZWi+/rfGS/vnUMttBfeeTtCbjF2zE9zcBIv5JJGZ4uwQAog7wge50+Nb0/a0VMXosS7LYPSxsqlR1EvZquXLtxRdI39e65u4ojiN4htZMg6UsGlfSpiRJ+8a8GqEEDTGGH5m44dDPs/C0gc+e2MZ9WnenC99Ema+paqCviSGO7BlHQxlwSrKczK0GdR5QhmlU+e8VUm3wIxp6ZB6SuvCWS+kRx4Ut4oAmSWMfCp79XQJcvmu3RzxVWP5wfrwxoEMTc/tUo3iz4U7o5kOhuYoQ9h/x9Ue3rYiqGJlIO7Y3N+sWXUaGsyKdRRf3OsS9CRXFVy0lJGwv9eA8b7uIV6htxy2FoZl4JT5ZwMKs9PklmcEA6JRN04tsltekwPGeR2eBDQ/sUbpoyuHn/LHmeVJrAile62mZlNReH3/WazhoVvDS/VxZ3jSX9CNywsbGS4axWmnk1gmOv4HRBSpUNLkkPjP8T7tzPnrI1TL3u40bgWu81KmlDXVPNXQd1m8tTmd8ulROqKkqzn+Z1Ox4d7bDygYKaTpz9rK0xWfx9hlMmb+9H5Q4qmyXAxT5etZhp8TfDH3aYnjlak9R6Kzumrq5c9WF7aoY1ff0ptEdmVcwgMrC2jCdCMgsAZdzUs2J7mDv8YWUHTh8EqrlreNT1yRJHP1/cfOSkdNvdJ8QfrkvWPDEdX7drKXPDSKPfH2sfjZV4buXuyult41yQV8r6FisUqRIW6vkjfCnbm0MdcNmFE4aukNHOotP2J4+2FOwxD4Av3p+wf86SRhWo7qHeJ4pTHyNmH/yO/IUFXtWzrDuuyQxMAqaXdVlb3SAiTJ/DIow4QC0hSG1GeBCXHuMgLEZex0UQ8/qIJrH+Aam/ocWTrEGJ5zAlNm2ZyR4JD0IrscSy/FJ9EHqhskKYUfa6r3U+2NrpSrlnX5qHL0yBHH/OpyojKJ65UCnImviRiNywWzxzp9+oYuU/D0sFrkVTp8eWKXmxfuObKEwcaOIQVJE6tA2PMhgEtFgDKnkfalzsqh90ltjqTLd4QlHu77+xJ9NSkBLnZ4VVwvfSjyI0p9Bhr+EixYbmM8W1+j+Kfsq7/8bcb/TTjZYSbsx7jVF23ZtkqpQQAV/VO2Uu0cYIek8No1SzZNYMdh+aT5ixik1bvL7MVI6FQ/tP6CG+lTGUsN4ozXdCMpkvIAcRX49COlbkEqhVeRBPcrO/e3tc+FWbLZMDIFVdCifbspCw2DFiem/sXhcPp2MveDK3NGnqeUiTOst1DyziQ+gj/rYKvbherGOa/ahjrA/4UMzZeDW4Q2xPmLmnc+5DrJpnl9uqhYbVpXe8/qbDnpV3XM0rvr2kRwSkPJuVeA8C/rnvuLvv649KTAFT/rTpps/6WmfPn8MH6iaTlYYORvEVPP6nCUfzjoFAyXfHwUZ/pXOitG0rW0P7s3NCdWLR8FjCCQYpfeOixZcHVbxiD6veF71z5wYxOZcUvQPg1WzkdidDVs4TeTOCv95tAeoLKmpikV4IM7sXe0QEuYUcSpcbHeynmTgCaGcei5ieMPil16rqZtRqfaEH/0wO/z6sFWUyw4r3b6wVozY1zyd/qB+yqLFmpSBvkmvvCaH16+nFCTffVQaLqgY4RT6ERZW+5vBxr7sYvKTd6Au7Ma2GzW2KU8YeP8J2iWgfkS6668P7+qPFaTJeejBKpTNwhU4PGuBfEYimSiHLqSESj48JrndL3dX3kXEzj0OAfrXD8NVozYg8qzOPauI1798z5gF6GFcgH/uU9XcFo5svYB08PmjkKbMNKrhnkfauPWA1f1e7r6nmo+GfbjfwFQSwMEFAACAAgAeJOrRIl3YEJKAAAAawAAABsAAAB1bml2ZXJzYWwvdW5pdmVyc2FsLnBuZy54bWyzsa/IzVEoSy0qzszPs1Uy1DNQsrfj5bIpKEoty0wtV6gAigEFIUBJoRLINUJwyzNTSjKAQgYWBgjBjNTM9IwSWyULQ4SgPtBMAFBLAQIAABQAAgAIANu2gUJ7BdOSwAEAANoDAAAPAAAAAAAAAAEAAAAAAAAAAABub25lL3BsYXllci54bWxQSwECAAAUAAIACABFsldEBlydIcYDAADNDwAAHgAAAAAAAAABAAAAAADtAQAAc3RyZWFtbGluZS9jb21tb25fbWVzc2FnZXMubG5nUEsBAgAAFAACAAgARbJXRJuyblLVAgAANQoAACgAAAAAAAAAAQAAAAAA7wUAAHN0cmVhbWxpbmUvZmxhc2hfcHVibGlzaGluZ19zZXR0aW5ncy54bWxQSwECAAAUAAIACABFsldEsi9dz+EEAADKHAAAIgAAAAAAAAABAAAAAAAKCQAAc3RyZWFtbGluZS9mbGFzaF9za2luX3NldHRpbmdzLnhtbFBLAQIAABQAAgAIAEWyV0Qa2uo7qgAAAB8BAAAbAAAAAAAAAAEAAAAAACsOAABzdHJlYW1saW5lL2kxOG5fcHJlc2V0cy54bWxQSwECAAAUAAIACADatoFC38f26moCAADpBQAAFQAAAAAAAAABAAAAAAAODwAAc3RyZWFtbGluZS9wbGF5ZXIueG1sUEsBAgAAFAACAAgARbJXRA9rEPhAAQAAuwIAACoAAAAAAAAAAQAAAAAAqxEAAHN0cmVhbWxpbmUvc2tpbl9jdXN0b21pemF0aW9uX3NldHRpbmdzLnhtbFBLAQIAABQAAgAIAEWyV0S4X7ESqAoAACMpAAAZAAAAAAAAAAAAAAAAADMTAABzdHJlYW1saW5lL3N0cmVhbWxpbmUucG5nUEsBAgAAFAACAAgARbJXRDJyWxRGAAAAaQAAAB0AAAAAAAAAAQAAAAAAEh4AAHN0cmVhbWxpbmUvc3RyZWFtbGluZS5wbmcueG1sUEsBAgAAFAACAAgAd5OrRP5Vkq/RAwAA+w0AAB0AAAAAAAAAAQAAAAAAkx4AAHVuaXZlcnNhbC9jb21tb25fbWVzc2FnZXMubG5nUEsBAgAAFAACAAgAd5OrRHvsBSsSAwAAYQsAACcAAAAAAAAAAQAAAAAAnyIAAHVuaXZlcnNhbC9mbGFzaF9wdWJsaXNoaW5nX3NldHRpbmdzLnhtbFBLAQIAABQAAgAIAHeTq0TR31RasgIAAFQKAAAhAAAAAAAAAAEAAAAAAPYlAAB1bml2ZXJzYWwvZmxhc2hfc2tpbl9zZXR0aW5ncy54bWxQSwECAAAUAAIACAB3k6tEcVSt3OcCAAByCgAAJgAAAAAAAAABAAAAAADnKAAAdW5pdmVyc2FsL2h0bWxfcHVibGlzaGluZ19zZXR0aW5ncy54bWxQSwECAAAUAAIACAB3k6tESMVfAZcBAAAeBgAAHwAAAAAAAAABAAAAAAASLAAAdW5pdmVyc2FsL2h0bWxfc2tpbl9zZXR0aW5ncy5qc1BLAQIAABQAAgAIAHeTq0Qa2uo7qgAAAB8BAAAaAAAAAAAAAAEAAAAAAOYtAAB1bml2ZXJzYWwvaTE4bl9wcmVzZXRzLnhtbFBLAQIAABQAAgAIAHeTq0SUE7MiaQAAAG4AAAAcAAAAAAAAAAEAAAAAAMguAAB1bml2ZXJzYWwvbG9jYWxfc2V0dGluZ3MueG1sUEsBAgAAFAACAAgAGm1MRM6CCTfsAgAAiAgAABQAAAAAAAAAAQAAAAAAay8AAHVuaXZlcnNhbC9wbGF5ZXIueG1sUEsBAgAAFAACAAgAd5OrRDXb2a1oAQAA8wIAACkAAAAAAAAAAQAAAAAAiTIAAHVuaXZlcnNhbC9za2luX2N1c3RvbWl6YXRpb25fc2V0dGluZ3MueG1sUEsBAgAAFAACAAgAeJOrRNmJkRsnDwAA9yQAABcAAAAAAAAAAAAAAAAAODQAAHVuaXZlcnNhbC91bml2ZXJzYWwucG5nUEsBAgAAFAACAAgAeJOrRIl3YEJKAAAAawAAABsAAAAAAAAAAQAAAAAAlEMAAHVuaXZlcnNhbC91bml2ZXJzYWwucG5nLnhtbFBLBQYAAAAAFAAUAO4FAAAXRAAAAAA="/>
  <p:tag name="ISPRING_UUID" val="{A7A6FD9A-6D5D-438F-93F5-E4992118BFB6}"/>
  <p:tag name="ISPRING_PRESENTATION_TITLE" val="Facebook Mastery 2"/>
  <p:tag name="ISPRING_RESOURCE_FOLDER" val="C:\Users\Susie\Documents\_design\Cardell Media\Facebook ads\Facebook Mastery2\"/>
  <p:tag name="ISPRING_PRESENTATION_PATH" val="C:\Users\Susie\Documents\_design\Cardell Media\Facebook ads\Facebook Mastery2.pptx"/>
  <p:tag name="ISPRING_PRESENTATION_INFO" val="&lt;?xml version=&quot;1.0&quot; encoding=&quot;UTF-8&quot; standalone=&quot;no&quot; ?&gt;&#10;&lt;presentation&gt;&#10;&#10;  &lt;slides&gt;&#10;    &lt;slide duration=&quot;69860&quot; id=&quot;{DCA9F957-2D4E-4479-8B76-3E468736BE5A}&quot; pptId=&quot;865&quot; transitionDuration=&quot;0&quot;/&gt;&#10;    &lt;slide duration=&quot;9991&quot; id=&quot;{4A5F4AD8-55DE-4D90-BE13-E864FF515F1F}&quot; pptId=&quot;930&quot; transitionDuration=&quot;100&quot;/&gt;&#10;    &lt;slide duration=&quot;37923&quot; id=&quot;{B4B0A1F6-6B32-4339-97E8-BAE3C5CF85D9}&quot; pptId=&quot;931&quot; transitionDuration=&quot;100&quot;/&gt;&#10;    &lt;slide duration=&quot;37828&quot; id=&quot;{DA8197DD-E5A9-47AE-90C5-634BC46614AD}&quot; pptId=&quot;932&quot; transitionDuration=&quot;79&quot;/&gt;&#10;    &lt;slide duration=&quot;41244&quot; id=&quot;{615533FD-B784-4475-B2F9-E9DE7DED45AC}&quot; pptId=&quot;933&quot; transitionDuration=&quot;100&quot;/&gt;&#10;    &lt;slide duration=&quot;4511&quot; id=&quot;{4D9C9BA8-D009-473D-B65A-3E337AD44291}&quot; pptId=&quot;940&quot; transitionDuration=&quot;100&quot;/&gt;&#10;    &lt;slide duration=&quot;25770&quot; id=&quot;{2A87C4BB-1A3A-4C5C-B079-26A8690AC90A}&quot; pptId=&quot;942&quot; transitionDuration=&quot;100&quot;/&gt;&#10;    &lt;slide duration=&quot;63437&quot; id=&quot;{96374AE2-0220-44EC-9045-02F19E422EE3}&quot; pptId=&quot;941&quot; transitionDuration=&quot;10&quot;/&gt;&#10;    &lt;slide duration=&quot;5634&quot; id=&quot;{96A23959-1469-4BCF-AFA4-ED110D79B890}&quot; pptId=&quot;943&quot; transitionDuration=&quot;10&quot;/&gt;&#10;    &lt;slide duration=&quot;57053&quot; id=&quot;{B66CF293-CA35-4E5A-98FD-FDA3D3E9E4F7}&quot; pptId=&quot;946&quot; transitionDuration=&quot;100&quot;/&gt;&#10;    &lt;slide duration=&quot;50721&quot; id=&quot;{158A4862-7965-46C4-AB41-E2BA95519C4C}&quot; pptId=&quot;934&quot; transitionDuration=&quot;0&quot;/&gt;&#10;    &lt;slide duration=&quot;30593&quot; id=&quot;{C80B2554-F66F-40A0-ABEA-2D40B26E0B53}&quot; pptId=&quot;935&quot; transitionDuration=&quot;0&quot;/&gt;&#10;    &lt;slide duration=&quot;70732&quot; id=&quot;{F22BC02C-93DC-4A7A-906F-92A03ED142B5}&quot; pptId=&quot;939&quot; transitionDuration=&quot;0&quot;/&gt;&#10;    &lt;slide duration=&quot;58920&quot; id=&quot;{281096DB-05B5-4830-B7DC-87FB6D289AA9}&quot; pptId=&quot;948&quot; transitionDuration=&quot;0&quot;/&gt;&#10;    &lt;slide duration=&quot;617&quot; id=&quot;{4B696A99-C75E-4E6E-8B96-D3D0D8E4ECE4}&quot; pptId=&quot;949&quot; transitionDuration=&quot;0&quot;/&gt;&#10;    &lt;slide duration=&quot;49240&quot; id=&quot;{AE9401E1-17A6-440A-9117-B5954111C28E}&quot; pptId=&quot;950&quot; transitionDuration=&quot;0&quot;/&gt;&#10;    &lt;slide duration=&quot;2520&quot; id=&quot;{EA2AFA54-9A3C-4260-962C-0A86A30D3272}&quot; pptId=&quot;937&quot; transitionDuration=&quot;0&quot;/&gt;&#10;    &lt;slide duration=&quot;1271&quot; id=&quot;{161DA52E-E379-4577-B775-FA8FAB5F4F6C}&quot; pptId=&quot;951&quot; transitionDuration=&quot;0&quot;/&gt;&#10;    &lt;slide duration=&quot;1251&quot; id=&quot;{93D749E7-1C29-45A1-8EFD-4670CC446B30}&quot; pptId=&quot;952&quot; transitionDuration=&quot;0&quot;/&gt;&#10;    &lt;slide duration=&quot;37884&quot; id=&quot;{ED71ABEB-09A3-444E-9829-B31B65113DB7}&quot; pptId=&quot;953&quot; transitionDuration=&quot;0&quot;/&gt;&#10;    &lt;slide duration=&quot;1016&quot; id=&quot;{1E14AAF8-2883-402C-9AA8-ED3277754240}&quot; pptId=&quot;954&quot; transitionDuration=&quot;0&quot;/&gt;&#10;    &lt;slide duration=&quot;6179&quot; id=&quot;{5DBEFED1-67D8-42A3-8BE9-51C367CDA960}&quot; pptId=&quot;955&quot; transitionDuration=&quot;0&quot;/&gt;&#10;    &lt;slide duration=&quot;2360&quot; id=&quot;{8306D654-3F5B-490F-8716-E90A573C943E}&quot; pptId=&quot;956&quot; transitionDuration=&quot;0&quot;/&gt;&#10;  &lt;/slides&gt;&#10;&#10;  &lt;narration&gt;&#10;    &lt;audioTracks&gt;&#10;      &lt;audioTrack duration=&quot;732883&quot; muted=&quot;false&quot; slideId=&quot;{DCA9F957-2D4E-4479-8B76-3E468736BE5A}&quot; startTime=&quot;0&quot; stepIndex=&quot;0&quot; volume=&quot;1&quot;&gt;&#10;        &lt;file modifyTime=&quot;2014-05-11T20:48:18&quot; size=&quot;8794595&quot;&gt;&#10;          &lt;path full=&quot;C:\Users\Susie\Documents\_design\Cardell Media\Facebook ads\Facebook Mastery2\audio\audio1.mp3&quot; relative=&quot;Facebook Mastery2\audio\audio1.mp3&quot; resource=&quot;audio1.mp3&quot;/&gt;&#10;        &lt;/file&gt;&#10;        &lt;audio channels=&quot;2&quot; sampleRate=&quot;44100&quot;/&gt;&#10;      &lt;/audioTrack&gt;&#10;    &lt;/audioTracks&gt;&#10;  &lt;/narration&gt;&#10;&#10;&lt;/presentation&gt;&#10;"/>
  <p:tag name="ISPRING_RESOURCE_PATHS_HASH_2" val="c868e5f354af5a6b9ecb699a6f2c5d49fcc7757"/>
  <p:tag name="ISPRING_RESOURCE_PATHS_HASH_PRESENTER" val="4093b42b858cf26cd8186ab1728ba28a81e7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9.86"/>
  <p:tag name="ISPRING_CUSTOM_TIMING_USED" val="1"/>
  <p:tag name="ISPRING_SLIDE_ID" val="{DCA9F957-2D4E-4479-8B76-3E468736BE5A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37.828"/>
  <p:tag name="ISPRING_CUSTOM_TIMING_USED" val="1"/>
  <p:tag name="ISPRING_SLIDE_ID" val="{DA8197DD-E5A9-47AE-90C5-634BC46614AD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37.828"/>
  <p:tag name="ISPRING_CUSTOM_TIMING_USED" val="1"/>
  <p:tag name="ISPRING_SLIDE_ID" val="{DA8197DD-E5A9-47AE-90C5-634BC46614AD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37.828"/>
  <p:tag name="ISPRING_CUSTOM_TIMING_USED" val="1"/>
  <p:tag name="ISPRING_SLIDE_ID" val="{DA8197DD-E5A9-47AE-90C5-634BC46614AD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63.437"/>
  <p:tag name="ISPRING_SLIDE_ID" val="{96374AE2-0220-44EC-9045-02F19E422EE3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69.86"/>
  <p:tag name="ISPRING_CUSTOM_TIMING_USED" val="1"/>
  <p:tag name="ISPRING_SLIDE_ID" val="{DCA9F957-2D4E-4479-8B76-3E468736BE5A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1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3B5998"/>
      </a:hlink>
      <a:folHlink>
        <a:srgbClr val="93296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33127</TotalTime>
  <Words>1329</Words>
  <Application>Microsoft Macintosh PowerPoint</Application>
  <PresentationFormat>On-screen Show (16:9)</PresentationFormat>
  <Paragraphs>261</Paragraphs>
  <Slides>68</Slides>
  <Notes>68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5" baseType="lpstr">
      <vt:lpstr>Arial Black</vt:lpstr>
      <vt:lpstr>Calibri</vt:lpstr>
      <vt:lpstr>Times New Roman</vt:lpstr>
      <vt:lpstr>Wingdings</vt:lpstr>
      <vt:lpstr>Wingdings 3</vt:lpstr>
      <vt:lpstr>Arial</vt:lpstr>
      <vt:lpstr>Clarity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Mastery 2</dc:title>
  <dc:creator>Chris</dc:creator>
  <cp:lastModifiedBy>Susie Brummer</cp:lastModifiedBy>
  <cp:revision>879</cp:revision>
  <dcterms:created xsi:type="dcterms:W3CDTF">2010-07-13T20:32:25Z</dcterms:created>
  <dcterms:modified xsi:type="dcterms:W3CDTF">2015-09-24T13:02:58Z</dcterms:modified>
</cp:coreProperties>
</file>