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tags/tag9.xml" ContentType="application/vnd.openxmlformats-officedocument.presentationml.tags+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tags/tag13.xml" ContentType="application/vnd.openxmlformats-officedocument.presentationml.tags+xml"/>
  <Override PartName="/ppt/notesSlides/notesSlide22.xml" ContentType="application/vnd.openxmlformats-officedocument.presentationml.notesSlide+xml"/>
  <Override PartName="/ppt/tags/tag14.xml" ContentType="application/vnd.openxmlformats-officedocument.presentationml.tags+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tags/tag16.xml" ContentType="application/vnd.openxmlformats-officedocument.presentationml.tags+xml"/>
  <Override PartName="/ppt/notesSlides/notesSlide25.xml" ContentType="application/vnd.openxmlformats-officedocument.presentationml.notesSlide+xml"/>
  <Override PartName="/ppt/tags/tag17.xml" ContentType="application/vnd.openxmlformats-officedocument.presentationml.tags+xml"/>
  <Override PartName="/ppt/notesSlides/notesSlide26.xml" ContentType="application/vnd.openxmlformats-officedocument.presentationml.notesSlide+xml"/>
  <Override PartName="/ppt/tags/tag18.xml" ContentType="application/vnd.openxmlformats-officedocument.presentationml.tags+xml"/>
  <Override PartName="/ppt/notesSlides/notesSlide27.xml" ContentType="application/vnd.openxmlformats-officedocument.presentationml.notesSlide+xml"/>
  <Override PartName="/ppt/tags/tag19.xml" ContentType="application/vnd.openxmlformats-officedocument.presentationml.tags+xml"/>
  <Override PartName="/ppt/notesSlides/notesSlide28.xml" ContentType="application/vnd.openxmlformats-officedocument.presentationml.notesSlide+xml"/>
  <Override PartName="/ppt/tags/tag20.xml" ContentType="application/vnd.openxmlformats-officedocument.presentationml.tags+xml"/>
  <Override PartName="/ppt/notesSlides/notesSlide29.xml" ContentType="application/vnd.openxmlformats-officedocument.presentationml.notesSlide+xml"/>
  <Override PartName="/ppt/tags/tag2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22.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23.xml" ContentType="application/vnd.openxmlformats-officedocument.presentationml.tags+xml"/>
  <Override PartName="/ppt/notesSlides/notesSlide53.xml" ContentType="application/vnd.openxmlformats-officedocument.presentationml.notesSlide+xml"/>
  <Override PartName="/ppt/tags/tag24.xml" ContentType="application/vnd.openxmlformats-officedocument.presentationml.tags+xml"/>
  <Override PartName="/ppt/notesSlides/notesSlide54.xml" ContentType="application/vnd.openxmlformats-officedocument.presentationml.notesSlide+xml"/>
  <Override PartName="/ppt/tags/tag25.xml" ContentType="application/vnd.openxmlformats-officedocument.presentationml.tags+xml"/>
  <Override PartName="/ppt/notesSlides/notesSlide55.xml" ContentType="application/vnd.openxmlformats-officedocument.presentationml.notesSlide+xml"/>
  <Override PartName="/ppt/tags/tag26.xml" ContentType="application/vnd.openxmlformats-officedocument.presentationml.tags+xml"/>
  <Override PartName="/ppt/notesSlides/notesSlide56.xml" ContentType="application/vnd.openxmlformats-officedocument.presentationml.notesSlide+xml"/>
  <Override PartName="/ppt/tags/tag27.xml" ContentType="application/vnd.openxmlformats-officedocument.presentationml.tags+xml"/>
  <Override PartName="/ppt/notesSlides/notesSlide57.xml" ContentType="application/vnd.openxmlformats-officedocument.presentationml.notesSlide+xml"/>
  <Override PartName="/ppt/tags/tag28.xml" ContentType="application/vnd.openxmlformats-officedocument.presentationml.tags+xml"/>
  <Override PartName="/ppt/notesSlides/notesSlide58.xml" ContentType="application/vnd.openxmlformats-officedocument.presentationml.notesSlide+xml"/>
  <Override PartName="/ppt/tags/tag29.xml" ContentType="application/vnd.openxmlformats-officedocument.presentationml.tags+xml"/>
  <Override PartName="/ppt/notesSlides/notesSlide59.xml" ContentType="application/vnd.openxmlformats-officedocument.presentationml.notesSlide+xml"/>
  <Override PartName="/ppt/tags/tag30.xml" ContentType="application/vnd.openxmlformats-officedocument.presentationml.tags+xml"/>
  <Override PartName="/ppt/notesSlides/notesSlide60.xml" ContentType="application/vnd.openxmlformats-officedocument.presentationml.notesSlide+xml"/>
  <Override PartName="/ppt/tags/tag31.xml" ContentType="application/vnd.openxmlformats-officedocument.presentationml.tags+xml"/>
  <Override PartName="/ppt/notesSlides/notesSlide61.xml" ContentType="application/vnd.openxmlformats-officedocument.presentationml.notesSlide+xml"/>
  <Override PartName="/ppt/tags/tag32.xml" ContentType="application/vnd.openxmlformats-officedocument.presentationml.tags+xml"/>
  <Override PartName="/ppt/notesSlides/notesSlide62.xml" ContentType="application/vnd.openxmlformats-officedocument.presentationml.notesSlide+xml"/>
  <Override PartName="/ppt/tags/tag33.xml" ContentType="application/vnd.openxmlformats-officedocument.presentationml.tags+xml"/>
  <Override PartName="/ppt/notesSlides/notesSlide63.xml" ContentType="application/vnd.openxmlformats-officedocument.presentationml.notesSlide+xml"/>
  <Override PartName="/ppt/tags/tag34.xml" ContentType="application/vnd.openxmlformats-officedocument.presentationml.tags+xml"/>
  <Override PartName="/ppt/notesSlides/notesSlide64.xml" ContentType="application/vnd.openxmlformats-officedocument.presentationml.notesSlide+xml"/>
  <Override PartName="/ppt/tags/tag35.xml" ContentType="application/vnd.openxmlformats-officedocument.presentationml.tags+xml"/>
  <Override PartName="/ppt/notesSlides/notesSlide65.xml" ContentType="application/vnd.openxmlformats-officedocument.presentationml.notesSlide+xml"/>
  <Override PartName="/ppt/tags/tag36.xml" ContentType="application/vnd.openxmlformats-officedocument.presentationml.tags+xml"/>
  <Override PartName="/ppt/notesSlides/notesSlide66.xml" ContentType="application/vnd.openxmlformats-officedocument.presentationml.notesSlide+xml"/>
  <Override PartName="/ppt/tags/tag37.xml" ContentType="application/vnd.openxmlformats-officedocument.presentationml.tags+xml"/>
  <Override PartName="/ppt/notesSlides/notesSlide67.xml" ContentType="application/vnd.openxmlformats-officedocument.presentationml.notesSlide+xml"/>
  <Override PartName="/ppt/tags/tag38.xml" ContentType="application/vnd.openxmlformats-officedocument.presentationml.tags+xml"/>
  <Override PartName="/ppt/notesSlides/notesSlide68.xml" ContentType="application/vnd.openxmlformats-officedocument.presentationml.notesSlide+xml"/>
  <Override PartName="/ppt/tags/tag39.xml" ContentType="application/vnd.openxmlformats-officedocument.presentationml.tags+xml"/>
  <Override PartName="/ppt/notesSlides/notesSlide69.xml" ContentType="application/vnd.openxmlformats-officedocument.presentationml.notesSlide+xml"/>
  <Override PartName="/ppt/tags/tag40.xml" ContentType="application/vnd.openxmlformats-officedocument.presentationml.tags+xml"/>
  <Override PartName="/ppt/notesSlides/notesSlide70.xml" ContentType="application/vnd.openxmlformats-officedocument.presentationml.notesSlide+xml"/>
  <Override PartName="/ppt/tags/tag41.xml" ContentType="application/vnd.openxmlformats-officedocument.presentationml.tags+xml"/>
  <Override PartName="/ppt/notesSlides/notesSlide71.xml" ContentType="application/vnd.openxmlformats-officedocument.presentationml.notesSlide+xml"/>
  <Override PartName="/ppt/tags/tag42.xml" ContentType="application/vnd.openxmlformats-officedocument.presentationml.tags+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74"/>
  </p:notesMasterIdLst>
  <p:handoutMasterIdLst>
    <p:handoutMasterId r:id="rId75"/>
  </p:handoutMasterIdLst>
  <p:sldIdLst>
    <p:sldId id="865" r:id="rId2"/>
    <p:sldId id="1083" r:id="rId3"/>
    <p:sldId id="1377" r:id="rId4"/>
    <p:sldId id="1360" r:id="rId5"/>
    <p:sldId id="1288" r:id="rId6"/>
    <p:sldId id="1289" r:id="rId7"/>
    <p:sldId id="1291" r:id="rId8"/>
    <p:sldId id="1292" r:id="rId9"/>
    <p:sldId id="1293" r:id="rId10"/>
    <p:sldId id="1354" r:id="rId11"/>
    <p:sldId id="1294" r:id="rId12"/>
    <p:sldId id="1295" r:id="rId13"/>
    <p:sldId id="1296" r:id="rId14"/>
    <p:sldId id="1297" r:id="rId15"/>
    <p:sldId id="1298" r:id="rId16"/>
    <p:sldId id="1299" r:id="rId17"/>
    <p:sldId id="1301" r:id="rId18"/>
    <p:sldId id="1363" r:id="rId19"/>
    <p:sldId id="1364" r:id="rId20"/>
    <p:sldId id="1365" r:id="rId21"/>
    <p:sldId id="1366" r:id="rId22"/>
    <p:sldId id="1370" r:id="rId23"/>
    <p:sldId id="1367" r:id="rId24"/>
    <p:sldId id="1368" r:id="rId25"/>
    <p:sldId id="1371" r:id="rId26"/>
    <p:sldId id="1372" r:id="rId27"/>
    <p:sldId id="1373" r:id="rId28"/>
    <p:sldId id="1374" r:id="rId29"/>
    <p:sldId id="1375" r:id="rId30"/>
    <p:sldId id="1358" r:id="rId31"/>
    <p:sldId id="1313" r:id="rId32"/>
    <p:sldId id="1314" r:id="rId33"/>
    <p:sldId id="1316" r:id="rId34"/>
    <p:sldId id="1317" r:id="rId35"/>
    <p:sldId id="1318" r:id="rId36"/>
    <p:sldId id="1319" r:id="rId37"/>
    <p:sldId id="1320" r:id="rId38"/>
    <p:sldId id="1321" r:id="rId39"/>
    <p:sldId id="1322" r:id="rId40"/>
    <p:sldId id="1323" r:id="rId41"/>
    <p:sldId id="1324" r:id="rId42"/>
    <p:sldId id="1325" r:id="rId43"/>
    <p:sldId id="1326" r:id="rId44"/>
    <p:sldId id="1361" r:id="rId45"/>
    <p:sldId id="1327" r:id="rId46"/>
    <p:sldId id="1328" r:id="rId47"/>
    <p:sldId id="1329" r:id="rId48"/>
    <p:sldId id="1359" r:id="rId49"/>
    <p:sldId id="1331" r:id="rId50"/>
    <p:sldId id="1332" r:id="rId51"/>
    <p:sldId id="1333" r:id="rId52"/>
    <p:sldId id="1334" r:id="rId53"/>
    <p:sldId id="1335" r:id="rId54"/>
    <p:sldId id="1336" r:id="rId55"/>
    <p:sldId id="1337" r:id="rId56"/>
    <p:sldId id="1338" r:id="rId57"/>
    <p:sldId id="1339" r:id="rId58"/>
    <p:sldId id="1340" r:id="rId59"/>
    <p:sldId id="1341" r:id="rId60"/>
    <p:sldId id="1342" r:id="rId61"/>
    <p:sldId id="1343" r:id="rId62"/>
    <p:sldId id="1344" r:id="rId63"/>
    <p:sldId id="1345" r:id="rId64"/>
    <p:sldId id="1346" r:id="rId65"/>
    <p:sldId id="1347" r:id="rId66"/>
    <p:sldId id="1348" r:id="rId67"/>
    <p:sldId id="1349" r:id="rId68"/>
    <p:sldId id="1350" r:id="rId69"/>
    <p:sldId id="1351" r:id="rId70"/>
    <p:sldId id="1352" r:id="rId71"/>
    <p:sldId id="1376" r:id="rId72"/>
    <p:sldId id="1178" r:id="rId73"/>
  </p:sldIdLst>
  <p:sldSz cx="9144000" cy="5143500" type="screen16x9"/>
  <p:notesSz cx="6858000" cy="9144000"/>
  <p:custDataLst>
    <p:tags r:id="rId7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948">
          <p15:clr>
            <a:srgbClr val="A4A3A4"/>
          </p15:clr>
        </p15:guide>
        <p15:guide id="3" orient="horz" pos="2916">
          <p15:clr>
            <a:srgbClr val="A4A3A4"/>
          </p15:clr>
        </p15:guide>
        <p15:guide id="4" pos="2880">
          <p15:clr>
            <a:srgbClr val="A4A3A4"/>
          </p15:clr>
        </p15:guide>
        <p15:guide id="5" pos="528">
          <p15:clr>
            <a:srgbClr val="A4A3A4"/>
          </p15:clr>
        </p15:guide>
        <p15:guide id="6" pos="4848">
          <p15:clr>
            <a:srgbClr val="A4A3A4"/>
          </p15:clr>
        </p15:guide>
        <p15:guide id="7" pos="2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0000"/>
    <a:srgbClr val="496DD8"/>
    <a:srgbClr val="3B5998"/>
    <a:srgbClr val="292349"/>
    <a:srgbClr val="8B9DC3"/>
    <a:srgbClr val="533EA9"/>
    <a:srgbClr val="002060"/>
    <a:srgbClr val="297FD5"/>
    <a:srgbClr val="0046D2"/>
    <a:srgbClr val="0036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0" autoAdjust="0"/>
    <p:restoredTop sz="86142" autoAdjust="0"/>
  </p:normalViewPr>
  <p:slideViewPr>
    <p:cSldViewPr>
      <p:cViewPr varScale="1">
        <p:scale>
          <a:sx n="119" d="100"/>
          <a:sy n="119" d="100"/>
        </p:scale>
        <p:origin x="114" y="108"/>
      </p:cViewPr>
      <p:guideLst>
        <p:guide orient="horz" pos="1620"/>
        <p:guide orient="horz" pos="948"/>
        <p:guide orient="horz" pos="2916"/>
        <p:guide pos="2880"/>
        <p:guide pos="528"/>
        <p:guide pos="4848"/>
        <p:guide pos="288"/>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75" d="100"/>
          <a:sy n="75" d="100"/>
        </p:scale>
        <p:origin x="-236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F1EE4D1-DC2C-4DA1-A6FF-ACFC3A298A02}" type="datetimeFigureOut">
              <a:rPr lang="en-US" smtClean="0"/>
              <a:t>9/24/2015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5316A66-FD07-4301-8A9D-B543498EFF03}" type="slidenum">
              <a:rPr lang="en-US" smtClean="0"/>
              <a:t>‹#›</a:t>
            </a:fld>
            <a:endParaRPr lang="en-US" dirty="0"/>
          </a:p>
        </p:txBody>
      </p:sp>
    </p:spTree>
    <p:extLst>
      <p:ext uri="{BB962C8B-B14F-4D97-AF65-F5344CB8AC3E}">
        <p14:creationId xmlns:p14="http://schemas.microsoft.com/office/powerpoint/2010/main" val="6258731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1B0315-43B6-47A6-96E3-C38AAF8AA039}" type="datetimeFigureOut">
              <a:rPr lang="en-GB" smtClean="0"/>
              <a:pPr/>
              <a:t>24/09/2015</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24B386-297D-4EA4-B481-8F2DF21BB5EC}" type="slidenum">
              <a:rPr lang="en-GB" smtClean="0"/>
              <a:pPr/>
              <a:t>‹#›</a:t>
            </a:fld>
            <a:endParaRPr lang="en-GB" dirty="0"/>
          </a:p>
        </p:txBody>
      </p:sp>
    </p:spTree>
    <p:extLst>
      <p:ext uri="{BB962C8B-B14F-4D97-AF65-F5344CB8AC3E}">
        <p14:creationId xmlns:p14="http://schemas.microsoft.com/office/powerpoint/2010/main" val="1621634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5AF194-5E62-4812-A70B-BA820446DECD}" type="slidenum">
              <a:rPr lang="en-US" smtClean="0"/>
              <a:t>1</a:t>
            </a:fld>
            <a:endParaRPr lang="en-US" dirty="0"/>
          </a:p>
        </p:txBody>
      </p:sp>
    </p:spTree>
    <p:extLst>
      <p:ext uri="{BB962C8B-B14F-4D97-AF65-F5344CB8AC3E}">
        <p14:creationId xmlns:p14="http://schemas.microsoft.com/office/powerpoint/2010/main" val="2920932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2</a:t>
            </a:fld>
            <a:endParaRPr lang="en-GB" dirty="0"/>
          </a:p>
        </p:txBody>
      </p:sp>
    </p:spTree>
    <p:extLst>
      <p:ext uri="{BB962C8B-B14F-4D97-AF65-F5344CB8AC3E}">
        <p14:creationId xmlns:p14="http://schemas.microsoft.com/office/powerpoint/2010/main" val="832560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3</a:t>
            </a:fld>
            <a:endParaRPr lang="en-GB" dirty="0"/>
          </a:p>
        </p:txBody>
      </p:sp>
    </p:spTree>
    <p:extLst>
      <p:ext uri="{BB962C8B-B14F-4D97-AF65-F5344CB8AC3E}">
        <p14:creationId xmlns:p14="http://schemas.microsoft.com/office/powerpoint/2010/main" val="1211231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4</a:t>
            </a:fld>
            <a:endParaRPr lang="en-GB" dirty="0"/>
          </a:p>
        </p:txBody>
      </p:sp>
    </p:spTree>
    <p:extLst>
      <p:ext uri="{BB962C8B-B14F-4D97-AF65-F5344CB8AC3E}">
        <p14:creationId xmlns:p14="http://schemas.microsoft.com/office/powerpoint/2010/main" val="1516118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a:t>
            </a:fld>
            <a:endParaRPr lang="en-GB" dirty="0"/>
          </a:p>
        </p:txBody>
      </p:sp>
    </p:spTree>
    <p:extLst>
      <p:ext uri="{BB962C8B-B14F-4D97-AF65-F5344CB8AC3E}">
        <p14:creationId xmlns:p14="http://schemas.microsoft.com/office/powerpoint/2010/main" val="855566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a:t>
            </a:fld>
            <a:endParaRPr lang="en-GB" dirty="0"/>
          </a:p>
        </p:txBody>
      </p:sp>
    </p:spTree>
    <p:extLst>
      <p:ext uri="{BB962C8B-B14F-4D97-AF65-F5344CB8AC3E}">
        <p14:creationId xmlns:p14="http://schemas.microsoft.com/office/powerpoint/2010/main" val="3846728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9</a:t>
            </a:fld>
            <a:endParaRPr lang="en-GB" dirty="0"/>
          </a:p>
        </p:txBody>
      </p:sp>
    </p:spTree>
    <p:extLst>
      <p:ext uri="{BB962C8B-B14F-4D97-AF65-F5344CB8AC3E}">
        <p14:creationId xmlns:p14="http://schemas.microsoft.com/office/powerpoint/2010/main" val="3284066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10</a:t>
            </a:fld>
            <a:endParaRPr lang="en-GB" dirty="0"/>
          </a:p>
        </p:txBody>
      </p:sp>
    </p:spTree>
    <p:extLst>
      <p:ext uri="{BB962C8B-B14F-4D97-AF65-F5344CB8AC3E}">
        <p14:creationId xmlns:p14="http://schemas.microsoft.com/office/powerpoint/2010/main" val="3284066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11</a:t>
            </a:fld>
            <a:endParaRPr lang="en-GB" dirty="0"/>
          </a:p>
        </p:txBody>
      </p:sp>
    </p:spTree>
    <p:extLst>
      <p:ext uri="{BB962C8B-B14F-4D97-AF65-F5344CB8AC3E}">
        <p14:creationId xmlns:p14="http://schemas.microsoft.com/office/powerpoint/2010/main" val="3284066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12</a:t>
            </a:fld>
            <a:endParaRPr lang="en-GB" dirty="0"/>
          </a:p>
        </p:txBody>
      </p:sp>
    </p:spTree>
    <p:extLst>
      <p:ext uri="{BB962C8B-B14F-4D97-AF65-F5344CB8AC3E}">
        <p14:creationId xmlns:p14="http://schemas.microsoft.com/office/powerpoint/2010/main" val="3284066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13</a:t>
            </a:fld>
            <a:endParaRPr lang="en-GB" dirty="0"/>
          </a:p>
        </p:txBody>
      </p:sp>
    </p:spTree>
    <p:extLst>
      <p:ext uri="{BB962C8B-B14F-4D97-AF65-F5344CB8AC3E}">
        <p14:creationId xmlns:p14="http://schemas.microsoft.com/office/powerpoint/2010/main" val="3284066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14</a:t>
            </a:fld>
            <a:endParaRPr lang="en-GB" dirty="0"/>
          </a:p>
        </p:txBody>
      </p:sp>
    </p:spTree>
    <p:extLst>
      <p:ext uri="{BB962C8B-B14F-4D97-AF65-F5344CB8AC3E}">
        <p14:creationId xmlns:p14="http://schemas.microsoft.com/office/powerpoint/2010/main" val="3284066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15</a:t>
            </a:fld>
            <a:endParaRPr lang="en-GB" dirty="0"/>
          </a:p>
        </p:txBody>
      </p:sp>
    </p:spTree>
    <p:extLst>
      <p:ext uri="{BB962C8B-B14F-4D97-AF65-F5344CB8AC3E}">
        <p14:creationId xmlns:p14="http://schemas.microsoft.com/office/powerpoint/2010/main" val="3284066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16</a:t>
            </a:fld>
            <a:endParaRPr lang="en-GB" dirty="0"/>
          </a:p>
        </p:txBody>
      </p:sp>
    </p:spTree>
    <p:extLst>
      <p:ext uri="{BB962C8B-B14F-4D97-AF65-F5344CB8AC3E}">
        <p14:creationId xmlns:p14="http://schemas.microsoft.com/office/powerpoint/2010/main" val="32840663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17</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18</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19</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20</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21</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22</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23</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24</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25</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26</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27</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28</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29</a:t>
            </a:fld>
            <a:endParaRPr lang="en-GB" dirty="0"/>
          </a:p>
        </p:txBody>
      </p:sp>
    </p:spTree>
    <p:extLst>
      <p:ext uri="{BB962C8B-B14F-4D97-AF65-F5344CB8AC3E}">
        <p14:creationId xmlns:p14="http://schemas.microsoft.com/office/powerpoint/2010/main" val="8696031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30</a:t>
            </a:fld>
            <a:endParaRPr lang="en-GB" dirty="0"/>
          </a:p>
        </p:txBody>
      </p:sp>
    </p:spTree>
    <p:extLst>
      <p:ext uri="{BB962C8B-B14F-4D97-AF65-F5344CB8AC3E}">
        <p14:creationId xmlns:p14="http://schemas.microsoft.com/office/powerpoint/2010/main" val="28117417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31</a:t>
            </a:fld>
            <a:endParaRPr lang="en-GB" dirty="0"/>
          </a:p>
        </p:txBody>
      </p:sp>
    </p:spTree>
    <p:extLst>
      <p:ext uri="{BB962C8B-B14F-4D97-AF65-F5344CB8AC3E}">
        <p14:creationId xmlns:p14="http://schemas.microsoft.com/office/powerpoint/2010/main" val="28260848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32</a:t>
            </a:fld>
            <a:endParaRPr lang="en-GB" dirty="0"/>
          </a:p>
        </p:txBody>
      </p:sp>
    </p:spTree>
    <p:extLst>
      <p:ext uri="{BB962C8B-B14F-4D97-AF65-F5344CB8AC3E}">
        <p14:creationId xmlns:p14="http://schemas.microsoft.com/office/powerpoint/2010/main" val="342405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33</a:t>
            </a:fld>
            <a:endParaRPr lang="en-GB" dirty="0"/>
          </a:p>
        </p:txBody>
      </p:sp>
    </p:spTree>
    <p:extLst>
      <p:ext uri="{BB962C8B-B14F-4D97-AF65-F5344CB8AC3E}">
        <p14:creationId xmlns:p14="http://schemas.microsoft.com/office/powerpoint/2010/main" val="3491700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34</a:t>
            </a:fld>
            <a:endParaRPr lang="en-GB" dirty="0"/>
          </a:p>
        </p:txBody>
      </p:sp>
    </p:spTree>
    <p:extLst>
      <p:ext uri="{BB962C8B-B14F-4D97-AF65-F5344CB8AC3E}">
        <p14:creationId xmlns:p14="http://schemas.microsoft.com/office/powerpoint/2010/main" val="36623728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35</a:t>
            </a:fld>
            <a:endParaRPr lang="en-GB" dirty="0"/>
          </a:p>
        </p:txBody>
      </p:sp>
    </p:spTree>
    <p:extLst>
      <p:ext uri="{BB962C8B-B14F-4D97-AF65-F5344CB8AC3E}">
        <p14:creationId xmlns:p14="http://schemas.microsoft.com/office/powerpoint/2010/main" val="31765507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36</a:t>
            </a:fld>
            <a:endParaRPr lang="en-GB" dirty="0"/>
          </a:p>
        </p:txBody>
      </p:sp>
    </p:spTree>
    <p:extLst>
      <p:ext uri="{BB962C8B-B14F-4D97-AF65-F5344CB8AC3E}">
        <p14:creationId xmlns:p14="http://schemas.microsoft.com/office/powerpoint/2010/main" val="41604534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37</a:t>
            </a:fld>
            <a:endParaRPr lang="en-GB" dirty="0"/>
          </a:p>
        </p:txBody>
      </p:sp>
    </p:spTree>
    <p:extLst>
      <p:ext uri="{BB962C8B-B14F-4D97-AF65-F5344CB8AC3E}">
        <p14:creationId xmlns:p14="http://schemas.microsoft.com/office/powerpoint/2010/main" val="25927294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38</a:t>
            </a:fld>
            <a:endParaRPr lang="en-GB" dirty="0"/>
          </a:p>
        </p:txBody>
      </p:sp>
    </p:spTree>
    <p:extLst>
      <p:ext uri="{BB962C8B-B14F-4D97-AF65-F5344CB8AC3E}">
        <p14:creationId xmlns:p14="http://schemas.microsoft.com/office/powerpoint/2010/main" val="30457411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39</a:t>
            </a:fld>
            <a:endParaRPr lang="en-GB" dirty="0"/>
          </a:p>
        </p:txBody>
      </p:sp>
    </p:spTree>
    <p:extLst>
      <p:ext uri="{BB962C8B-B14F-4D97-AF65-F5344CB8AC3E}">
        <p14:creationId xmlns:p14="http://schemas.microsoft.com/office/powerpoint/2010/main" val="4569221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40</a:t>
            </a:fld>
            <a:endParaRPr lang="en-GB" dirty="0"/>
          </a:p>
        </p:txBody>
      </p:sp>
    </p:spTree>
    <p:extLst>
      <p:ext uri="{BB962C8B-B14F-4D97-AF65-F5344CB8AC3E}">
        <p14:creationId xmlns:p14="http://schemas.microsoft.com/office/powerpoint/2010/main" val="7177772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41</a:t>
            </a:fld>
            <a:endParaRPr lang="en-GB" dirty="0"/>
          </a:p>
        </p:txBody>
      </p:sp>
    </p:spTree>
    <p:extLst>
      <p:ext uri="{BB962C8B-B14F-4D97-AF65-F5344CB8AC3E}">
        <p14:creationId xmlns:p14="http://schemas.microsoft.com/office/powerpoint/2010/main" val="35395536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42</a:t>
            </a:fld>
            <a:endParaRPr lang="en-GB" dirty="0"/>
          </a:p>
        </p:txBody>
      </p:sp>
    </p:spTree>
    <p:extLst>
      <p:ext uri="{BB962C8B-B14F-4D97-AF65-F5344CB8AC3E}">
        <p14:creationId xmlns:p14="http://schemas.microsoft.com/office/powerpoint/2010/main" val="19061815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43</a:t>
            </a:fld>
            <a:endParaRPr lang="en-GB" dirty="0"/>
          </a:p>
        </p:txBody>
      </p:sp>
    </p:spTree>
    <p:extLst>
      <p:ext uri="{BB962C8B-B14F-4D97-AF65-F5344CB8AC3E}">
        <p14:creationId xmlns:p14="http://schemas.microsoft.com/office/powerpoint/2010/main" val="36557671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44</a:t>
            </a:fld>
            <a:endParaRPr lang="en-GB" dirty="0"/>
          </a:p>
        </p:txBody>
      </p:sp>
    </p:spTree>
    <p:extLst>
      <p:ext uri="{BB962C8B-B14F-4D97-AF65-F5344CB8AC3E}">
        <p14:creationId xmlns:p14="http://schemas.microsoft.com/office/powerpoint/2010/main" val="36557671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45</a:t>
            </a:fld>
            <a:endParaRPr lang="en-GB" dirty="0"/>
          </a:p>
        </p:txBody>
      </p:sp>
    </p:spTree>
    <p:extLst>
      <p:ext uri="{BB962C8B-B14F-4D97-AF65-F5344CB8AC3E}">
        <p14:creationId xmlns:p14="http://schemas.microsoft.com/office/powerpoint/2010/main" val="37220810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46</a:t>
            </a:fld>
            <a:endParaRPr lang="en-GB" dirty="0"/>
          </a:p>
        </p:txBody>
      </p:sp>
    </p:spTree>
    <p:extLst>
      <p:ext uri="{BB962C8B-B14F-4D97-AF65-F5344CB8AC3E}">
        <p14:creationId xmlns:p14="http://schemas.microsoft.com/office/powerpoint/2010/main" val="19145843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47</a:t>
            </a:fld>
            <a:endParaRPr lang="en-GB" dirty="0"/>
          </a:p>
        </p:txBody>
      </p:sp>
    </p:spTree>
    <p:extLst>
      <p:ext uri="{BB962C8B-B14F-4D97-AF65-F5344CB8AC3E}">
        <p14:creationId xmlns:p14="http://schemas.microsoft.com/office/powerpoint/2010/main" val="23572975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48</a:t>
            </a:fld>
            <a:endParaRPr lang="en-GB" dirty="0"/>
          </a:p>
        </p:txBody>
      </p:sp>
    </p:spTree>
    <p:extLst>
      <p:ext uri="{BB962C8B-B14F-4D97-AF65-F5344CB8AC3E}">
        <p14:creationId xmlns:p14="http://schemas.microsoft.com/office/powerpoint/2010/main" val="26767546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49</a:t>
            </a:fld>
            <a:endParaRPr lang="en-GB" dirty="0"/>
          </a:p>
        </p:txBody>
      </p:sp>
    </p:spTree>
    <p:extLst>
      <p:ext uri="{BB962C8B-B14F-4D97-AF65-F5344CB8AC3E}">
        <p14:creationId xmlns:p14="http://schemas.microsoft.com/office/powerpoint/2010/main" val="7280759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50</a:t>
            </a:fld>
            <a:endParaRPr lang="en-GB" dirty="0"/>
          </a:p>
        </p:txBody>
      </p:sp>
    </p:spTree>
    <p:extLst>
      <p:ext uri="{BB962C8B-B14F-4D97-AF65-F5344CB8AC3E}">
        <p14:creationId xmlns:p14="http://schemas.microsoft.com/office/powerpoint/2010/main" val="29263672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51</a:t>
            </a:fld>
            <a:endParaRPr lang="en-GB" dirty="0"/>
          </a:p>
        </p:txBody>
      </p:sp>
    </p:spTree>
    <p:extLst>
      <p:ext uri="{BB962C8B-B14F-4D97-AF65-F5344CB8AC3E}">
        <p14:creationId xmlns:p14="http://schemas.microsoft.com/office/powerpoint/2010/main" val="7280759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52</a:t>
            </a:fld>
            <a:endParaRPr lang="en-GB" dirty="0"/>
          </a:p>
        </p:txBody>
      </p:sp>
    </p:spTree>
    <p:extLst>
      <p:ext uri="{BB962C8B-B14F-4D97-AF65-F5344CB8AC3E}">
        <p14:creationId xmlns:p14="http://schemas.microsoft.com/office/powerpoint/2010/main" val="38939717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5AF194-5E62-4812-A70B-BA820446DECD}" type="slidenum">
              <a:rPr lang="en-US" smtClean="0"/>
              <a:t>53</a:t>
            </a:fld>
            <a:endParaRPr lang="en-US" dirty="0"/>
          </a:p>
        </p:txBody>
      </p:sp>
    </p:spTree>
    <p:extLst>
      <p:ext uri="{BB962C8B-B14F-4D97-AF65-F5344CB8AC3E}">
        <p14:creationId xmlns:p14="http://schemas.microsoft.com/office/powerpoint/2010/main" val="21088723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54</a:t>
            </a:fld>
            <a:endParaRPr lang="en-GB" dirty="0"/>
          </a:p>
        </p:txBody>
      </p:sp>
    </p:spTree>
    <p:extLst>
      <p:ext uri="{BB962C8B-B14F-4D97-AF65-F5344CB8AC3E}">
        <p14:creationId xmlns:p14="http://schemas.microsoft.com/office/powerpoint/2010/main" val="25723235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55</a:t>
            </a:fld>
            <a:endParaRPr lang="en-GB" dirty="0"/>
          </a:p>
        </p:txBody>
      </p:sp>
    </p:spTree>
    <p:extLst>
      <p:ext uri="{BB962C8B-B14F-4D97-AF65-F5344CB8AC3E}">
        <p14:creationId xmlns:p14="http://schemas.microsoft.com/office/powerpoint/2010/main" val="31931358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56</a:t>
            </a:fld>
            <a:endParaRPr lang="en-GB" dirty="0"/>
          </a:p>
        </p:txBody>
      </p:sp>
    </p:spTree>
    <p:extLst>
      <p:ext uri="{BB962C8B-B14F-4D97-AF65-F5344CB8AC3E}">
        <p14:creationId xmlns:p14="http://schemas.microsoft.com/office/powerpoint/2010/main" val="33652563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57</a:t>
            </a:fld>
            <a:endParaRPr lang="en-GB" dirty="0"/>
          </a:p>
        </p:txBody>
      </p:sp>
    </p:spTree>
    <p:extLst>
      <p:ext uri="{BB962C8B-B14F-4D97-AF65-F5344CB8AC3E}">
        <p14:creationId xmlns:p14="http://schemas.microsoft.com/office/powerpoint/2010/main" val="32193644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58</a:t>
            </a:fld>
            <a:endParaRPr lang="en-GB" dirty="0"/>
          </a:p>
        </p:txBody>
      </p:sp>
    </p:spTree>
    <p:extLst>
      <p:ext uri="{BB962C8B-B14F-4D97-AF65-F5344CB8AC3E}">
        <p14:creationId xmlns:p14="http://schemas.microsoft.com/office/powerpoint/2010/main" val="29600940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59</a:t>
            </a:fld>
            <a:endParaRPr lang="en-GB" dirty="0"/>
          </a:p>
        </p:txBody>
      </p:sp>
    </p:spTree>
    <p:extLst>
      <p:ext uri="{BB962C8B-B14F-4D97-AF65-F5344CB8AC3E}">
        <p14:creationId xmlns:p14="http://schemas.microsoft.com/office/powerpoint/2010/main" val="27782492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60</a:t>
            </a:fld>
            <a:endParaRPr lang="en-GB" dirty="0"/>
          </a:p>
        </p:txBody>
      </p:sp>
    </p:spTree>
    <p:extLst>
      <p:ext uri="{BB962C8B-B14F-4D97-AF65-F5344CB8AC3E}">
        <p14:creationId xmlns:p14="http://schemas.microsoft.com/office/powerpoint/2010/main" val="183410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61</a:t>
            </a:fld>
            <a:endParaRPr lang="en-GB" dirty="0"/>
          </a:p>
        </p:txBody>
      </p:sp>
    </p:spTree>
    <p:extLst>
      <p:ext uri="{BB962C8B-B14F-4D97-AF65-F5344CB8AC3E}">
        <p14:creationId xmlns:p14="http://schemas.microsoft.com/office/powerpoint/2010/main" val="22161072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62</a:t>
            </a:fld>
            <a:endParaRPr lang="en-GB" dirty="0"/>
          </a:p>
        </p:txBody>
      </p:sp>
    </p:spTree>
    <p:extLst>
      <p:ext uri="{BB962C8B-B14F-4D97-AF65-F5344CB8AC3E}">
        <p14:creationId xmlns:p14="http://schemas.microsoft.com/office/powerpoint/2010/main" val="6464918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63</a:t>
            </a:fld>
            <a:endParaRPr lang="en-GB" dirty="0"/>
          </a:p>
        </p:txBody>
      </p:sp>
    </p:spTree>
    <p:extLst>
      <p:ext uri="{BB962C8B-B14F-4D97-AF65-F5344CB8AC3E}">
        <p14:creationId xmlns:p14="http://schemas.microsoft.com/office/powerpoint/2010/main" val="9542294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64</a:t>
            </a:fld>
            <a:endParaRPr lang="en-GB" dirty="0"/>
          </a:p>
        </p:txBody>
      </p:sp>
    </p:spTree>
    <p:extLst>
      <p:ext uri="{BB962C8B-B14F-4D97-AF65-F5344CB8AC3E}">
        <p14:creationId xmlns:p14="http://schemas.microsoft.com/office/powerpoint/2010/main" val="2721675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65</a:t>
            </a:fld>
            <a:endParaRPr lang="en-GB" dirty="0"/>
          </a:p>
        </p:txBody>
      </p:sp>
    </p:spTree>
    <p:extLst>
      <p:ext uri="{BB962C8B-B14F-4D97-AF65-F5344CB8AC3E}">
        <p14:creationId xmlns:p14="http://schemas.microsoft.com/office/powerpoint/2010/main" val="14811422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66</a:t>
            </a:fld>
            <a:endParaRPr lang="en-GB" dirty="0"/>
          </a:p>
        </p:txBody>
      </p:sp>
    </p:spTree>
    <p:extLst>
      <p:ext uri="{BB962C8B-B14F-4D97-AF65-F5344CB8AC3E}">
        <p14:creationId xmlns:p14="http://schemas.microsoft.com/office/powerpoint/2010/main" val="8383338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67</a:t>
            </a:fld>
            <a:endParaRPr lang="en-GB" dirty="0"/>
          </a:p>
        </p:txBody>
      </p:sp>
    </p:spTree>
    <p:extLst>
      <p:ext uri="{BB962C8B-B14F-4D97-AF65-F5344CB8AC3E}">
        <p14:creationId xmlns:p14="http://schemas.microsoft.com/office/powerpoint/2010/main" val="34588780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68</a:t>
            </a:fld>
            <a:endParaRPr lang="en-GB" dirty="0"/>
          </a:p>
        </p:txBody>
      </p:sp>
    </p:spTree>
    <p:extLst>
      <p:ext uri="{BB962C8B-B14F-4D97-AF65-F5344CB8AC3E}">
        <p14:creationId xmlns:p14="http://schemas.microsoft.com/office/powerpoint/2010/main" val="24631403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69</a:t>
            </a:fld>
            <a:endParaRPr lang="en-GB" dirty="0"/>
          </a:p>
        </p:txBody>
      </p:sp>
    </p:spTree>
    <p:extLst>
      <p:ext uri="{BB962C8B-B14F-4D97-AF65-F5344CB8AC3E}">
        <p14:creationId xmlns:p14="http://schemas.microsoft.com/office/powerpoint/2010/main" val="26983006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70</a:t>
            </a:fld>
            <a:endParaRPr lang="en-GB" dirty="0"/>
          </a:p>
        </p:txBody>
      </p:sp>
    </p:spTree>
    <p:extLst>
      <p:ext uri="{BB962C8B-B14F-4D97-AF65-F5344CB8AC3E}">
        <p14:creationId xmlns:p14="http://schemas.microsoft.com/office/powerpoint/2010/main" val="4818621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71</a:t>
            </a:fld>
            <a:endParaRPr lang="en-GB" dirty="0"/>
          </a:p>
        </p:txBody>
      </p:sp>
    </p:spTree>
    <p:extLst>
      <p:ext uri="{BB962C8B-B14F-4D97-AF65-F5344CB8AC3E}">
        <p14:creationId xmlns:p14="http://schemas.microsoft.com/office/powerpoint/2010/main" val="19750132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5AF194-5E62-4812-A70B-BA820446DECD}" type="slidenum">
              <a:rPr lang="en-US" smtClean="0"/>
              <a:t>72</a:t>
            </a:fld>
            <a:endParaRPr lang="en-US" dirty="0"/>
          </a:p>
        </p:txBody>
      </p:sp>
    </p:spTree>
    <p:extLst>
      <p:ext uri="{BB962C8B-B14F-4D97-AF65-F5344CB8AC3E}">
        <p14:creationId xmlns:p14="http://schemas.microsoft.com/office/powerpoint/2010/main" val="2920932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1"/>
            <a:ext cx="7848600" cy="1445419"/>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2628901"/>
            <a:ext cx="7848600" cy="1314450"/>
          </a:xfrm>
        </p:spPr>
        <p:txBody>
          <a:bodyPr>
            <a:normAutofit/>
          </a:bodyPr>
          <a:lstStyle>
            <a:lvl1pPr marL="0" indent="0" algn="l">
              <a:buNone/>
              <a:defRPr sz="3600" b="1">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01143-21AF-4934-B448-9EADB71144BC}" type="slidenum">
              <a:rPr lang="en-US" smtClean="0"/>
              <a:pPr/>
              <a:t>‹#›</a:t>
            </a:fld>
            <a:endParaRPr lang="en-US" dirty="0"/>
          </a:p>
        </p:txBody>
      </p:sp>
      <p:cxnSp>
        <p:nvCxnSpPr>
          <p:cNvPr id="8" name="Straight Connector 7"/>
          <p:cNvCxnSpPr/>
          <p:nvPr/>
        </p:nvCxnSpPr>
        <p:spPr>
          <a:xfrm>
            <a:off x="685800" y="2548891"/>
            <a:ext cx="7848600" cy="1191"/>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228600" y="4781550"/>
            <a:ext cx="9525000" cy="381001"/>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chemeClr val="tx1">
                  <a:lumMod val="65000"/>
                  <a:lumOff val="35000"/>
                </a:schemeClr>
              </a:solidFill>
            </a:endParaRPr>
          </a:p>
        </p:txBody>
      </p:sp>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a:xfrm>
            <a:off x="914400" y="1352550"/>
            <a:ext cx="7772400" cy="3505200"/>
          </a:xfrm>
        </p:spPr>
        <p:txBody>
          <a:bodyPr/>
          <a:lstStyle>
            <a:lvl1pPr marL="0" indent="0">
              <a:buClr>
                <a:srgbClr val="421C5E"/>
              </a:buClr>
              <a:buFont typeface="Wingdings 3" pitchFamily="18" charset="2"/>
              <a:buChar char=""/>
              <a:defRPr sz="30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01143-21AF-4934-B448-9EADB71144BC}" type="slidenum">
              <a:rPr lang="en-US" smtClean="0"/>
              <a:pPr/>
              <a:t>‹#›</a:t>
            </a:fld>
            <a:endParaRPr lang="en-US" dirty="0"/>
          </a:p>
        </p:txBody>
      </p:sp>
      <p:sp>
        <p:nvSpPr>
          <p:cNvPr id="9" name="Rectangle 8"/>
          <p:cNvSpPr/>
          <p:nvPr userDrawn="1"/>
        </p:nvSpPr>
        <p:spPr>
          <a:xfrm>
            <a:off x="0" y="-19050"/>
            <a:ext cx="9144000" cy="45719"/>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6096000" y="4809351"/>
            <a:ext cx="3581400" cy="276999"/>
          </a:xfrm>
          <a:prstGeom prst="rect">
            <a:avLst/>
          </a:prstGeom>
          <a:noFill/>
        </p:spPr>
        <p:txBody>
          <a:bodyPr wrap="square" rtlCol="0">
            <a:spAutoFit/>
          </a:bodyPr>
          <a:lstStyle/>
          <a:p>
            <a:r>
              <a:rPr lang="en-US" sz="1200" spc="100" dirty="0" smtClean="0">
                <a:solidFill>
                  <a:schemeClr val="bg1"/>
                </a:solidFill>
                <a:latin typeface="+mj-lt"/>
                <a:cs typeface="Times New Roman" panose="02020603050405020304" pitchFamily="18" charset="0"/>
              </a:rPr>
              <a:t>30 DAYS</a:t>
            </a:r>
            <a:r>
              <a:rPr lang="en-US" sz="1200" spc="100" baseline="0" dirty="0" smtClean="0">
                <a:solidFill>
                  <a:schemeClr val="bg1"/>
                </a:solidFill>
                <a:latin typeface="+mj-lt"/>
                <a:cs typeface="Times New Roman" panose="02020603050405020304" pitchFamily="18" charset="0"/>
              </a:rPr>
              <a:t> TO</a:t>
            </a:r>
            <a:r>
              <a:rPr lang="en-US" sz="1200" spc="100" dirty="0" smtClean="0">
                <a:solidFill>
                  <a:schemeClr val="bg1"/>
                </a:solidFill>
                <a:latin typeface="+mj-lt"/>
                <a:cs typeface="Times New Roman" panose="02020603050405020304" pitchFamily="18" charset="0"/>
              </a:rPr>
              <a:t> </a:t>
            </a:r>
            <a:r>
              <a:rPr lang="en-US" sz="1200" spc="100" baseline="0" dirty="0" smtClean="0">
                <a:solidFill>
                  <a:schemeClr val="bg1"/>
                </a:solidFill>
                <a:latin typeface="+mj-lt"/>
                <a:cs typeface="Times New Roman" panose="02020603050405020304" pitchFamily="18" charset="0"/>
              </a:rPr>
              <a:t>FACEBOOK PROFITS</a:t>
            </a:r>
            <a:endParaRPr lang="en-US" sz="1200" spc="100" dirty="0">
              <a:solidFill>
                <a:schemeClr val="bg1"/>
              </a:solidFill>
              <a:latin typeface="+mj-lt"/>
              <a:cs typeface="Times New Roman" panose="02020603050405020304" pitchFamily="18" charset="0"/>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1651"/>
            <a:ext cx="7772400" cy="1650206"/>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470149"/>
            <a:ext cx="7772400" cy="1125140"/>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01143-21AF-4934-B448-9EADB71144BC}" type="slidenum">
              <a:rPr lang="en-US" smtClean="0"/>
              <a:pPr/>
              <a:t>‹#›</a:t>
            </a:fld>
            <a:endParaRPr lang="en-US" dirty="0"/>
          </a:p>
        </p:txBody>
      </p:sp>
      <p:cxnSp>
        <p:nvCxnSpPr>
          <p:cNvPr id="7" name="Straight Connector 6"/>
          <p:cNvCxnSpPr/>
          <p:nvPr/>
        </p:nvCxnSpPr>
        <p:spPr>
          <a:xfrm>
            <a:off x="731520" y="3449575"/>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2701143-21AF-4934-B448-9EADB71144BC}" type="slidenum">
              <a:rPr lang="en-US" smtClean="0"/>
              <a:pPr/>
              <a:t>‹#›</a:t>
            </a:fld>
            <a:endParaRPr lang="en-US" dirty="0"/>
          </a:p>
        </p:txBody>
      </p:sp>
      <p:cxnSp>
        <p:nvCxnSpPr>
          <p:cNvPr id="11" name="Straight Connector 10"/>
          <p:cNvCxnSpPr/>
          <p:nvPr/>
        </p:nvCxnSpPr>
        <p:spPr>
          <a:xfrm rot="5400000">
            <a:off x="2806463"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594060"/>
            <a:ext cx="5715000" cy="41833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1597915"/>
            <a:ext cx="2139696" cy="31827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701143-21AF-4934-B448-9EADB71144BC}" type="slidenum">
              <a:rPr lang="en-US" smtClean="0"/>
              <a:pPr/>
              <a:t>‹#›</a:t>
            </a:fld>
            <a:endParaRPr lang="en-US" dirty="0"/>
          </a:p>
        </p:txBody>
      </p:sp>
      <p:cxnSp>
        <p:nvCxnSpPr>
          <p:cNvPr id="9" name="Straight Connector 8"/>
          <p:cNvCxnSpPr/>
          <p:nvPr/>
        </p:nvCxnSpPr>
        <p:spPr>
          <a:xfrm rot="5400000">
            <a:off x="684114" y="2684956"/>
            <a:ext cx="41833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60"/>
            <a:ext cx="2142680" cy="94869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1600201"/>
            <a:ext cx="2139696" cy="3182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C991ED-89EC-4A4D-84FD-00D20F0A7C43}" type="datetimeFigureOut">
              <a:rPr lang="en-US" smtClean="0"/>
              <a:pPr/>
              <a:t>9/24/2015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0000">
              <a:srgbClr val="FFFFFF">
                <a:alpha val="2000"/>
                <a:lumMod val="0"/>
                <a:lumOff val="100000"/>
              </a:srgbClr>
            </a:gs>
            <a:gs pos="98000">
              <a:srgbClr val="7D8496"/>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14400" y="1200150"/>
            <a:ext cx="7772400" cy="3657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13717"/>
            <a:ext cx="2895600" cy="246888"/>
          </a:xfrm>
          <a:prstGeom prst="rect">
            <a:avLst/>
          </a:prstGeom>
        </p:spPr>
        <p:txBody>
          <a:bodyPr vert="horz" lIns="91440" tIns="45720" rIns="91440" bIns="45720" rtlCol="0" anchor="ctr"/>
          <a:lstStyle>
            <a:lvl1pPr algn="l">
              <a:defRPr sz="1200">
                <a:solidFill>
                  <a:srgbClr val="FFFFFF"/>
                </a:solidFill>
              </a:defRPr>
            </a:lvl1pPr>
          </a:lstStyle>
          <a:p>
            <a:fld id="{10C991ED-89EC-4A4D-84FD-00D20F0A7C43}" type="datetimeFigureOut">
              <a:rPr lang="en-US" smtClean="0"/>
              <a:pPr/>
              <a:t>9/24/2015</a:t>
            </a:fld>
            <a:endParaRPr lang="en-US" dirty="0"/>
          </a:p>
        </p:txBody>
      </p:sp>
      <p:sp>
        <p:nvSpPr>
          <p:cNvPr id="5" name="Footer Placeholder 4"/>
          <p:cNvSpPr>
            <a:spLocks noGrp="1"/>
          </p:cNvSpPr>
          <p:nvPr>
            <p:ph type="ftr" sz="quarter" idx="3"/>
          </p:nvPr>
        </p:nvSpPr>
        <p:spPr>
          <a:xfrm>
            <a:off x="3429000" y="13717"/>
            <a:ext cx="4114800" cy="246888"/>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3717"/>
            <a:ext cx="1066800" cy="246888"/>
          </a:xfrm>
          <a:prstGeom prst="rect">
            <a:avLst/>
          </a:prstGeom>
        </p:spPr>
        <p:txBody>
          <a:bodyPr vert="horz" lIns="91440" tIns="45720" rIns="91440" bIns="45720" rtlCol="0" anchor="ctr"/>
          <a:lstStyle>
            <a:lvl1pPr algn="l">
              <a:defRPr sz="1400" b="1">
                <a:solidFill>
                  <a:srgbClr val="FFFFFF"/>
                </a:solidFill>
              </a:defRPr>
            </a:lvl1pPr>
          </a:lstStyle>
          <a:p>
            <a:fld id="{32701143-21AF-4934-B448-9EADB71144B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algn="l" defTabSz="914400" rtl="0" eaLnBrk="1" latinLnBrk="0" hangingPunct="1">
        <a:spcBef>
          <a:spcPct val="0"/>
        </a:spcBef>
        <a:buNone/>
        <a:defRPr sz="3500" b="1" kern="1200" spc="-100" baseline="0">
          <a:solidFill>
            <a:schemeClr val="tx1"/>
          </a:solidFill>
          <a:latin typeface="+mj-lt"/>
          <a:ea typeface="+mj-ea"/>
          <a:cs typeface="+mj-cs"/>
        </a:defRPr>
      </a:lvl1pPr>
    </p:titleStyle>
    <p:bodyStyle>
      <a:lvl1pPr marL="182880" indent="-182880" algn="l" defTabSz="914400" rtl="0" eaLnBrk="1" latinLnBrk="0" hangingPunct="1">
        <a:spcBef>
          <a:spcPct val="20000"/>
        </a:spcBef>
        <a:buClr>
          <a:srgbClr val="421C5E"/>
        </a:buClr>
        <a:buSzPct val="85000"/>
        <a:buFont typeface="Wingdings" pitchFamily="2" charset="2"/>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31.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2.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3.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34.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35.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4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4.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65.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66.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67.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68.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69.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70.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72.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73.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hyperlink" Target="http://www.fiverr.com" TargetMode="Externa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74.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228600" y="4781550"/>
            <a:ext cx="9525000" cy="381001"/>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chemeClr val="tx1">
                  <a:lumMod val="65000"/>
                  <a:lumOff val="35000"/>
                </a:schemeClr>
              </a:solidFill>
            </a:endParaRPr>
          </a:p>
        </p:txBody>
      </p:sp>
      <p:sp>
        <p:nvSpPr>
          <p:cNvPr id="4" name="Rectangle 3"/>
          <p:cNvSpPr/>
          <p:nvPr/>
        </p:nvSpPr>
        <p:spPr>
          <a:xfrm>
            <a:off x="0" y="-19050"/>
            <a:ext cx="9144000" cy="45719"/>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30xFBP-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23366"/>
          </a:xfrm>
          <a:prstGeom prst="rect">
            <a:avLst/>
          </a:prstGeom>
        </p:spPr>
      </p:pic>
    </p:spTree>
    <p:custDataLst>
      <p:tags r:id="rId1"/>
    </p:custDataLst>
    <p:extLst>
      <p:ext uri="{BB962C8B-B14F-4D97-AF65-F5344CB8AC3E}">
        <p14:creationId xmlns:p14="http://schemas.microsoft.com/office/powerpoint/2010/main" val="135938641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90550"/>
            <a:ext cx="9144000" cy="3733800"/>
          </a:xfrm>
        </p:spPr>
        <p:txBody>
          <a:bodyPr>
            <a:noAutofit/>
          </a:bodyPr>
          <a:lstStyle/>
          <a:p>
            <a:pPr algn="ctr">
              <a:lnSpc>
                <a:spcPct val="90000"/>
              </a:lnSpc>
              <a:spcBef>
                <a:spcPts val="400"/>
              </a:spcBef>
              <a:spcAft>
                <a:spcPts val="1200"/>
              </a:spcAft>
              <a:buNone/>
            </a:pPr>
            <a:r>
              <a:rPr lang="en-US" sz="4800" b="1" dirty="0" smtClean="0">
                <a:ln w="6350" cmpd="sng">
                  <a:noFill/>
                </a:ln>
                <a:solidFill>
                  <a:srgbClr val="3B5998"/>
                </a:solidFill>
                <a:latin typeface="Arial Black" panose="020B0A04020102020204" pitchFamily="34" charset="0"/>
              </a:rPr>
              <a:t>Seminar 3: </a:t>
            </a:r>
          </a:p>
          <a:p>
            <a:pPr lvl="0" algn="ctr">
              <a:spcAft>
                <a:spcPts val="800"/>
              </a:spcAft>
              <a:buClr>
                <a:srgbClr val="8B9DC3"/>
              </a:buClr>
              <a:buNone/>
              <a:tabLst>
                <a:tab pos="1028700" algn="l"/>
              </a:tabLst>
            </a:pPr>
            <a:r>
              <a:rPr lang="en-US" sz="3500" b="1" dirty="0">
                <a:ln w="6350" cmpd="sng">
                  <a:noFill/>
                </a:ln>
                <a:solidFill>
                  <a:srgbClr val="3B5998"/>
                </a:solidFill>
                <a:latin typeface="Arial Black" panose="020B0A04020102020204" pitchFamily="34" charset="0"/>
              </a:rPr>
              <a:t>Budgeting and </a:t>
            </a:r>
            <a:r>
              <a:rPr lang="en-US" sz="3500" b="1" dirty="0" smtClean="0">
                <a:ln w="6350" cmpd="sng">
                  <a:noFill/>
                </a:ln>
                <a:solidFill>
                  <a:srgbClr val="3B5998"/>
                </a:solidFill>
                <a:latin typeface="Arial Black" panose="020B0A04020102020204" pitchFamily="34" charset="0"/>
              </a:rPr>
              <a:t>Scheduling, </a:t>
            </a:r>
            <a:br>
              <a:rPr lang="en-US" sz="3500" b="1" dirty="0" smtClean="0">
                <a:ln w="6350" cmpd="sng">
                  <a:noFill/>
                </a:ln>
                <a:solidFill>
                  <a:srgbClr val="3B5998"/>
                </a:solidFill>
                <a:latin typeface="Arial Black" panose="020B0A04020102020204" pitchFamily="34" charset="0"/>
              </a:rPr>
            </a:br>
            <a:r>
              <a:rPr lang="en-US" sz="3500" b="1" dirty="0" smtClean="0">
                <a:ln w="6350" cmpd="sng">
                  <a:noFill/>
                </a:ln>
                <a:solidFill>
                  <a:srgbClr val="3B5998"/>
                </a:solidFill>
                <a:latin typeface="Arial Black" panose="020B0A04020102020204" pitchFamily="34" charset="0"/>
              </a:rPr>
              <a:t>Ad </a:t>
            </a:r>
            <a:r>
              <a:rPr lang="en-US" sz="3500" b="1" dirty="0">
                <a:ln w="6350" cmpd="sng">
                  <a:noFill/>
                </a:ln>
                <a:solidFill>
                  <a:srgbClr val="3B5998"/>
                </a:solidFill>
                <a:latin typeface="Arial Black" panose="020B0A04020102020204" pitchFamily="34" charset="0"/>
              </a:rPr>
              <a:t>Manager Panel and </a:t>
            </a:r>
            <a:r>
              <a:rPr lang="en-US" sz="3500" b="1" dirty="0" smtClean="0">
                <a:ln w="6350" cmpd="sng">
                  <a:noFill/>
                </a:ln>
                <a:solidFill>
                  <a:srgbClr val="3B5998"/>
                </a:solidFill>
                <a:latin typeface="Arial Black" panose="020B0A04020102020204" pitchFamily="34" charset="0"/>
              </a:rPr>
              <a:t>Reporting, </a:t>
            </a:r>
            <a:br>
              <a:rPr lang="en-US" sz="3500" b="1" dirty="0" smtClean="0">
                <a:ln w="6350" cmpd="sng">
                  <a:noFill/>
                </a:ln>
                <a:solidFill>
                  <a:srgbClr val="3B5998"/>
                </a:solidFill>
                <a:latin typeface="Arial Black" panose="020B0A04020102020204" pitchFamily="34" charset="0"/>
              </a:rPr>
            </a:br>
            <a:r>
              <a:rPr lang="en-US" sz="3500" b="1" dirty="0" smtClean="0">
                <a:ln w="6350" cmpd="sng">
                  <a:noFill/>
                </a:ln>
                <a:solidFill>
                  <a:srgbClr val="3B5998"/>
                </a:solidFill>
                <a:latin typeface="Arial Black" panose="020B0A04020102020204" pitchFamily="34" charset="0"/>
              </a:rPr>
              <a:t>Video Ads, Mobile, 10 </a:t>
            </a:r>
            <a:r>
              <a:rPr lang="en-US" sz="3500" b="1" dirty="0">
                <a:ln w="6350" cmpd="sng">
                  <a:noFill/>
                </a:ln>
                <a:solidFill>
                  <a:srgbClr val="3B5998"/>
                </a:solidFill>
                <a:latin typeface="Arial Black" panose="020B0A04020102020204" pitchFamily="34" charset="0"/>
              </a:rPr>
              <a:t>Principles </a:t>
            </a:r>
            <a:r>
              <a:rPr lang="en-US" sz="3500" b="1" dirty="0" smtClean="0">
                <a:ln w="6350" cmpd="sng">
                  <a:noFill/>
                </a:ln>
                <a:solidFill>
                  <a:srgbClr val="3B5998"/>
                </a:solidFill>
                <a:latin typeface="Arial Black" panose="020B0A04020102020204" pitchFamily="34" charset="0"/>
              </a:rPr>
              <a:t/>
            </a:r>
            <a:br>
              <a:rPr lang="en-US" sz="3500" b="1" dirty="0" smtClean="0">
                <a:ln w="6350" cmpd="sng">
                  <a:noFill/>
                </a:ln>
                <a:solidFill>
                  <a:srgbClr val="3B5998"/>
                </a:solidFill>
                <a:latin typeface="Arial Black" panose="020B0A04020102020204" pitchFamily="34" charset="0"/>
              </a:rPr>
            </a:br>
            <a:r>
              <a:rPr lang="en-US" sz="3500" b="1" dirty="0" smtClean="0">
                <a:ln w="6350" cmpd="sng">
                  <a:noFill/>
                </a:ln>
                <a:solidFill>
                  <a:srgbClr val="3B5998"/>
                </a:solidFill>
                <a:latin typeface="Arial Black" panose="020B0A04020102020204" pitchFamily="34" charset="0"/>
              </a:rPr>
              <a:t>for </a:t>
            </a:r>
            <a:r>
              <a:rPr lang="en-US" sz="3500" b="1" dirty="0">
                <a:ln w="6350" cmpd="sng">
                  <a:noFill/>
                </a:ln>
                <a:solidFill>
                  <a:srgbClr val="3B5998"/>
                </a:solidFill>
                <a:latin typeface="Arial Black" panose="020B0A04020102020204" pitchFamily="34" charset="0"/>
              </a:rPr>
              <a:t>a Successful Facebook </a:t>
            </a:r>
            <a:br>
              <a:rPr lang="en-US" sz="3500" b="1" dirty="0">
                <a:ln w="6350" cmpd="sng">
                  <a:noFill/>
                </a:ln>
                <a:solidFill>
                  <a:srgbClr val="3B5998"/>
                </a:solidFill>
                <a:latin typeface="Arial Black" panose="020B0A04020102020204" pitchFamily="34" charset="0"/>
              </a:rPr>
            </a:br>
            <a:r>
              <a:rPr lang="en-US" sz="3500" b="1" dirty="0">
                <a:ln w="6350" cmpd="sng">
                  <a:noFill/>
                </a:ln>
                <a:solidFill>
                  <a:srgbClr val="3B5998"/>
                </a:solidFill>
                <a:latin typeface="Arial Black" panose="020B0A04020102020204" pitchFamily="34" charset="0"/>
              </a:rPr>
              <a:t>Landing Page</a:t>
            </a:r>
          </a:p>
        </p:txBody>
      </p:sp>
    </p:spTree>
    <p:custDataLst>
      <p:tags r:id="rId1"/>
    </p:custDataLst>
    <p:extLst>
      <p:ext uri="{BB962C8B-B14F-4D97-AF65-F5344CB8AC3E}">
        <p14:creationId xmlns:p14="http://schemas.microsoft.com/office/powerpoint/2010/main" val="27834656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14350"/>
            <a:ext cx="9144000" cy="3733800"/>
          </a:xfrm>
        </p:spPr>
        <p:txBody>
          <a:bodyPr>
            <a:noAutofit/>
          </a:bodyPr>
          <a:lstStyle/>
          <a:p>
            <a:pPr marL="114300" lvl="0" algn="ctr">
              <a:lnSpc>
                <a:spcPct val="90000"/>
              </a:lnSpc>
              <a:spcBef>
                <a:spcPts val="400"/>
              </a:spcBef>
              <a:spcAft>
                <a:spcPts val="1200"/>
              </a:spcAft>
              <a:buNone/>
            </a:pPr>
            <a:r>
              <a:rPr lang="en-US" sz="4800" smtClean="0">
                <a:ln w="6350" cmpd="sng">
                  <a:noFill/>
                </a:ln>
                <a:solidFill>
                  <a:srgbClr val="3B5998"/>
                </a:solidFill>
                <a:latin typeface="Arial Black" panose="020B0A04020102020204" pitchFamily="34" charset="0"/>
              </a:rPr>
              <a:t>Seminar 3: </a:t>
            </a:r>
            <a:endParaRPr lang="en-US" sz="4800" dirty="0" smtClean="0">
              <a:ln w="6350" cmpd="sng">
                <a:noFill/>
              </a:ln>
              <a:solidFill>
                <a:srgbClr val="3B5998"/>
              </a:solidFill>
              <a:latin typeface="Arial Black" panose="020B0A04020102020204" pitchFamily="34" charset="0"/>
            </a:endParaRPr>
          </a:p>
          <a:p>
            <a:pPr marL="114300" lvl="0" algn="ctr">
              <a:lnSpc>
                <a:spcPct val="90000"/>
              </a:lnSpc>
              <a:spcBef>
                <a:spcPts val="400"/>
              </a:spcBef>
              <a:spcAft>
                <a:spcPts val="1200"/>
              </a:spcAft>
              <a:buNone/>
            </a:pPr>
            <a:endParaRPr lang="en-US" sz="3500" dirty="0" smtClean="0">
              <a:ln w="6350" cmpd="sng">
                <a:noFill/>
              </a:ln>
              <a:solidFill>
                <a:srgbClr val="3B5998"/>
              </a:solidFill>
              <a:latin typeface="Arial Black" panose="020B0A04020102020204" pitchFamily="34" charset="0"/>
            </a:endParaRPr>
          </a:p>
          <a:p>
            <a:pPr marL="114300" lvl="0" algn="ctr">
              <a:lnSpc>
                <a:spcPct val="90000"/>
              </a:lnSpc>
              <a:spcBef>
                <a:spcPts val="400"/>
              </a:spcBef>
              <a:spcAft>
                <a:spcPts val="1200"/>
              </a:spcAft>
              <a:buNone/>
            </a:pPr>
            <a:r>
              <a:rPr lang="en-US" sz="3300" dirty="0" err="1" smtClean="0">
                <a:ln w="6350" cmpd="sng">
                  <a:noFill/>
                </a:ln>
                <a:solidFill>
                  <a:srgbClr val="3B5998"/>
                </a:solidFill>
                <a:latin typeface="Arial Black" panose="020B0A04020102020204" pitchFamily="34" charset="0"/>
              </a:rPr>
              <a:t>www.CardellMedia.com</a:t>
            </a:r>
            <a:r>
              <a:rPr lang="en-US" sz="3300" dirty="0">
                <a:ln w="6350" cmpd="sng">
                  <a:noFill/>
                </a:ln>
                <a:solidFill>
                  <a:srgbClr val="3B5998"/>
                </a:solidFill>
                <a:latin typeface="Arial Black" panose="020B0A04020102020204" pitchFamily="34" charset="0"/>
              </a:rPr>
              <a:t>/members-hub</a:t>
            </a:r>
            <a:endParaRPr lang="en-US" sz="3300" dirty="0" smtClean="0">
              <a:solidFill>
                <a:srgbClr val="3B5998"/>
              </a:solidFill>
              <a:latin typeface="Arial Black" panose="020B0A04020102020204" pitchFamily="34" charset="0"/>
            </a:endParaRPr>
          </a:p>
        </p:txBody>
      </p:sp>
    </p:spTree>
    <p:custDataLst>
      <p:tags r:id="rId1"/>
    </p:custDataLst>
    <p:extLst>
      <p:ext uri="{BB962C8B-B14F-4D97-AF65-F5344CB8AC3E}">
        <p14:creationId xmlns:p14="http://schemas.microsoft.com/office/powerpoint/2010/main" val="317052246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610600" cy="1219200"/>
          </a:xfrm>
        </p:spPr>
        <p:txBody>
          <a:bodyPr>
            <a:normAutofit lnSpcReduction="10000"/>
          </a:bodyPr>
          <a:lstStyle/>
          <a:p>
            <a:pPr marL="114300">
              <a:spcBef>
                <a:spcPts val="400"/>
              </a:spcBef>
              <a:spcAft>
                <a:spcPts val="1200"/>
              </a:spcAft>
              <a:buNone/>
            </a:pPr>
            <a:r>
              <a:rPr lang="en-US" sz="4000" dirty="0">
                <a:solidFill>
                  <a:srgbClr val="3B5998"/>
                </a:solidFill>
                <a:latin typeface="Arial Black" panose="020B0A04020102020204" pitchFamily="34" charset="0"/>
              </a:rPr>
              <a:t>The </a:t>
            </a:r>
            <a:r>
              <a:rPr lang="en-US" sz="4000" dirty="0" smtClean="0">
                <a:solidFill>
                  <a:srgbClr val="3B5998"/>
                </a:solidFill>
                <a:latin typeface="Arial Black" panose="020B0A04020102020204" pitchFamily="34" charset="0"/>
              </a:rPr>
              <a:t>5 Steps to Successful Facebook Advertising</a:t>
            </a:r>
            <a:endParaRPr lang="en-US" sz="4000" spc="-100" dirty="0"/>
          </a:p>
        </p:txBody>
      </p:sp>
      <p:sp>
        <p:nvSpPr>
          <p:cNvPr id="2" name="Rectangle 1"/>
          <p:cNvSpPr/>
          <p:nvPr/>
        </p:nvSpPr>
        <p:spPr>
          <a:xfrm>
            <a:off x="1066800" y="2048688"/>
            <a:ext cx="8077200" cy="1513662"/>
          </a:xfrm>
          <a:prstGeom prst="rect">
            <a:avLst/>
          </a:prstGeom>
        </p:spPr>
        <p:txBody>
          <a:bodyPr wrap="square">
            <a:spAutoFit/>
          </a:bodyPr>
          <a:lstStyle/>
          <a:p>
            <a:pPr marL="1206500" indent="-749300">
              <a:lnSpc>
                <a:spcPts val="5500"/>
              </a:lnSpc>
              <a:spcBef>
                <a:spcPts val="0"/>
              </a:spcBef>
              <a:spcAft>
                <a:spcPts val="1600"/>
              </a:spcAft>
              <a:buClr>
                <a:srgbClr val="8B9DC3"/>
              </a:buClr>
              <a:tabLst>
                <a:tab pos="1028700" algn="l"/>
              </a:tabLst>
            </a:pPr>
            <a:r>
              <a:rPr lang="en-US" sz="5000" spc="-100" dirty="0">
                <a:solidFill>
                  <a:srgbClr val="8B9DC3"/>
                </a:solidFill>
              </a:rPr>
              <a:t>5</a:t>
            </a:r>
            <a:r>
              <a:rPr lang="en-US" sz="5000" spc="-100" dirty="0" smtClean="0">
                <a:solidFill>
                  <a:srgbClr val="8B9DC3"/>
                </a:solidFill>
              </a:rPr>
              <a:t>) </a:t>
            </a:r>
            <a:r>
              <a:rPr lang="en-US" sz="5000" spc="-100" dirty="0" smtClean="0"/>
              <a:t>Use Cost-Per-Conversion Bidding</a:t>
            </a:r>
            <a:endParaRPr lang="en-US" sz="5000" spc="-100" dirty="0"/>
          </a:p>
        </p:txBody>
      </p:sp>
    </p:spTree>
    <p:custDataLst>
      <p:tags r:id="rId1"/>
    </p:custDataLst>
    <p:extLst>
      <p:ext uri="{BB962C8B-B14F-4D97-AF65-F5344CB8AC3E}">
        <p14:creationId xmlns:p14="http://schemas.microsoft.com/office/powerpoint/2010/main" val="7162145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85751"/>
            <a:ext cx="9144000" cy="824253"/>
          </a:xfrm>
        </p:spPr>
        <p:txBody>
          <a:bodyPr>
            <a:normAutofit/>
          </a:bodyPr>
          <a:lstStyle/>
          <a:p>
            <a:pPr marL="114297">
              <a:spcBef>
                <a:spcPts val="400"/>
              </a:spcBef>
              <a:spcAft>
                <a:spcPts val="600"/>
              </a:spcAft>
              <a:buNone/>
            </a:pPr>
            <a:r>
              <a:rPr lang="en-US" sz="3500" dirty="0">
                <a:solidFill>
                  <a:srgbClr val="3B5998"/>
                </a:solidFill>
                <a:latin typeface="Arial Black" panose="020B0A04020102020204" pitchFamily="34" charset="0"/>
              </a:rPr>
              <a:t>Budgeting and Scheduling</a:t>
            </a:r>
            <a:endParaRPr lang="en-US" sz="3500" spc="-100" dirty="0"/>
          </a:p>
        </p:txBody>
      </p:sp>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pic>
        <p:nvPicPr>
          <p:cNvPr id="2" name="Picture 1" descr="slide-04.png"/>
          <p:cNvPicPr>
            <a:picLocks noChangeAspect="1"/>
          </p:cNvPicPr>
          <p:nvPr/>
        </p:nvPicPr>
        <p:blipFill rotWithShape="1">
          <a:blip r:embed="rId4">
            <a:extLst>
              <a:ext uri="{28A0092B-C50C-407E-A947-70E740481C1C}">
                <a14:useLocalDpi xmlns:a14="http://schemas.microsoft.com/office/drawing/2010/main" val="0"/>
              </a:ext>
            </a:extLst>
          </a:blip>
          <a:srcRect l="10544" t="521" r="9790" b="13745"/>
          <a:stretch/>
        </p:blipFill>
        <p:spPr>
          <a:xfrm>
            <a:off x="3810000" y="2060195"/>
            <a:ext cx="5181600" cy="1831754"/>
          </a:xfrm>
          <a:prstGeom prst="rect">
            <a:avLst/>
          </a:prstGeom>
          <a:ln>
            <a:solidFill>
              <a:schemeClr val="bg1">
                <a:lumMod val="65000"/>
              </a:schemeClr>
            </a:solidFill>
          </a:ln>
        </p:spPr>
      </p:pic>
      <p:sp>
        <p:nvSpPr>
          <p:cNvPr id="6" name="Rectangle 5"/>
          <p:cNvSpPr/>
          <p:nvPr/>
        </p:nvSpPr>
        <p:spPr>
          <a:xfrm>
            <a:off x="371659" y="1174976"/>
            <a:ext cx="8543741" cy="3268844"/>
          </a:xfrm>
          <a:prstGeom prst="rect">
            <a:avLst/>
          </a:prstGeom>
        </p:spPr>
        <p:txBody>
          <a:bodyPr wrap="square" lIns="68580" tIns="34290" rIns="68580" bIns="34290">
            <a:spAutoFit/>
          </a:bodyPr>
          <a:lstStyle/>
          <a:p>
            <a:pPr>
              <a:lnSpc>
                <a:spcPts val="2600"/>
              </a:lnSpc>
              <a:spcAft>
                <a:spcPts val="800"/>
              </a:spcAft>
            </a:pPr>
            <a:r>
              <a:rPr lang="en-US" sz="2400" b="1" dirty="0">
                <a:solidFill>
                  <a:prstClr val="black"/>
                </a:solidFill>
              </a:rPr>
              <a:t>When it comes to setting your ad </a:t>
            </a:r>
            <a:r>
              <a:rPr lang="en-US" sz="2400" b="1" dirty="0" smtClean="0">
                <a:solidFill>
                  <a:prstClr val="black"/>
                </a:solidFill>
              </a:rPr>
              <a:t>budget, </a:t>
            </a:r>
            <a:br>
              <a:rPr lang="en-US" sz="2400" b="1" dirty="0" smtClean="0">
                <a:solidFill>
                  <a:prstClr val="black"/>
                </a:solidFill>
              </a:rPr>
            </a:br>
            <a:r>
              <a:rPr lang="en-US" sz="2400" b="1" dirty="0" smtClean="0">
                <a:solidFill>
                  <a:prstClr val="black"/>
                </a:solidFill>
              </a:rPr>
              <a:t>you </a:t>
            </a:r>
            <a:r>
              <a:rPr lang="en-US" sz="2400" b="1" dirty="0">
                <a:solidFill>
                  <a:prstClr val="black"/>
                </a:solidFill>
              </a:rPr>
              <a:t>have two options:</a:t>
            </a:r>
          </a:p>
          <a:p>
            <a:pPr marL="342892" indent="-342892">
              <a:lnSpc>
                <a:spcPts val="2100"/>
              </a:lnSpc>
              <a:spcAft>
                <a:spcPts val="300"/>
              </a:spcAft>
              <a:buClr>
                <a:srgbClr val="8B9DC3"/>
              </a:buClr>
              <a:buFont typeface="Wingdings 3" panose="05040102010807070707" pitchFamily="18" charset="2"/>
              <a:buChar char="u"/>
            </a:pPr>
            <a:r>
              <a:rPr lang="en-US" sz="2000" b="1" dirty="0" smtClean="0">
                <a:solidFill>
                  <a:prstClr val="black"/>
                </a:solidFill>
              </a:rPr>
              <a:t>Daily Budget: </a:t>
            </a:r>
            <a:r>
              <a:rPr lang="en-US" sz="2000" dirty="0">
                <a:solidFill>
                  <a:prstClr val="black"/>
                </a:solidFill>
              </a:rPr>
              <a:t>From our </a:t>
            </a:r>
            <a:r>
              <a:rPr lang="en-US" sz="2000" dirty="0" smtClean="0">
                <a:solidFill>
                  <a:prstClr val="black"/>
                </a:solidFill>
              </a:rPr>
              <a:t/>
            </a:r>
            <a:br>
              <a:rPr lang="en-US" sz="2000" dirty="0" smtClean="0">
                <a:solidFill>
                  <a:prstClr val="black"/>
                </a:solidFill>
              </a:rPr>
            </a:br>
            <a:r>
              <a:rPr lang="en-US" sz="2000" dirty="0" smtClean="0">
                <a:solidFill>
                  <a:prstClr val="black"/>
                </a:solidFill>
              </a:rPr>
              <a:t>experience</a:t>
            </a:r>
            <a:r>
              <a:rPr lang="en-US" sz="2000" dirty="0">
                <a:solidFill>
                  <a:prstClr val="black"/>
                </a:solidFill>
              </a:rPr>
              <a:t>, avoid using </a:t>
            </a:r>
            <a:r>
              <a:rPr lang="en-US" sz="2000" dirty="0" smtClean="0">
                <a:solidFill>
                  <a:prstClr val="black"/>
                </a:solidFill>
              </a:rPr>
              <a:t/>
            </a:r>
            <a:br>
              <a:rPr lang="en-US" sz="2000" dirty="0" smtClean="0">
                <a:solidFill>
                  <a:prstClr val="black"/>
                </a:solidFill>
              </a:rPr>
            </a:br>
            <a:r>
              <a:rPr lang="en-US" sz="2000" dirty="0" smtClean="0">
                <a:solidFill>
                  <a:prstClr val="black"/>
                </a:solidFill>
              </a:rPr>
              <a:t>a Daily Budget </a:t>
            </a:r>
            <a:br>
              <a:rPr lang="en-US" sz="2000" dirty="0" smtClean="0">
                <a:solidFill>
                  <a:prstClr val="black"/>
                </a:solidFill>
              </a:rPr>
            </a:br>
            <a:r>
              <a:rPr lang="en-US" sz="2000" dirty="0" smtClean="0">
                <a:solidFill>
                  <a:prstClr val="black"/>
                </a:solidFill>
              </a:rPr>
              <a:t>– </a:t>
            </a:r>
            <a:r>
              <a:rPr lang="en-US" sz="2000" dirty="0">
                <a:solidFill>
                  <a:prstClr val="black"/>
                </a:solidFill>
              </a:rPr>
              <a:t>Facebook will typically </a:t>
            </a:r>
            <a:r>
              <a:rPr lang="en-US" sz="2000" dirty="0" smtClean="0">
                <a:solidFill>
                  <a:prstClr val="black"/>
                </a:solidFill>
              </a:rPr>
              <a:t/>
            </a:r>
            <a:br>
              <a:rPr lang="en-US" sz="2000" dirty="0" smtClean="0">
                <a:solidFill>
                  <a:prstClr val="black"/>
                </a:solidFill>
              </a:rPr>
            </a:br>
            <a:r>
              <a:rPr lang="en-US" sz="2000" dirty="0" smtClean="0">
                <a:solidFill>
                  <a:prstClr val="black"/>
                </a:solidFill>
              </a:rPr>
              <a:t>spend </a:t>
            </a:r>
            <a:r>
              <a:rPr lang="en-US" sz="2000" dirty="0">
                <a:solidFill>
                  <a:prstClr val="black"/>
                </a:solidFill>
              </a:rPr>
              <a:t>the full amount </a:t>
            </a:r>
            <a:r>
              <a:rPr lang="en-US" sz="2000" dirty="0" smtClean="0">
                <a:solidFill>
                  <a:prstClr val="black"/>
                </a:solidFill>
              </a:rPr>
              <a:t/>
            </a:r>
            <a:br>
              <a:rPr lang="en-US" sz="2000" dirty="0" smtClean="0">
                <a:solidFill>
                  <a:prstClr val="black"/>
                </a:solidFill>
              </a:rPr>
            </a:br>
            <a:r>
              <a:rPr lang="en-US" sz="2000" dirty="0" smtClean="0">
                <a:solidFill>
                  <a:prstClr val="black"/>
                </a:solidFill>
              </a:rPr>
              <a:t>each</a:t>
            </a:r>
            <a:r>
              <a:rPr lang="en-US" sz="2000" dirty="0">
                <a:solidFill>
                  <a:prstClr val="black"/>
                </a:solidFill>
              </a:rPr>
              <a:t> </a:t>
            </a:r>
            <a:r>
              <a:rPr lang="en-US" sz="2000" dirty="0" smtClean="0">
                <a:solidFill>
                  <a:prstClr val="black"/>
                </a:solidFill>
              </a:rPr>
              <a:t>day – even </a:t>
            </a:r>
            <a:r>
              <a:rPr lang="en-US" sz="2000" dirty="0">
                <a:solidFill>
                  <a:prstClr val="black"/>
                </a:solidFill>
              </a:rPr>
              <a:t>if hardly </a:t>
            </a:r>
            <a:r>
              <a:rPr lang="en-US" sz="2000" dirty="0" smtClean="0">
                <a:solidFill>
                  <a:prstClr val="black"/>
                </a:solidFill>
              </a:rPr>
              <a:t/>
            </a:r>
            <a:br>
              <a:rPr lang="en-US" sz="2000" dirty="0" smtClean="0">
                <a:solidFill>
                  <a:prstClr val="black"/>
                </a:solidFill>
              </a:rPr>
            </a:br>
            <a:r>
              <a:rPr lang="en-US" sz="2000" dirty="0" smtClean="0">
                <a:solidFill>
                  <a:prstClr val="black"/>
                </a:solidFill>
              </a:rPr>
              <a:t>anyone</a:t>
            </a:r>
            <a:r>
              <a:rPr lang="en-US" sz="2000" dirty="0">
                <a:solidFill>
                  <a:prstClr val="black"/>
                </a:solidFill>
              </a:rPr>
              <a:t> </a:t>
            </a:r>
            <a:r>
              <a:rPr lang="en-US" sz="2000" dirty="0" smtClean="0">
                <a:solidFill>
                  <a:prstClr val="black"/>
                </a:solidFill>
              </a:rPr>
              <a:t>is </a:t>
            </a:r>
            <a:r>
              <a:rPr lang="en-US" sz="2000" dirty="0">
                <a:solidFill>
                  <a:prstClr val="black"/>
                </a:solidFill>
              </a:rPr>
              <a:t>converting </a:t>
            </a:r>
            <a:r>
              <a:rPr lang="en-US" sz="2000" dirty="0" smtClean="0">
                <a:solidFill>
                  <a:prstClr val="black"/>
                </a:solidFill>
              </a:rPr>
              <a:t/>
            </a:r>
            <a:br>
              <a:rPr lang="en-US" sz="2000" dirty="0" smtClean="0">
                <a:solidFill>
                  <a:prstClr val="black"/>
                </a:solidFill>
              </a:rPr>
            </a:br>
            <a:r>
              <a:rPr lang="en-US" sz="2000" dirty="0" smtClean="0">
                <a:solidFill>
                  <a:prstClr val="black"/>
                </a:solidFill>
              </a:rPr>
              <a:t>(</a:t>
            </a:r>
            <a:r>
              <a:rPr lang="en-US" sz="2000" dirty="0">
                <a:solidFill>
                  <a:prstClr val="black"/>
                </a:solidFill>
              </a:rPr>
              <a:t>your cost </a:t>
            </a:r>
            <a:r>
              <a:rPr lang="en-US" sz="2000" dirty="0" smtClean="0">
                <a:solidFill>
                  <a:prstClr val="black"/>
                </a:solidFill>
              </a:rPr>
              <a:t>per conversion </a:t>
            </a:r>
            <a:br>
              <a:rPr lang="en-US" sz="2000" dirty="0" smtClean="0">
                <a:solidFill>
                  <a:prstClr val="black"/>
                </a:solidFill>
              </a:rPr>
            </a:br>
            <a:r>
              <a:rPr lang="en-US" sz="2000" dirty="0" smtClean="0">
                <a:solidFill>
                  <a:prstClr val="black"/>
                </a:solidFill>
              </a:rPr>
              <a:t>will </a:t>
            </a:r>
            <a:r>
              <a:rPr lang="en-US" sz="2000" dirty="0">
                <a:solidFill>
                  <a:prstClr val="black"/>
                </a:solidFill>
              </a:rPr>
              <a:t>just go up</a:t>
            </a:r>
            <a:r>
              <a:rPr lang="en-US" sz="1900" dirty="0">
                <a:solidFill>
                  <a:prstClr val="black"/>
                </a:solidFill>
              </a:rPr>
              <a:t>)</a:t>
            </a:r>
          </a:p>
        </p:txBody>
      </p:sp>
    </p:spTree>
    <p:custDataLst>
      <p:tags r:id="rId1"/>
    </p:custDataLst>
    <p:extLst>
      <p:ext uri="{BB962C8B-B14F-4D97-AF65-F5344CB8AC3E}">
        <p14:creationId xmlns:p14="http://schemas.microsoft.com/office/powerpoint/2010/main" val="2308862789"/>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85751"/>
            <a:ext cx="9144000" cy="824253"/>
          </a:xfrm>
        </p:spPr>
        <p:txBody>
          <a:bodyPr>
            <a:normAutofit/>
          </a:bodyPr>
          <a:lstStyle/>
          <a:p>
            <a:pPr marL="114297">
              <a:spcBef>
                <a:spcPts val="400"/>
              </a:spcBef>
              <a:spcAft>
                <a:spcPts val="600"/>
              </a:spcAft>
              <a:buNone/>
            </a:pPr>
            <a:r>
              <a:rPr lang="en-US" sz="3500" dirty="0">
                <a:solidFill>
                  <a:srgbClr val="3B5998"/>
                </a:solidFill>
                <a:latin typeface="Arial Black" panose="020B0A04020102020204" pitchFamily="34" charset="0"/>
              </a:rPr>
              <a:t>Budgeting and Scheduling</a:t>
            </a:r>
            <a:endParaRPr lang="en-US" sz="3500" spc="-100" dirty="0"/>
          </a:p>
        </p:txBody>
      </p:sp>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6" name="Rectangle 5"/>
          <p:cNvSpPr/>
          <p:nvPr/>
        </p:nvSpPr>
        <p:spPr>
          <a:xfrm>
            <a:off x="326730" y="1200150"/>
            <a:ext cx="8588670" cy="2932854"/>
          </a:xfrm>
          <a:prstGeom prst="rect">
            <a:avLst/>
          </a:prstGeom>
        </p:spPr>
        <p:txBody>
          <a:bodyPr wrap="square" lIns="68580" tIns="34290" rIns="68580" bIns="34290">
            <a:spAutoFit/>
          </a:bodyPr>
          <a:lstStyle/>
          <a:p>
            <a:pPr>
              <a:lnSpc>
                <a:spcPts val="2600"/>
              </a:lnSpc>
              <a:spcAft>
                <a:spcPts val="800"/>
              </a:spcAft>
            </a:pPr>
            <a:r>
              <a:rPr lang="en-US" sz="2400" b="1" dirty="0">
                <a:solidFill>
                  <a:prstClr val="black"/>
                </a:solidFill>
              </a:rPr>
              <a:t>Instead, set your campaign to a ‘Lifetime’ </a:t>
            </a:r>
            <a:r>
              <a:rPr lang="en-US" sz="2400" b="1" dirty="0" smtClean="0">
                <a:solidFill>
                  <a:prstClr val="black"/>
                </a:solidFill>
              </a:rPr>
              <a:t>budget</a:t>
            </a:r>
            <a:endParaRPr lang="en-US" sz="2400" b="1" dirty="0">
              <a:solidFill>
                <a:prstClr val="black"/>
              </a:solidFill>
            </a:endParaRPr>
          </a:p>
          <a:p>
            <a:pPr marL="342892" indent="-342892">
              <a:lnSpc>
                <a:spcPts val="2100"/>
              </a:lnSpc>
              <a:spcAft>
                <a:spcPts val="300"/>
              </a:spcAft>
              <a:buClr>
                <a:srgbClr val="8B9DC3"/>
              </a:buClr>
              <a:buFont typeface="Wingdings 3" panose="05040102010807070707" pitchFamily="18" charset="2"/>
              <a:buChar char="u"/>
            </a:pPr>
            <a:r>
              <a:rPr lang="en-US" sz="2000" b="1" dirty="0">
                <a:solidFill>
                  <a:prstClr val="black"/>
                </a:solidFill>
              </a:rPr>
              <a:t>Lifetime Budgets: </a:t>
            </a:r>
            <a:r>
              <a:rPr lang="en-US" sz="2000" b="1" dirty="0" smtClean="0">
                <a:solidFill>
                  <a:prstClr val="black"/>
                </a:solidFill>
              </a:rPr>
              <a:t/>
            </a:r>
            <a:br>
              <a:rPr lang="en-US" sz="2000" b="1" dirty="0" smtClean="0">
                <a:solidFill>
                  <a:prstClr val="black"/>
                </a:solidFill>
              </a:rPr>
            </a:br>
            <a:r>
              <a:rPr lang="en-US" sz="2000" dirty="0" smtClean="0">
                <a:solidFill>
                  <a:prstClr val="black"/>
                </a:solidFill>
              </a:rPr>
              <a:t>For </a:t>
            </a:r>
            <a:r>
              <a:rPr lang="en-US" sz="2000" dirty="0">
                <a:solidFill>
                  <a:prstClr val="black"/>
                </a:solidFill>
              </a:rPr>
              <a:t>example, set your ad </a:t>
            </a:r>
            <a:r>
              <a:rPr lang="en-US" sz="2000" dirty="0" smtClean="0">
                <a:solidFill>
                  <a:prstClr val="black"/>
                </a:solidFill>
              </a:rPr>
              <a:t/>
            </a:r>
            <a:br>
              <a:rPr lang="en-US" sz="2000" dirty="0" smtClean="0">
                <a:solidFill>
                  <a:prstClr val="black"/>
                </a:solidFill>
              </a:rPr>
            </a:br>
            <a:r>
              <a:rPr lang="en-US" sz="2000" dirty="0" smtClean="0">
                <a:solidFill>
                  <a:prstClr val="black"/>
                </a:solidFill>
              </a:rPr>
              <a:t>to </a:t>
            </a:r>
            <a:r>
              <a:rPr lang="en-US" sz="2000" dirty="0">
                <a:solidFill>
                  <a:prstClr val="black"/>
                </a:solidFill>
              </a:rPr>
              <a:t>run for 7 days with a </a:t>
            </a:r>
            <a:r>
              <a:rPr lang="en-US" sz="2000" dirty="0" smtClean="0">
                <a:solidFill>
                  <a:prstClr val="black"/>
                </a:solidFill>
              </a:rPr>
              <a:t/>
            </a:r>
            <a:br>
              <a:rPr lang="en-US" sz="2000" dirty="0" smtClean="0">
                <a:solidFill>
                  <a:prstClr val="black"/>
                </a:solidFill>
              </a:rPr>
            </a:br>
            <a:r>
              <a:rPr lang="en-US" sz="2000" dirty="0" smtClean="0">
                <a:solidFill>
                  <a:prstClr val="black"/>
                </a:solidFill>
              </a:rPr>
              <a:t>lifetime </a:t>
            </a:r>
            <a:r>
              <a:rPr lang="en-US" sz="2000" dirty="0">
                <a:solidFill>
                  <a:prstClr val="black"/>
                </a:solidFill>
              </a:rPr>
              <a:t>spend of £700 </a:t>
            </a:r>
            <a:r>
              <a:rPr lang="en-US" sz="2000" dirty="0" smtClean="0">
                <a:solidFill>
                  <a:prstClr val="black"/>
                </a:solidFill>
              </a:rPr>
              <a:t/>
            </a:r>
            <a:br>
              <a:rPr lang="en-US" sz="2000" dirty="0" smtClean="0">
                <a:solidFill>
                  <a:prstClr val="black"/>
                </a:solidFill>
              </a:rPr>
            </a:br>
            <a:r>
              <a:rPr lang="en-US" sz="2000" dirty="0" smtClean="0">
                <a:solidFill>
                  <a:prstClr val="black"/>
                </a:solidFill>
              </a:rPr>
              <a:t>– Facebook </a:t>
            </a:r>
            <a:r>
              <a:rPr lang="en-US" sz="2000" dirty="0">
                <a:solidFill>
                  <a:prstClr val="black"/>
                </a:solidFill>
              </a:rPr>
              <a:t>will still spend </a:t>
            </a:r>
            <a:r>
              <a:rPr lang="en-US" sz="2000" dirty="0" smtClean="0">
                <a:solidFill>
                  <a:prstClr val="black"/>
                </a:solidFill>
              </a:rPr>
              <a:t/>
            </a:r>
            <a:br>
              <a:rPr lang="en-US" sz="2000" dirty="0" smtClean="0">
                <a:solidFill>
                  <a:prstClr val="black"/>
                </a:solidFill>
              </a:rPr>
            </a:br>
            <a:r>
              <a:rPr lang="en-US" sz="2000" dirty="0" smtClean="0">
                <a:solidFill>
                  <a:prstClr val="black"/>
                </a:solidFill>
              </a:rPr>
              <a:t>100</a:t>
            </a:r>
            <a:r>
              <a:rPr lang="en-US" sz="2000" dirty="0">
                <a:solidFill>
                  <a:prstClr val="black"/>
                </a:solidFill>
              </a:rPr>
              <a:t>% of your budget, but </a:t>
            </a:r>
            <a:r>
              <a:rPr lang="en-US" sz="2000" dirty="0" smtClean="0">
                <a:solidFill>
                  <a:prstClr val="black"/>
                </a:solidFill>
              </a:rPr>
              <a:t/>
            </a:r>
            <a:br>
              <a:rPr lang="en-US" sz="2000" dirty="0" smtClean="0">
                <a:solidFill>
                  <a:prstClr val="black"/>
                </a:solidFill>
              </a:rPr>
            </a:br>
            <a:r>
              <a:rPr lang="en-US" sz="2000" dirty="0" smtClean="0">
                <a:solidFill>
                  <a:prstClr val="black"/>
                </a:solidFill>
              </a:rPr>
              <a:t>it </a:t>
            </a:r>
            <a:r>
              <a:rPr lang="en-US" sz="2000" dirty="0">
                <a:solidFill>
                  <a:prstClr val="black"/>
                </a:solidFill>
              </a:rPr>
              <a:t>will spread the spending </a:t>
            </a:r>
            <a:r>
              <a:rPr lang="en-US" sz="2000" dirty="0" smtClean="0">
                <a:solidFill>
                  <a:prstClr val="black"/>
                </a:solidFill>
              </a:rPr>
              <a:t/>
            </a:r>
            <a:br>
              <a:rPr lang="en-US" sz="2000" dirty="0" smtClean="0">
                <a:solidFill>
                  <a:prstClr val="black"/>
                </a:solidFill>
              </a:rPr>
            </a:br>
            <a:r>
              <a:rPr lang="en-US" sz="2000" dirty="0" smtClean="0">
                <a:solidFill>
                  <a:prstClr val="black"/>
                </a:solidFill>
              </a:rPr>
              <a:t>– </a:t>
            </a:r>
            <a:r>
              <a:rPr lang="en-US" sz="2000" dirty="0">
                <a:solidFill>
                  <a:prstClr val="black"/>
                </a:solidFill>
              </a:rPr>
              <a:t>taking more when </a:t>
            </a:r>
            <a:r>
              <a:rPr lang="en-US" sz="2000" dirty="0" smtClean="0">
                <a:solidFill>
                  <a:prstClr val="black"/>
                </a:solidFill>
              </a:rPr>
              <a:t/>
            </a:r>
            <a:br>
              <a:rPr lang="en-US" sz="2000" dirty="0" smtClean="0">
                <a:solidFill>
                  <a:prstClr val="black"/>
                </a:solidFill>
              </a:rPr>
            </a:br>
            <a:r>
              <a:rPr lang="en-US" sz="2000" dirty="0" smtClean="0">
                <a:solidFill>
                  <a:prstClr val="black"/>
                </a:solidFill>
              </a:rPr>
              <a:t>conversions </a:t>
            </a:r>
            <a:r>
              <a:rPr lang="en-US" sz="2000" dirty="0">
                <a:solidFill>
                  <a:prstClr val="black"/>
                </a:solidFill>
              </a:rPr>
              <a:t>are flowing</a:t>
            </a:r>
          </a:p>
        </p:txBody>
      </p:sp>
      <p:pic>
        <p:nvPicPr>
          <p:cNvPr id="7" name="Picture 6" descr="slide-05.png"/>
          <p:cNvPicPr>
            <a:picLocks noChangeAspect="1"/>
          </p:cNvPicPr>
          <p:nvPr/>
        </p:nvPicPr>
        <p:blipFill rotWithShape="1">
          <a:blip r:embed="rId4">
            <a:extLst>
              <a:ext uri="{28A0092B-C50C-407E-A947-70E740481C1C}">
                <a14:useLocalDpi xmlns:a14="http://schemas.microsoft.com/office/drawing/2010/main" val="0"/>
              </a:ext>
            </a:extLst>
          </a:blip>
          <a:srcRect r="10462"/>
          <a:stretch/>
        </p:blipFill>
        <p:spPr>
          <a:xfrm>
            <a:off x="4114800" y="1809750"/>
            <a:ext cx="4648200" cy="2603500"/>
          </a:xfrm>
          <a:prstGeom prst="rect">
            <a:avLst/>
          </a:prstGeom>
          <a:ln>
            <a:solidFill>
              <a:schemeClr val="bg1">
                <a:lumMod val="65000"/>
              </a:schemeClr>
            </a:solidFill>
          </a:ln>
        </p:spPr>
      </p:pic>
    </p:spTree>
    <p:custDataLst>
      <p:tags r:id="rId1"/>
    </p:custDataLst>
    <p:extLst>
      <p:ext uri="{BB962C8B-B14F-4D97-AF65-F5344CB8AC3E}">
        <p14:creationId xmlns:p14="http://schemas.microsoft.com/office/powerpoint/2010/main" val="391648876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48150"/>
            <a:ext cx="9144000" cy="400108"/>
          </a:xfrm>
          <a:prstGeom prst="rect">
            <a:avLst/>
          </a:prstGeom>
          <a:noFill/>
        </p:spPr>
        <p:txBody>
          <a:bodyPr wrap="square" lIns="91438" tIns="45719" rIns="91438" bIns="45719" rtlCol="0">
            <a:spAutoFit/>
          </a:bodyPr>
          <a:lstStyle/>
          <a:p>
            <a:pPr algn="ctr">
              <a:spcAft>
                <a:spcPts val="600"/>
              </a:spcAft>
              <a:buClr>
                <a:srgbClr val="C00000"/>
              </a:buClr>
            </a:pPr>
            <a:r>
              <a:rPr lang="en-US" sz="2000" dirty="0" smtClean="0"/>
              <a:t>Log in to your Ad Manager and click Tools &gt; </a:t>
            </a:r>
            <a:r>
              <a:rPr lang="en-US" sz="2000" b="1" dirty="0" smtClean="0"/>
              <a:t>Audiences</a:t>
            </a:r>
            <a:r>
              <a:rPr lang="en-US" sz="2000" dirty="0" smtClean="0"/>
              <a:t> in the menu</a:t>
            </a:r>
            <a:endParaRPr lang="en-US" sz="2000" dirty="0"/>
          </a:p>
        </p:txBody>
      </p:sp>
      <p:sp>
        <p:nvSpPr>
          <p:cNvPr id="7" name="TextBox 6"/>
          <p:cNvSpPr txBox="1"/>
          <p:nvPr/>
        </p:nvSpPr>
        <p:spPr>
          <a:xfrm>
            <a:off x="152400" y="188208"/>
            <a:ext cx="8610600" cy="630940"/>
          </a:xfrm>
          <a:prstGeom prst="rect">
            <a:avLst/>
          </a:prstGeom>
          <a:noFill/>
        </p:spPr>
        <p:txBody>
          <a:bodyPr wrap="square" lIns="91438" tIns="45719" rIns="91438" bIns="45719" rtlCol="0">
            <a:spAutoFit/>
          </a:bodyPr>
          <a:lstStyle/>
          <a:p>
            <a:r>
              <a:rPr lang="en-US" sz="3500" b="1" dirty="0">
                <a:solidFill>
                  <a:srgbClr val="3B5998"/>
                </a:solidFill>
                <a:latin typeface="+mj-lt"/>
              </a:rPr>
              <a:t>Remarketing</a:t>
            </a:r>
            <a:endParaRPr lang="en-US" sz="3500" dirty="0">
              <a:solidFill>
                <a:srgbClr val="3B5998"/>
              </a:solidFill>
              <a:latin typeface="+mj-lt"/>
            </a:endParaRPr>
          </a:p>
        </p:txBody>
      </p:sp>
      <p:pic>
        <p:nvPicPr>
          <p:cNvPr id="4" name="Picture 3" descr="slide-0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047750"/>
            <a:ext cx="8382000" cy="2904000"/>
          </a:xfrm>
          <a:prstGeom prst="rect">
            <a:avLst/>
          </a:prstGeom>
        </p:spPr>
      </p:pic>
    </p:spTree>
    <p:extLst>
      <p:ext uri="{BB962C8B-B14F-4D97-AF65-F5344CB8AC3E}">
        <p14:creationId xmlns:p14="http://schemas.microsoft.com/office/powerpoint/2010/main" val="65886104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Effect transition="in" filter="fade">
                                      <p:cBhvr>
                                        <p:cTn id="16"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2400" y="188208"/>
            <a:ext cx="8610600" cy="553996"/>
          </a:xfrm>
          <a:prstGeom prst="rect">
            <a:avLst/>
          </a:prstGeom>
          <a:noFill/>
        </p:spPr>
        <p:txBody>
          <a:bodyPr wrap="square" lIns="91438" tIns="45719" rIns="91438" bIns="45719" rtlCol="0">
            <a:spAutoFit/>
          </a:bodyPr>
          <a:lstStyle/>
          <a:p>
            <a:pPr lvl="0"/>
            <a:r>
              <a:rPr lang="en-US" sz="3000" b="1" dirty="0">
                <a:solidFill>
                  <a:srgbClr val="3B5998"/>
                </a:solidFill>
              </a:rPr>
              <a:t>Remarketing</a:t>
            </a:r>
            <a:endParaRPr lang="en-US" sz="3000" dirty="0">
              <a:solidFill>
                <a:srgbClr val="3B5998"/>
              </a:solidFill>
            </a:endParaRPr>
          </a:p>
        </p:txBody>
      </p:sp>
      <p:sp>
        <p:nvSpPr>
          <p:cNvPr id="8" name="Content Placeholder 2"/>
          <p:cNvSpPr>
            <a:spLocks noGrp="1"/>
          </p:cNvSpPr>
          <p:nvPr>
            <p:ph idx="1"/>
          </p:nvPr>
        </p:nvSpPr>
        <p:spPr>
          <a:xfrm>
            <a:off x="152400" y="3790950"/>
            <a:ext cx="8686800" cy="1066800"/>
          </a:xfrm>
        </p:spPr>
        <p:txBody>
          <a:bodyPr>
            <a:noAutofit/>
          </a:bodyPr>
          <a:lstStyle/>
          <a:p>
            <a:pPr marL="457200">
              <a:spcBef>
                <a:spcPts val="0"/>
              </a:spcBef>
              <a:spcAft>
                <a:spcPts val="400"/>
              </a:spcAft>
              <a:buClr>
                <a:srgbClr val="8B9DC3"/>
              </a:buClr>
              <a:buNone/>
              <a:tabLst>
                <a:tab pos="1028700" algn="l"/>
              </a:tabLst>
            </a:pPr>
            <a:r>
              <a:rPr lang="en-US" sz="2400" dirty="0"/>
              <a:t>Click </a:t>
            </a:r>
            <a:r>
              <a:rPr lang="en-US" sz="2400" b="1" dirty="0" smtClean="0"/>
              <a:t>Create Audience </a:t>
            </a:r>
            <a:r>
              <a:rPr lang="en-US" sz="2400" dirty="0"/>
              <a:t>and select </a:t>
            </a:r>
            <a:r>
              <a:rPr lang="en-US" sz="2400" b="1" dirty="0" smtClean="0"/>
              <a:t>Custom Audience</a:t>
            </a:r>
            <a:r>
              <a:rPr lang="en-US" sz="2400" dirty="0" smtClean="0"/>
              <a:t> </a:t>
            </a:r>
            <a:r>
              <a:rPr lang="en-US" sz="2400" dirty="0"/>
              <a:t>from the </a:t>
            </a:r>
            <a:r>
              <a:rPr lang="en-US" sz="2400" dirty="0" smtClean="0"/>
              <a:t>drop-down menu</a:t>
            </a:r>
            <a:endParaRPr lang="en-US" sz="2400" dirty="0"/>
          </a:p>
        </p:txBody>
      </p:sp>
      <p:pic>
        <p:nvPicPr>
          <p:cNvPr id="9" name="Picture 8" descr="slide-4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895350"/>
            <a:ext cx="8991600" cy="2736880"/>
          </a:xfrm>
          <a:prstGeom prst="rect">
            <a:avLst/>
          </a:prstGeom>
        </p:spPr>
      </p:pic>
    </p:spTree>
    <p:extLst>
      <p:ext uri="{BB962C8B-B14F-4D97-AF65-F5344CB8AC3E}">
        <p14:creationId xmlns:p14="http://schemas.microsoft.com/office/powerpoint/2010/main" val="36821317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81150"/>
            <a:ext cx="2133600" cy="1938990"/>
          </a:xfrm>
          <a:prstGeom prst="rect">
            <a:avLst/>
          </a:prstGeom>
          <a:noFill/>
        </p:spPr>
        <p:txBody>
          <a:bodyPr wrap="square" lIns="91438" tIns="45719" rIns="91438" bIns="45719" rtlCol="0">
            <a:spAutoFit/>
          </a:bodyPr>
          <a:lstStyle/>
          <a:p>
            <a:pPr>
              <a:spcAft>
                <a:spcPts val="600"/>
              </a:spcAft>
              <a:buClr>
                <a:srgbClr val="C00000"/>
              </a:buClr>
            </a:pPr>
            <a:r>
              <a:rPr lang="en-US" sz="2400" dirty="0" smtClean="0"/>
              <a:t>Select </a:t>
            </a:r>
            <a:r>
              <a:rPr lang="en-US" sz="2400" b="1" dirty="0" smtClean="0"/>
              <a:t>Website Traffic </a:t>
            </a:r>
            <a:r>
              <a:rPr lang="en-US" sz="2400" dirty="0" smtClean="0"/>
              <a:t>from the overlay menu</a:t>
            </a:r>
          </a:p>
        </p:txBody>
      </p:sp>
      <p:sp>
        <p:nvSpPr>
          <p:cNvPr id="7" name="TextBox 6"/>
          <p:cNvSpPr txBox="1"/>
          <p:nvPr/>
        </p:nvSpPr>
        <p:spPr>
          <a:xfrm>
            <a:off x="152400" y="188208"/>
            <a:ext cx="8610600" cy="553996"/>
          </a:xfrm>
          <a:prstGeom prst="rect">
            <a:avLst/>
          </a:prstGeom>
          <a:noFill/>
        </p:spPr>
        <p:txBody>
          <a:bodyPr wrap="square" lIns="91438" tIns="45719" rIns="91438" bIns="45719" rtlCol="0">
            <a:spAutoFit/>
          </a:bodyPr>
          <a:lstStyle/>
          <a:p>
            <a:pPr lvl="0"/>
            <a:r>
              <a:rPr lang="en-US" sz="3000" b="1" dirty="0">
                <a:solidFill>
                  <a:srgbClr val="3B5998"/>
                </a:solidFill>
              </a:rPr>
              <a:t>Remarketing</a:t>
            </a:r>
            <a:endParaRPr lang="en-US" sz="3000" dirty="0">
              <a:solidFill>
                <a:srgbClr val="3B5998"/>
              </a:solidFill>
            </a:endParaRPr>
          </a:p>
        </p:txBody>
      </p:sp>
      <p:pic>
        <p:nvPicPr>
          <p:cNvPr id="3" name="Picture 2" descr="0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1126" y="296546"/>
            <a:ext cx="5548713" cy="451446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0" y="2343150"/>
            <a:ext cx="6565286" cy="1121766"/>
          </a:xfrm>
          <a:prstGeom prst="rect">
            <a:avLst/>
          </a:prstGeom>
          <a:ln>
            <a:noFill/>
          </a:ln>
        </p:spPr>
      </p:pic>
    </p:spTree>
    <p:extLst>
      <p:ext uri="{BB962C8B-B14F-4D97-AF65-F5344CB8AC3E}">
        <p14:creationId xmlns:p14="http://schemas.microsoft.com/office/powerpoint/2010/main" val="496027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975461"/>
            <a:ext cx="2667000" cy="3272689"/>
          </a:xfrm>
          <a:prstGeom prst="rect">
            <a:avLst/>
          </a:prstGeom>
          <a:noFill/>
        </p:spPr>
        <p:txBody>
          <a:bodyPr wrap="square" lIns="91438" tIns="45719" rIns="91438" bIns="45719" rtlCol="0">
            <a:spAutoFit/>
          </a:bodyPr>
          <a:lstStyle/>
          <a:p>
            <a:pPr>
              <a:spcAft>
                <a:spcPts val="600"/>
              </a:spcAft>
              <a:buClr>
                <a:srgbClr val="C00000"/>
              </a:buClr>
            </a:pPr>
            <a:r>
              <a:rPr lang="en-US" sz="2000" dirty="0" smtClean="0"/>
              <a:t>Define the traffic you want to target by selecting one of the following options:</a:t>
            </a:r>
            <a:endParaRPr lang="en-US" sz="3000" spc="-100" dirty="0">
              <a:solidFill>
                <a:prstClr val="black"/>
              </a:solidFill>
            </a:endParaRPr>
          </a:p>
          <a:p>
            <a:pPr marL="342900" lvl="0" indent="-228600">
              <a:spcAft>
                <a:spcPts val="200"/>
              </a:spcAft>
              <a:buClr>
                <a:srgbClr val="8B9DC3"/>
              </a:buClr>
              <a:buSzPct val="85000"/>
              <a:buFont typeface="Wingdings 3" panose="05040102010807070707" pitchFamily="18" charset="2"/>
              <a:buChar char="u"/>
              <a:tabLst>
                <a:tab pos="1028675" algn="l"/>
              </a:tabLst>
            </a:pPr>
            <a:r>
              <a:rPr lang="en-US" sz="2000" b="1" dirty="0" smtClean="0"/>
              <a:t>Anyone who visits your website</a:t>
            </a:r>
          </a:p>
          <a:p>
            <a:pPr marL="342900" lvl="0" indent="-228600">
              <a:spcAft>
                <a:spcPts val="200"/>
              </a:spcAft>
              <a:buClr>
                <a:srgbClr val="8B9DC3"/>
              </a:buClr>
              <a:buSzPct val="85000"/>
              <a:buFont typeface="Wingdings 3" panose="05040102010807070707" pitchFamily="18" charset="2"/>
              <a:buChar char="u"/>
              <a:tabLst>
                <a:tab pos="1028675" algn="l"/>
              </a:tabLst>
            </a:pPr>
            <a:r>
              <a:rPr lang="en-US" sz="2000" b="1" dirty="0" smtClean="0"/>
              <a:t>People who </a:t>
            </a:r>
            <a:br>
              <a:rPr lang="en-US" sz="2000" b="1" dirty="0" smtClean="0"/>
            </a:br>
            <a:r>
              <a:rPr lang="en-US" sz="2000" b="1" dirty="0" smtClean="0"/>
              <a:t>visit specific </a:t>
            </a:r>
            <a:br>
              <a:rPr lang="en-US" sz="2000" b="1" dirty="0" smtClean="0"/>
            </a:br>
            <a:r>
              <a:rPr lang="en-US" sz="2000" b="1" dirty="0" smtClean="0"/>
              <a:t>web pages</a:t>
            </a:r>
            <a:endParaRPr lang="en-US" dirty="0" smtClean="0"/>
          </a:p>
        </p:txBody>
      </p:sp>
      <p:sp>
        <p:nvSpPr>
          <p:cNvPr id="7" name="TextBox 6"/>
          <p:cNvSpPr txBox="1"/>
          <p:nvPr/>
        </p:nvSpPr>
        <p:spPr>
          <a:xfrm>
            <a:off x="152400" y="188208"/>
            <a:ext cx="8610600" cy="553996"/>
          </a:xfrm>
          <a:prstGeom prst="rect">
            <a:avLst/>
          </a:prstGeom>
          <a:noFill/>
        </p:spPr>
        <p:txBody>
          <a:bodyPr wrap="square" lIns="91438" tIns="45719" rIns="91438" bIns="45719" rtlCol="0">
            <a:spAutoFit/>
          </a:bodyPr>
          <a:lstStyle/>
          <a:p>
            <a:pPr lvl="0"/>
            <a:r>
              <a:rPr lang="en-US" sz="3000" b="1" dirty="0">
                <a:solidFill>
                  <a:srgbClr val="3B5998"/>
                </a:solidFill>
              </a:rPr>
              <a:t>Remarketing</a:t>
            </a:r>
            <a:endParaRPr lang="en-US" sz="3000" dirty="0">
              <a:solidFill>
                <a:srgbClr val="3B5998"/>
              </a:solidFill>
            </a:endParaRPr>
          </a:p>
        </p:txBody>
      </p:sp>
      <p:pic>
        <p:nvPicPr>
          <p:cNvPr id="4" name="Picture 3" descr="0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8143" y="666750"/>
            <a:ext cx="6017257" cy="380870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6901" y="971550"/>
            <a:ext cx="5569120" cy="3290444"/>
          </a:xfrm>
          <a:prstGeom prst="rect">
            <a:avLst/>
          </a:prstGeom>
          <a:ln>
            <a:solidFill>
              <a:srgbClr val="5B9BD5"/>
            </a:solidFill>
          </a:ln>
        </p:spPr>
      </p:pic>
    </p:spTree>
    <p:extLst>
      <p:ext uri="{BB962C8B-B14F-4D97-AF65-F5344CB8AC3E}">
        <p14:creationId xmlns:p14="http://schemas.microsoft.com/office/powerpoint/2010/main" val="31768218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971550"/>
            <a:ext cx="2590800" cy="3944668"/>
          </a:xfrm>
          <a:prstGeom prst="rect">
            <a:avLst/>
          </a:prstGeom>
          <a:noFill/>
        </p:spPr>
        <p:txBody>
          <a:bodyPr wrap="square" lIns="91438" tIns="45719" rIns="91438" bIns="45719" rtlCol="0">
            <a:spAutoFit/>
          </a:bodyPr>
          <a:lstStyle/>
          <a:p>
            <a:pPr>
              <a:spcAft>
                <a:spcPts val="600"/>
              </a:spcAft>
              <a:buClr>
                <a:srgbClr val="C00000"/>
              </a:buClr>
            </a:pPr>
            <a:r>
              <a:rPr lang="en-US" sz="2000" dirty="0" smtClean="0"/>
              <a:t>Define the traffic you want to target by selecting one of the following options:</a:t>
            </a:r>
            <a:endParaRPr lang="en-US" sz="3000" spc="-100" dirty="0">
              <a:solidFill>
                <a:prstClr val="black"/>
              </a:solidFill>
            </a:endParaRPr>
          </a:p>
          <a:p>
            <a:pPr marL="342900" lvl="0" indent="-228600">
              <a:lnSpc>
                <a:spcPct val="90000"/>
              </a:lnSpc>
              <a:spcAft>
                <a:spcPts val="200"/>
              </a:spcAft>
              <a:buClr>
                <a:srgbClr val="8B9DC3"/>
              </a:buClr>
              <a:buSzPct val="85000"/>
              <a:buFont typeface="Wingdings 3" panose="05040102010807070707" pitchFamily="18" charset="2"/>
              <a:buChar char="u"/>
              <a:tabLst>
                <a:tab pos="1028675" algn="l"/>
              </a:tabLst>
            </a:pPr>
            <a:r>
              <a:rPr lang="en-US" sz="2000" b="1" dirty="0" smtClean="0"/>
              <a:t>People </a:t>
            </a:r>
            <a:r>
              <a:rPr lang="en-US" sz="2000" b="1" dirty="0"/>
              <a:t>who visit specific web </a:t>
            </a:r>
            <a:r>
              <a:rPr lang="en-US" sz="2000" b="1" dirty="0" smtClean="0"/>
              <a:t>pages but not others</a:t>
            </a:r>
            <a:endParaRPr lang="en-US" sz="2000" b="1" dirty="0"/>
          </a:p>
          <a:p>
            <a:pPr marL="342900" lvl="0" indent="-228600">
              <a:lnSpc>
                <a:spcPct val="90000"/>
              </a:lnSpc>
              <a:spcAft>
                <a:spcPts val="200"/>
              </a:spcAft>
              <a:buClr>
                <a:srgbClr val="8B9DC3"/>
              </a:buClr>
              <a:buSzPct val="85000"/>
              <a:buFont typeface="Wingdings 3" panose="05040102010807070707" pitchFamily="18" charset="2"/>
              <a:buChar char="u"/>
              <a:tabLst>
                <a:tab pos="1028675" algn="l"/>
              </a:tabLst>
            </a:pPr>
            <a:r>
              <a:rPr lang="en-US" sz="2000" b="1" dirty="0" smtClean="0"/>
              <a:t>People who haven’t visited in a certain amount of time</a:t>
            </a:r>
          </a:p>
          <a:p>
            <a:pPr>
              <a:spcAft>
                <a:spcPts val="600"/>
              </a:spcAft>
              <a:buClr>
                <a:srgbClr val="C00000"/>
              </a:buClr>
              <a:buFont typeface="Wingdings 3" panose="05040102010807070707" pitchFamily="18" charset="2"/>
              <a:buChar char=""/>
            </a:pPr>
            <a:endParaRPr lang="en-US" dirty="0" smtClean="0"/>
          </a:p>
        </p:txBody>
      </p:sp>
      <p:sp>
        <p:nvSpPr>
          <p:cNvPr id="7" name="TextBox 6"/>
          <p:cNvSpPr txBox="1"/>
          <p:nvPr/>
        </p:nvSpPr>
        <p:spPr>
          <a:xfrm>
            <a:off x="152400" y="188208"/>
            <a:ext cx="8610600" cy="553996"/>
          </a:xfrm>
          <a:prstGeom prst="rect">
            <a:avLst/>
          </a:prstGeom>
          <a:noFill/>
        </p:spPr>
        <p:txBody>
          <a:bodyPr wrap="square" lIns="91438" tIns="45719" rIns="91438" bIns="45719" rtlCol="0">
            <a:spAutoFit/>
          </a:bodyPr>
          <a:lstStyle/>
          <a:p>
            <a:pPr lvl="0"/>
            <a:r>
              <a:rPr lang="en-US" sz="3000" b="1" dirty="0">
                <a:solidFill>
                  <a:srgbClr val="3B5998"/>
                </a:solidFill>
              </a:rPr>
              <a:t>Remarketing</a:t>
            </a:r>
            <a:endParaRPr lang="en-US" sz="3000" dirty="0">
              <a:solidFill>
                <a:srgbClr val="3B5998"/>
              </a:solidFill>
            </a:endParaRPr>
          </a:p>
        </p:txBody>
      </p:sp>
      <p:pic>
        <p:nvPicPr>
          <p:cNvPr id="4" name="Picture 3" descr="0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666750"/>
            <a:ext cx="6017257" cy="380870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4358" y="971550"/>
            <a:ext cx="5569120" cy="3290444"/>
          </a:xfrm>
          <a:prstGeom prst="rect">
            <a:avLst/>
          </a:prstGeom>
          <a:ln>
            <a:solidFill>
              <a:srgbClr val="5B9BD5"/>
            </a:solidFill>
          </a:ln>
        </p:spPr>
      </p:pic>
    </p:spTree>
    <p:extLst>
      <p:ext uri="{BB962C8B-B14F-4D97-AF65-F5344CB8AC3E}">
        <p14:creationId xmlns:p14="http://schemas.microsoft.com/office/powerpoint/2010/main" val="17286566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657350"/>
            <a:ext cx="2129950" cy="1631214"/>
          </a:xfrm>
          <a:prstGeom prst="rect">
            <a:avLst/>
          </a:prstGeom>
          <a:noFill/>
        </p:spPr>
        <p:txBody>
          <a:bodyPr wrap="square" lIns="91438" tIns="45719" rIns="91438" bIns="45719" rtlCol="0">
            <a:spAutoFit/>
          </a:bodyPr>
          <a:lstStyle/>
          <a:p>
            <a:pPr>
              <a:spcAft>
                <a:spcPts val="600"/>
              </a:spcAft>
              <a:buClr>
                <a:srgbClr val="C00000"/>
              </a:buClr>
            </a:pPr>
            <a:r>
              <a:rPr lang="en-US" sz="2000" dirty="0" smtClean="0"/>
              <a:t>Enter the URL </a:t>
            </a:r>
            <a:br>
              <a:rPr lang="en-US" sz="2000" dirty="0" smtClean="0"/>
            </a:br>
            <a:r>
              <a:rPr lang="en-US" sz="2000" dirty="0" smtClean="0"/>
              <a:t>of the page you want to target with your Remarketing</a:t>
            </a:r>
          </a:p>
        </p:txBody>
      </p:sp>
      <p:sp>
        <p:nvSpPr>
          <p:cNvPr id="7" name="TextBox 6"/>
          <p:cNvSpPr txBox="1"/>
          <p:nvPr/>
        </p:nvSpPr>
        <p:spPr>
          <a:xfrm>
            <a:off x="152400" y="188208"/>
            <a:ext cx="8610600" cy="553996"/>
          </a:xfrm>
          <a:prstGeom prst="rect">
            <a:avLst/>
          </a:prstGeom>
          <a:noFill/>
        </p:spPr>
        <p:txBody>
          <a:bodyPr wrap="square" lIns="91438" tIns="45719" rIns="91438" bIns="45719" rtlCol="0">
            <a:spAutoFit/>
          </a:bodyPr>
          <a:lstStyle/>
          <a:p>
            <a:pPr lvl="0"/>
            <a:r>
              <a:rPr lang="en-US" sz="3000" b="1" dirty="0">
                <a:solidFill>
                  <a:srgbClr val="3B5998"/>
                </a:solidFill>
              </a:rPr>
              <a:t>Remarketing</a:t>
            </a:r>
            <a:endParaRPr lang="en-US" sz="3000" dirty="0">
              <a:solidFill>
                <a:srgbClr val="3B5998"/>
              </a:solidFill>
            </a:endParaRPr>
          </a:p>
        </p:txBody>
      </p:sp>
      <p:pic>
        <p:nvPicPr>
          <p:cNvPr id="4" name="Picture 3" descr="0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8483" y="664983"/>
            <a:ext cx="6027117" cy="390172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2200" y="1733550"/>
            <a:ext cx="6565286" cy="1143000"/>
          </a:xfrm>
          <a:prstGeom prst="rect">
            <a:avLst/>
          </a:prstGeom>
          <a:ln>
            <a:noFill/>
          </a:ln>
        </p:spPr>
      </p:pic>
    </p:spTree>
    <p:extLst>
      <p:ext uri="{BB962C8B-B14F-4D97-AF65-F5344CB8AC3E}">
        <p14:creationId xmlns:p14="http://schemas.microsoft.com/office/powerpoint/2010/main" val="7712394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57350"/>
            <a:ext cx="2362200" cy="1938990"/>
          </a:xfrm>
          <a:prstGeom prst="rect">
            <a:avLst/>
          </a:prstGeom>
          <a:noFill/>
        </p:spPr>
        <p:txBody>
          <a:bodyPr wrap="square" lIns="91438" tIns="45719" rIns="91438" bIns="45719" rtlCol="0">
            <a:spAutoFit/>
          </a:bodyPr>
          <a:lstStyle/>
          <a:p>
            <a:pPr>
              <a:spcAft>
                <a:spcPts val="600"/>
              </a:spcAft>
              <a:buClr>
                <a:srgbClr val="C00000"/>
              </a:buClr>
            </a:pPr>
            <a:r>
              <a:rPr lang="en-US" sz="2000" dirty="0" smtClean="0"/>
              <a:t>Enter the number of days you want people to stay in your Remarketing audience for – the maximum is 180</a:t>
            </a:r>
          </a:p>
        </p:txBody>
      </p:sp>
      <p:sp>
        <p:nvSpPr>
          <p:cNvPr id="7" name="TextBox 6"/>
          <p:cNvSpPr txBox="1"/>
          <p:nvPr/>
        </p:nvSpPr>
        <p:spPr>
          <a:xfrm>
            <a:off x="152400" y="188208"/>
            <a:ext cx="8610600" cy="553996"/>
          </a:xfrm>
          <a:prstGeom prst="rect">
            <a:avLst/>
          </a:prstGeom>
          <a:noFill/>
        </p:spPr>
        <p:txBody>
          <a:bodyPr wrap="square" lIns="91438" tIns="45719" rIns="91438" bIns="45719" rtlCol="0">
            <a:spAutoFit/>
          </a:bodyPr>
          <a:lstStyle/>
          <a:p>
            <a:pPr lvl="0"/>
            <a:r>
              <a:rPr lang="en-US" sz="3000" b="1" dirty="0">
                <a:solidFill>
                  <a:srgbClr val="3B5998"/>
                </a:solidFill>
              </a:rPr>
              <a:t>Remarketing</a:t>
            </a:r>
            <a:endParaRPr lang="en-US" sz="3000" dirty="0">
              <a:solidFill>
                <a:srgbClr val="3B5998"/>
              </a:solidFill>
            </a:endParaRPr>
          </a:p>
        </p:txBody>
      </p:sp>
      <p:pic>
        <p:nvPicPr>
          <p:cNvPr id="3" name="Picture 2" descr="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9746" y="494243"/>
            <a:ext cx="6061790" cy="420957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600" y="2266950"/>
            <a:ext cx="3970421" cy="1143000"/>
          </a:xfrm>
          <a:prstGeom prst="rect">
            <a:avLst/>
          </a:prstGeom>
          <a:ln>
            <a:noFill/>
          </a:ln>
        </p:spPr>
      </p:pic>
    </p:spTree>
    <p:extLst>
      <p:ext uri="{BB962C8B-B14F-4D97-AF65-F5344CB8AC3E}">
        <p14:creationId xmlns:p14="http://schemas.microsoft.com/office/powerpoint/2010/main" val="324442597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04950"/>
            <a:ext cx="2129950" cy="2246767"/>
          </a:xfrm>
          <a:prstGeom prst="rect">
            <a:avLst/>
          </a:prstGeom>
          <a:noFill/>
        </p:spPr>
        <p:txBody>
          <a:bodyPr wrap="square" lIns="91438" tIns="45719" rIns="91438" bIns="45719" rtlCol="0">
            <a:spAutoFit/>
          </a:bodyPr>
          <a:lstStyle/>
          <a:p>
            <a:pPr>
              <a:spcAft>
                <a:spcPts val="600"/>
              </a:spcAft>
              <a:buClr>
                <a:srgbClr val="C00000"/>
              </a:buClr>
            </a:pPr>
            <a:r>
              <a:rPr lang="en-US" sz="2000" dirty="0" smtClean="0"/>
              <a:t>Give your Remarketing audience a Name and include a description for future reference</a:t>
            </a:r>
          </a:p>
        </p:txBody>
      </p:sp>
      <p:sp>
        <p:nvSpPr>
          <p:cNvPr id="7" name="TextBox 6"/>
          <p:cNvSpPr txBox="1"/>
          <p:nvPr/>
        </p:nvSpPr>
        <p:spPr>
          <a:xfrm>
            <a:off x="152400" y="188208"/>
            <a:ext cx="8610600" cy="553996"/>
          </a:xfrm>
          <a:prstGeom prst="rect">
            <a:avLst/>
          </a:prstGeom>
          <a:noFill/>
        </p:spPr>
        <p:txBody>
          <a:bodyPr wrap="square" lIns="91438" tIns="45719" rIns="91438" bIns="45719" rtlCol="0">
            <a:spAutoFit/>
          </a:bodyPr>
          <a:lstStyle/>
          <a:p>
            <a:pPr lvl="0"/>
            <a:r>
              <a:rPr lang="en-US" sz="3000" b="1" dirty="0">
                <a:solidFill>
                  <a:srgbClr val="3B5998"/>
                </a:solidFill>
              </a:rPr>
              <a:t>Remarketing</a:t>
            </a:r>
            <a:endParaRPr lang="en-US" sz="3000" dirty="0">
              <a:solidFill>
                <a:srgbClr val="3B5998"/>
              </a:solidFill>
            </a:endParaRPr>
          </a:p>
        </p:txBody>
      </p:sp>
      <p:pic>
        <p:nvPicPr>
          <p:cNvPr id="4" name="Picture 3" descr="1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157" y="484968"/>
            <a:ext cx="5584213" cy="414631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2647950"/>
            <a:ext cx="6062472" cy="1295400"/>
          </a:xfrm>
          <a:prstGeom prst="rect">
            <a:avLst/>
          </a:prstGeom>
          <a:ln>
            <a:noFill/>
          </a:ln>
        </p:spPr>
      </p:pic>
    </p:spTree>
    <p:extLst>
      <p:ext uri="{BB962C8B-B14F-4D97-AF65-F5344CB8AC3E}">
        <p14:creationId xmlns:p14="http://schemas.microsoft.com/office/powerpoint/2010/main" val="42378484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428750"/>
            <a:ext cx="2129950" cy="1938990"/>
          </a:xfrm>
          <a:prstGeom prst="rect">
            <a:avLst/>
          </a:prstGeom>
          <a:noFill/>
        </p:spPr>
        <p:txBody>
          <a:bodyPr wrap="square" lIns="91438" tIns="45719" rIns="91438" bIns="45719" rtlCol="0">
            <a:spAutoFit/>
          </a:bodyPr>
          <a:lstStyle/>
          <a:p>
            <a:pPr>
              <a:spcAft>
                <a:spcPts val="600"/>
              </a:spcAft>
              <a:buClr>
                <a:srgbClr val="C00000"/>
              </a:buClr>
            </a:pPr>
            <a:r>
              <a:rPr lang="en-US" sz="2000" dirty="0" smtClean="0"/>
              <a:t>If this is your first Remarketing audience, click the gear icon and select </a:t>
            </a:r>
            <a:r>
              <a:rPr lang="en-US" sz="2000" b="1" dirty="0" smtClean="0"/>
              <a:t>View Pixel Code</a:t>
            </a:r>
          </a:p>
        </p:txBody>
      </p:sp>
      <p:sp>
        <p:nvSpPr>
          <p:cNvPr id="7" name="TextBox 6"/>
          <p:cNvSpPr txBox="1"/>
          <p:nvPr/>
        </p:nvSpPr>
        <p:spPr>
          <a:xfrm>
            <a:off x="152400" y="188208"/>
            <a:ext cx="8610600" cy="553996"/>
          </a:xfrm>
          <a:prstGeom prst="rect">
            <a:avLst/>
          </a:prstGeom>
          <a:noFill/>
        </p:spPr>
        <p:txBody>
          <a:bodyPr wrap="square" lIns="91438" tIns="45719" rIns="91438" bIns="45719" rtlCol="0">
            <a:spAutoFit/>
          </a:bodyPr>
          <a:lstStyle/>
          <a:p>
            <a:pPr lvl="0"/>
            <a:r>
              <a:rPr lang="en-US" sz="3000" b="1" dirty="0">
                <a:solidFill>
                  <a:srgbClr val="3B5998"/>
                </a:solidFill>
              </a:rPr>
              <a:t>Remarketing</a:t>
            </a:r>
            <a:endParaRPr lang="en-US" sz="3000" dirty="0">
              <a:solidFill>
                <a:srgbClr val="3B5998"/>
              </a:solidFill>
            </a:endParaRPr>
          </a:p>
        </p:txBody>
      </p:sp>
      <p:pic>
        <p:nvPicPr>
          <p:cNvPr id="3" name="Picture 2" descr="12.png"/>
          <p:cNvPicPr>
            <a:picLocks noChangeAspect="1"/>
          </p:cNvPicPr>
          <p:nvPr/>
        </p:nvPicPr>
        <p:blipFill rotWithShape="1">
          <a:blip r:embed="rId3">
            <a:extLst>
              <a:ext uri="{28A0092B-C50C-407E-A947-70E740481C1C}">
                <a14:useLocalDpi xmlns:a14="http://schemas.microsoft.com/office/drawing/2010/main" val="0"/>
              </a:ext>
            </a:extLst>
          </a:blip>
          <a:srcRect b="5817"/>
          <a:stretch/>
        </p:blipFill>
        <p:spPr>
          <a:xfrm>
            <a:off x="3137997" y="207406"/>
            <a:ext cx="5625003" cy="443484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67" y="3087387"/>
            <a:ext cx="1917416" cy="2303763"/>
          </a:xfrm>
          <a:prstGeom prst="rect">
            <a:avLst/>
          </a:prstGeom>
          <a:ln>
            <a:no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2567" y="3286860"/>
            <a:ext cx="3048000" cy="1248327"/>
          </a:xfrm>
          <a:prstGeom prst="rect">
            <a:avLst/>
          </a:prstGeom>
          <a:ln>
            <a:noFill/>
          </a:ln>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38167" y="648987"/>
            <a:ext cx="1905000" cy="2662546"/>
          </a:xfrm>
          <a:prstGeom prst="rect">
            <a:avLst/>
          </a:prstGeom>
          <a:ln>
            <a:noFill/>
          </a:ln>
        </p:spPr>
      </p:pic>
    </p:spTree>
    <p:extLst>
      <p:ext uri="{BB962C8B-B14F-4D97-AF65-F5344CB8AC3E}">
        <p14:creationId xmlns:p14="http://schemas.microsoft.com/office/powerpoint/2010/main" val="36243892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123950"/>
            <a:ext cx="2667000" cy="3170097"/>
          </a:xfrm>
          <a:prstGeom prst="rect">
            <a:avLst/>
          </a:prstGeom>
          <a:noFill/>
        </p:spPr>
        <p:txBody>
          <a:bodyPr wrap="square" lIns="91438" tIns="45719" rIns="91438" bIns="45719" rtlCol="0">
            <a:spAutoFit/>
          </a:bodyPr>
          <a:lstStyle/>
          <a:p>
            <a:pPr>
              <a:spcAft>
                <a:spcPts val="600"/>
              </a:spcAft>
              <a:buClr>
                <a:srgbClr val="C00000"/>
              </a:buClr>
            </a:pPr>
            <a:r>
              <a:rPr lang="en-US" sz="2000" dirty="0" smtClean="0"/>
              <a:t>Copy the code and add it to your website – or email it you web developer. As soon as your code is on your site – Facebook will start to track and build your Remarketing audience</a:t>
            </a:r>
          </a:p>
        </p:txBody>
      </p:sp>
      <p:sp>
        <p:nvSpPr>
          <p:cNvPr id="7" name="TextBox 6"/>
          <p:cNvSpPr txBox="1"/>
          <p:nvPr/>
        </p:nvSpPr>
        <p:spPr>
          <a:xfrm>
            <a:off x="152400" y="188208"/>
            <a:ext cx="8610600" cy="553996"/>
          </a:xfrm>
          <a:prstGeom prst="rect">
            <a:avLst/>
          </a:prstGeom>
          <a:noFill/>
        </p:spPr>
        <p:txBody>
          <a:bodyPr wrap="square" lIns="91438" tIns="45719" rIns="91438" bIns="45719" rtlCol="0">
            <a:spAutoFit/>
          </a:bodyPr>
          <a:lstStyle/>
          <a:p>
            <a:pPr lvl="0"/>
            <a:r>
              <a:rPr lang="en-US" sz="3000" b="1" dirty="0">
                <a:solidFill>
                  <a:srgbClr val="3B5998"/>
                </a:solidFill>
              </a:rPr>
              <a:t>Remarketing</a:t>
            </a:r>
            <a:endParaRPr lang="en-US" sz="3000" dirty="0">
              <a:solidFill>
                <a:srgbClr val="3B5998"/>
              </a:solidFill>
            </a:endParaRPr>
          </a:p>
        </p:txBody>
      </p:sp>
      <p:pic>
        <p:nvPicPr>
          <p:cNvPr id="4" name="Picture 3" descr="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285750"/>
            <a:ext cx="5541505" cy="432283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1800" y="1629897"/>
            <a:ext cx="6096000" cy="2237253"/>
          </a:xfrm>
          <a:prstGeom prst="rect">
            <a:avLst/>
          </a:prstGeom>
          <a:ln>
            <a:noFill/>
          </a:ln>
        </p:spPr>
      </p:pic>
    </p:spTree>
    <p:extLst>
      <p:ext uri="{BB962C8B-B14F-4D97-AF65-F5344CB8AC3E}">
        <p14:creationId xmlns:p14="http://schemas.microsoft.com/office/powerpoint/2010/main" val="35623692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6" name="Rectangle 5"/>
          <p:cNvSpPr/>
          <p:nvPr/>
        </p:nvSpPr>
        <p:spPr>
          <a:xfrm>
            <a:off x="381000" y="3734667"/>
            <a:ext cx="8382000" cy="742083"/>
          </a:xfrm>
          <a:prstGeom prst="rect">
            <a:avLst/>
          </a:prstGeom>
        </p:spPr>
        <p:txBody>
          <a:bodyPr wrap="square" lIns="68580" tIns="34290" rIns="68580" bIns="34290">
            <a:spAutoFit/>
          </a:bodyPr>
          <a:lstStyle/>
          <a:p>
            <a:pPr>
              <a:lnSpc>
                <a:spcPts val="2600"/>
              </a:lnSpc>
              <a:spcAft>
                <a:spcPts val="800"/>
              </a:spcAft>
            </a:pPr>
            <a:r>
              <a:rPr lang="en-US" sz="2400" dirty="0">
                <a:solidFill>
                  <a:prstClr val="black"/>
                </a:solidFill>
              </a:rPr>
              <a:t>At the top of the Ad Manager page is </a:t>
            </a:r>
            <a:r>
              <a:rPr lang="en-US" sz="2400" dirty="0" smtClean="0">
                <a:solidFill>
                  <a:prstClr val="black"/>
                </a:solidFill>
              </a:rPr>
              <a:t>a graph showing your spend over 7 days</a:t>
            </a:r>
            <a:endParaRPr lang="en-US" sz="2400" dirty="0">
              <a:solidFill>
                <a:prstClr val="black"/>
              </a:solidFill>
            </a:endParaRPr>
          </a:p>
        </p:txBody>
      </p:sp>
      <p:pic>
        <p:nvPicPr>
          <p:cNvPr id="10" name="Picture 9" descr="slide-1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1083524"/>
            <a:ext cx="8534400" cy="2402626"/>
          </a:xfrm>
          <a:prstGeom prst="rect">
            <a:avLst/>
          </a:prstGeom>
        </p:spPr>
      </p:pic>
      <p:sp>
        <p:nvSpPr>
          <p:cNvPr id="17" name="Content Placeholder 2"/>
          <p:cNvSpPr>
            <a:spLocks noGrp="1"/>
          </p:cNvSpPr>
          <p:nvPr>
            <p:ph idx="1"/>
          </p:nvPr>
        </p:nvSpPr>
        <p:spPr>
          <a:xfrm>
            <a:off x="0" y="57150"/>
            <a:ext cx="8991600" cy="824253"/>
          </a:xfrm>
        </p:spPr>
        <p:txBody>
          <a:bodyPr>
            <a:normAutofit fontScale="92500"/>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a:solidFill>
                  <a:srgbClr val="3B5998"/>
                </a:solidFill>
                <a:latin typeface="Arial Black" panose="020B0A04020102020204" pitchFamily="34" charset="0"/>
              </a:rPr>
              <a:t>(Campaign Level)</a:t>
            </a:r>
            <a:endParaRPr lang="en-US" sz="2800" spc="-100" dirty="0"/>
          </a:p>
        </p:txBody>
      </p:sp>
    </p:spTree>
    <p:custDataLst>
      <p:tags r:id="rId1"/>
    </p:custDataLst>
    <p:extLst>
      <p:ext uri="{BB962C8B-B14F-4D97-AF65-F5344CB8AC3E}">
        <p14:creationId xmlns:p14="http://schemas.microsoft.com/office/powerpoint/2010/main" val="22346946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p:tgtEl>
                                          <p:spTgt spid="17">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7150"/>
            <a:ext cx="8991600" cy="824253"/>
          </a:xfrm>
        </p:spPr>
        <p:txBody>
          <a:bodyPr>
            <a:normAutofit fontScale="92500"/>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a:solidFill>
                  <a:srgbClr val="3B5998"/>
                </a:solidFill>
                <a:latin typeface="Arial Black" panose="020B0A04020102020204" pitchFamily="34" charset="0"/>
              </a:rPr>
              <a:t>(Campaign Level)</a:t>
            </a:r>
            <a:endParaRPr lang="en-US" sz="2800" spc="-100" dirty="0"/>
          </a:p>
        </p:txBody>
      </p:sp>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7" name="Rectangle 6"/>
          <p:cNvSpPr/>
          <p:nvPr/>
        </p:nvSpPr>
        <p:spPr>
          <a:xfrm>
            <a:off x="381000" y="3714750"/>
            <a:ext cx="8382000" cy="746358"/>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By default your report is broken down by campaign. Click the dropdown to change the report to show </a:t>
            </a:r>
            <a:r>
              <a:rPr lang="en-US" sz="2200" b="1" dirty="0" smtClean="0">
                <a:solidFill>
                  <a:prstClr val="black"/>
                </a:solidFill>
              </a:rPr>
              <a:t>All Ad Sets</a:t>
            </a:r>
            <a:r>
              <a:rPr lang="en-US" sz="2200" dirty="0" smtClean="0">
                <a:solidFill>
                  <a:prstClr val="black"/>
                </a:solidFill>
              </a:rPr>
              <a:t> or </a:t>
            </a:r>
            <a:r>
              <a:rPr lang="en-US" sz="2200" b="1" dirty="0" smtClean="0">
                <a:solidFill>
                  <a:prstClr val="black"/>
                </a:solidFill>
              </a:rPr>
              <a:t>All Ads</a:t>
            </a:r>
            <a:endParaRPr lang="en-US" sz="2200" b="1" dirty="0">
              <a:solidFill>
                <a:prstClr val="black"/>
              </a:solidFill>
            </a:endParaRPr>
          </a:p>
        </p:txBody>
      </p:sp>
      <p:pic>
        <p:nvPicPr>
          <p:cNvPr id="8" name="Picture 7" descr="slide-1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1047750"/>
            <a:ext cx="8534400" cy="2402626"/>
          </a:xfrm>
          <a:prstGeom prst="rect">
            <a:avLst/>
          </a:prstGeom>
        </p:spPr>
      </p:pic>
    </p:spTree>
    <p:custDataLst>
      <p:tags r:id="rId1"/>
    </p:custDataLst>
    <p:extLst>
      <p:ext uri="{BB962C8B-B14F-4D97-AF65-F5344CB8AC3E}">
        <p14:creationId xmlns:p14="http://schemas.microsoft.com/office/powerpoint/2010/main" val="379408813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5" name="Rectangle 4"/>
          <p:cNvSpPr/>
          <p:nvPr/>
        </p:nvSpPr>
        <p:spPr>
          <a:xfrm>
            <a:off x="381000" y="3714750"/>
            <a:ext cx="8382000" cy="746358"/>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You can filter your report using the menu on the right – you can filter by </a:t>
            </a:r>
            <a:r>
              <a:rPr lang="en-US" sz="2200" b="1" dirty="0" smtClean="0">
                <a:solidFill>
                  <a:prstClr val="black"/>
                </a:solidFill>
              </a:rPr>
              <a:t>Delivery, Objective, Metrics</a:t>
            </a:r>
            <a:r>
              <a:rPr lang="en-US" sz="2200" dirty="0" smtClean="0">
                <a:solidFill>
                  <a:prstClr val="black"/>
                </a:solidFill>
              </a:rPr>
              <a:t> and </a:t>
            </a:r>
            <a:r>
              <a:rPr lang="en-US" sz="2200" b="1" dirty="0" smtClean="0">
                <a:solidFill>
                  <a:prstClr val="black"/>
                </a:solidFill>
              </a:rPr>
              <a:t>Buying Type</a:t>
            </a:r>
            <a:endParaRPr lang="en-US" sz="2200" b="1" dirty="0">
              <a:solidFill>
                <a:prstClr val="black"/>
              </a:solidFill>
            </a:endParaRPr>
          </a:p>
        </p:txBody>
      </p:sp>
      <p:pic>
        <p:nvPicPr>
          <p:cNvPr id="7" name="Picture 6" descr="slide-1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971550"/>
            <a:ext cx="8686800" cy="2445530"/>
          </a:xfrm>
          <a:prstGeom prst="rect">
            <a:avLst/>
          </a:prstGeom>
        </p:spPr>
      </p:pic>
      <p:sp>
        <p:nvSpPr>
          <p:cNvPr id="9" name="Content Placeholder 2"/>
          <p:cNvSpPr txBox="1">
            <a:spLocks/>
          </p:cNvSpPr>
          <p:nvPr/>
        </p:nvSpPr>
        <p:spPr>
          <a:xfrm>
            <a:off x="0" y="57150"/>
            <a:ext cx="8991600" cy="824253"/>
          </a:xfrm>
          <a:prstGeom prst="rect">
            <a:avLst/>
          </a:prstGeom>
        </p:spPr>
        <p:txBody>
          <a:bodyPr vert="horz" lIns="91440" tIns="45720" rIns="91440" bIns="45720" rtlCol="0">
            <a:normAutofit fontScale="92500"/>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600" smtClean="0">
                <a:solidFill>
                  <a:srgbClr val="3B5998"/>
                </a:solidFill>
                <a:latin typeface="Arial Black" panose="020B0A04020102020204" pitchFamily="34" charset="0"/>
              </a:rPr>
              <a:t>Your Ad Manager Panel </a:t>
            </a:r>
            <a:r>
              <a:rPr lang="en-US" sz="2800" smtClean="0">
                <a:solidFill>
                  <a:srgbClr val="3B5998"/>
                </a:solidFill>
                <a:latin typeface="Arial Black" panose="020B0A04020102020204" pitchFamily="34" charset="0"/>
              </a:rPr>
              <a:t>(Campaign Level)</a:t>
            </a:r>
            <a:endParaRPr lang="en-US" sz="2800" spc="-100" dirty="0"/>
          </a:p>
        </p:txBody>
      </p:sp>
    </p:spTree>
    <p:custDataLst>
      <p:tags r:id="rId1"/>
    </p:custDataLst>
    <p:extLst>
      <p:ext uri="{BB962C8B-B14F-4D97-AF65-F5344CB8AC3E}">
        <p14:creationId xmlns:p14="http://schemas.microsoft.com/office/powerpoint/2010/main" val="379408813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5" name="Rectangle 4"/>
          <p:cNvSpPr/>
          <p:nvPr/>
        </p:nvSpPr>
        <p:spPr>
          <a:xfrm>
            <a:off x="381000" y="3562350"/>
            <a:ext cx="8382000" cy="1084912"/>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By default your report will be set to ‘</a:t>
            </a:r>
            <a:r>
              <a:rPr lang="en-US" sz="2200" b="1" dirty="0" smtClean="0">
                <a:solidFill>
                  <a:prstClr val="black"/>
                </a:solidFill>
              </a:rPr>
              <a:t>Last 30 Days’</a:t>
            </a:r>
            <a:r>
              <a:rPr lang="en-US" sz="2200" dirty="0" smtClean="0">
                <a:solidFill>
                  <a:prstClr val="black"/>
                </a:solidFill>
              </a:rPr>
              <a:t> but you can choose from </a:t>
            </a:r>
            <a:r>
              <a:rPr lang="en-US" sz="2200" b="1" dirty="0" smtClean="0">
                <a:solidFill>
                  <a:prstClr val="black"/>
                </a:solidFill>
              </a:rPr>
              <a:t>Lifetime, Today, Yesterday, Last 7 Days, Last 14 Days, Last 30 Days, Last Month </a:t>
            </a:r>
            <a:r>
              <a:rPr lang="en-US" sz="2200" dirty="0" smtClean="0">
                <a:solidFill>
                  <a:prstClr val="black"/>
                </a:solidFill>
              </a:rPr>
              <a:t>or</a:t>
            </a:r>
            <a:r>
              <a:rPr lang="en-US" sz="2200" b="1" dirty="0" smtClean="0">
                <a:solidFill>
                  <a:prstClr val="black"/>
                </a:solidFill>
              </a:rPr>
              <a:t> This Month</a:t>
            </a:r>
            <a:endParaRPr lang="en-US" sz="2200" b="1" dirty="0">
              <a:solidFill>
                <a:prstClr val="black"/>
              </a:solidFill>
            </a:endParaRPr>
          </a:p>
        </p:txBody>
      </p:sp>
      <p:pic>
        <p:nvPicPr>
          <p:cNvPr id="2" name="Picture 1" descr="SLIDE-1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971550"/>
            <a:ext cx="8534400" cy="2402626"/>
          </a:xfrm>
          <a:prstGeom prst="rect">
            <a:avLst/>
          </a:prstGeom>
        </p:spPr>
      </p:pic>
      <p:sp>
        <p:nvSpPr>
          <p:cNvPr id="8" name="Content Placeholder 2"/>
          <p:cNvSpPr txBox="1">
            <a:spLocks/>
          </p:cNvSpPr>
          <p:nvPr/>
        </p:nvSpPr>
        <p:spPr>
          <a:xfrm>
            <a:off x="0" y="57150"/>
            <a:ext cx="8991600" cy="824253"/>
          </a:xfrm>
          <a:prstGeom prst="rect">
            <a:avLst/>
          </a:prstGeom>
        </p:spPr>
        <p:txBody>
          <a:bodyPr vert="horz" lIns="91440" tIns="45720" rIns="91440" bIns="45720" rtlCol="0">
            <a:normAutofit fontScale="92500"/>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600" smtClean="0">
                <a:solidFill>
                  <a:srgbClr val="3B5998"/>
                </a:solidFill>
                <a:latin typeface="Arial Black" panose="020B0A04020102020204" pitchFamily="34" charset="0"/>
              </a:rPr>
              <a:t>Your Ad Manager Panel </a:t>
            </a:r>
            <a:r>
              <a:rPr lang="en-US" sz="2800" smtClean="0">
                <a:solidFill>
                  <a:srgbClr val="3B5998"/>
                </a:solidFill>
                <a:latin typeface="Arial Black" panose="020B0A04020102020204" pitchFamily="34" charset="0"/>
              </a:rPr>
              <a:t>(Campaign Level)</a:t>
            </a:r>
            <a:endParaRPr lang="en-US" sz="2800" spc="-100" dirty="0"/>
          </a:p>
        </p:txBody>
      </p:sp>
    </p:spTree>
    <p:custDataLst>
      <p:tags r:id="rId1"/>
    </p:custDataLst>
    <p:extLst>
      <p:ext uri="{BB962C8B-B14F-4D97-AF65-F5344CB8AC3E}">
        <p14:creationId xmlns:p14="http://schemas.microsoft.com/office/powerpoint/2010/main" val="379408813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pic>
        <p:nvPicPr>
          <p:cNvPr id="2" name="Picture 1" descr="slide-2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819150"/>
            <a:ext cx="8382000" cy="2359722"/>
          </a:xfrm>
          <a:prstGeom prst="rect">
            <a:avLst/>
          </a:prstGeom>
        </p:spPr>
      </p:pic>
      <p:sp>
        <p:nvSpPr>
          <p:cNvPr id="7" name="Rectangle 6"/>
          <p:cNvSpPr/>
          <p:nvPr/>
        </p:nvSpPr>
        <p:spPr>
          <a:xfrm>
            <a:off x="381000" y="3257550"/>
            <a:ext cx="8382000" cy="1423467"/>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At the far right is a dropdown for ‘</a:t>
            </a:r>
            <a:r>
              <a:rPr lang="en-US" sz="2200" b="1" dirty="0" smtClean="0">
                <a:solidFill>
                  <a:prstClr val="black"/>
                </a:solidFill>
              </a:rPr>
              <a:t>Columns</a:t>
            </a:r>
            <a:r>
              <a:rPr lang="en-US" sz="2200" dirty="0" smtClean="0">
                <a:solidFill>
                  <a:prstClr val="black"/>
                </a:solidFill>
              </a:rPr>
              <a:t>’ use this to define what metrics you want your report to show. By default it is set to ‘</a:t>
            </a:r>
            <a:r>
              <a:rPr lang="en-US" sz="2200" b="1" dirty="0" smtClean="0">
                <a:solidFill>
                  <a:prstClr val="black"/>
                </a:solidFill>
              </a:rPr>
              <a:t>Performance</a:t>
            </a:r>
            <a:r>
              <a:rPr lang="en-US" sz="2200" dirty="0" smtClean="0">
                <a:solidFill>
                  <a:prstClr val="black"/>
                </a:solidFill>
              </a:rPr>
              <a:t>’ but you can change it to show other key metrics such as </a:t>
            </a:r>
            <a:r>
              <a:rPr lang="en-US" sz="2200" b="1" dirty="0" smtClean="0">
                <a:solidFill>
                  <a:prstClr val="black"/>
                </a:solidFill>
              </a:rPr>
              <a:t>Delivery</a:t>
            </a:r>
            <a:r>
              <a:rPr lang="en-US" sz="2200" dirty="0" smtClean="0">
                <a:solidFill>
                  <a:prstClr val="black"/>
                </a:solidFill>
              </a:rPr>
              <a:t> and </a:t>
            </a:r>
            <a:r>
              <a:rPr lang="en-US" sz="2200" b="1" dirty="0" smtClean="0">
                <a:solidFill>
                  <a:prstClr val="black"/>
                </a:solidFill>
              </a:rPr>
              <a:t>Engagement</a:t>
            </a:r>
            <a:endParaRPr lang="en-US" sz="2200" b="1" dirty="0">
              <a:solidFill>
                <a:prstClr val="black"/>
              </a:solidFill>
            </a:endParaRPr>
          </a:p>
        </p:txBody>
      </p:sp>
      <p:sp>
        <p:nvSpPr>
          <p:cNvPr id="8" name="Content Placeholder 2"/>
          <p:cNvSpPr>
            <a:spLocks noGrp="1"/>
          </p:cNvSpPr>
          <p:nvPr>
            <p:ph idx="1"/>
          </p:nvPr>
        </p:nvSpPr>
        <p:spPr>
          <a:xfrm>
            <a:off x="0" y="57150"/>
            <a:ext cx="8991600" cy="824253"/>
          </a:xfrm>
        </p:spPr>
        <p:txBody>
          <a:bodyPr>
            <a:normAutofit fontScale="92500"/>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a:solidFill>
                  <a:srgbClr val="3B5998"/>
                </a:solidFill>
                <a:latin typeface="Arial Black" panose="020B0A04020102020204" pitchFamily="34" charset="0"/>
              </a:rPr>
              <a:t>(Campaign Level)</a:t>
            </a:r>
            <a:endParaRPr lang="en-US" sz="2800" spc="-100" dirty="0"/>
          </a:p>
        </p:txBody>
      </p:sp>
    </p:spTree>
    <p:custDataLst>
      <p:tags r:id="rId1"/>
    </p:custDataLst>
    <p:extLst>
      <p:ext uri="{BB962C8B-B14F-4D97-AF65-F5344CB8AC3E}">
        <p14:creationId xmlns:p14="http://schemas.microsoft.com/office/powerpoint/2010/main" val="379408813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7" name="Rectangle 6"/>
          <p:cNvSpPr/>
          <p:nvPr/>
        </p:nvSpPr>
        <p:spPr>
          <a:xfrm>
            <a:off x="381000" y="3409950"/>
            <a:ext cx="8382000" cy="1084912"/>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Next to Performance is the ‘</a:t>
            </a:r>
            <a:r>
              <a:rPr lang="en-US" sz="2200" b="1" dirty="0" smtClean="0">
                <a:solidFill>
                  <a:prstClr val="black"/>
                </a:solidFill>
              </a:rPr>
              <a:t>Breakdown</a:t>
            </a:r>
            <a:r>
              <a:rPr lang="en-US" sz="2200" dirty="0" smtClean="0">
                <a:solidFill>
                  <a:prstClr val="black"/>
                </a:solidFill>
              </a:rPr>
              <a:t>’ menu. Use this to access valuable information broken down into the following categories:</a:t>
            </a:r>
            <a:br>
              <a:rPr lang="en-US" sz="2200" dirty="0" smtClean="0">
                <a:solidFill>
                  <a:prstClr val="black"/>
                </a:solidFill>
              </a:rPr>
            </a:br>
            <a:r>
              <a:rPr lang="en-US" sz="2200" b="1" dirty="0" smtClean="0">
                <a:solidFill>
                  <a:prstClr val="black"/>
                </a:solidFill>
              </a:rPr>
              <a:t>By Delivery</a:t>
            </a:r>
            <a:r>
              <a:rPr lang="en-US" sz="2200" dirty="0" smtClean="0">
                <a:solidFill>
                  <a:prstClr val="black"/>
                </a:solidFill>
              </a:rPr>
              <a:t>, </a:t>
            </a:r>
            <a:r>
              <a:rPr lang="en-US" sz="2200" b="1" dirty="0" smtClean="0">
                <a:solidFill>
                  <a:prstClr val="black"/>
                </a:solidFill>
              </a:rPr>
              <a:t>By Action </a:t>
            </a:r>
            <a:r>
              <a:rPr lang="en-US" sz="2200" dirty="0" smtClean="0">
                <a:solidFill>
                  <a:prstClr val="black"/>
                </a:solidFill>
              </a:rPr>
              <a:t>or </a:t>
            </a:r>
            <a:r>
              <a:rPr lang="en-US" sz="2200" b="1" dirty="0" smtClean="0">
                <a:solidFill>
                  <a:prstClr val="black"/>
                </a:solidFill>
              </a:rPr>
              <a:t>By Time</a:t>
            </a:r>
            <a:endParaRPr lang="en-US" sz="2200" b="1" dirty="0">
              <a:solidFill>
                <a:prstClr val="black"/>
              </a:solidFill>
            </a:endParaRPr>
          </a:p>
        </p:txBody>
      </p:sp>
      <p:pic>
        <p:nvPicPr>
          <p:cNvPr id="5" name="Picture 4" descr="slide-2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819150"/>
            <a:ext cx="8229600" cy="2316818"/>
          </a:xfrm>
          <a:prstGeom prst="rect">
            <a:avLst/>
          </a:prstGeom>
        </p:spPr>
      </p:pic>
      <p:sp>
        <p:nvSpPr>
          <p:cNvPr id="8" name="Content Placeholder 2"/>
          <p:cNvSpPr>
            <a:spLocks noGrp="1"/>
          </p:cNvSpPr>
          <p:nvPr>
            <p:ph idx="1"/>
          </p:nvPr>
        </p:nvSpPr>
        <p:spPr>
          <a:xfrm>
            <a:off x="0" y="57150"/>
            <a:ext cx="8991600" cy="824253"/>
          </a:xfrm>
        </p:spPr>
        <p:txBody>
          <a:bodyPr>
            <a:normAutofit fontScale="92500"/>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a:solidFill>
                  <a:srgbClr val="3B5998"/>
                </a:solidFill>
                <a:latin typeface="Arial Black" panose="020B0A04020102020204" pitchFamily="34" charset="0"/>
              </a:rPr>
              <a:t>(Campaign Level)</a:t>
            </a:r>
            <a:endParaRPr lang="en-US" sz="2800" spc="-100" dirty="0"/>
          </a:p>
        </p:txBody>
      </p:sp>
    </p:spTree>
    <p:custDataLst>
      <p:tags r:id="rId1"/>
    </p:custDataLst>
    <p:extLst>
      <p:ext uri="{BB962C8B-B14F-4D97-AF65-F5344CB8AC3E}">
        <p14:creationId xmlns:p14="http://schemas.microsoft.com/office/powerpoint/2010/main" val="232974729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pic>
        <p:nvPicPr>
          <p:cNvPr id="2" name="Picture 1" descr="slide-2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742950"/>
            <a:ext cx="8534400" cy="2402626"/>
          </a:xfrm>
          <a:prstGeom prst="rect">
            <a:avLst/>
          </a:prstGeom>
        </p:spPr>
      </p:pic>
      <p:sp>
        <p:nvSpPr>
          <p:cNvPr id="7" name="Rectangle 6"/>
          <p:cNvSpPr/>
          <p:nvPr/>
        </p:nvSpPr>
        <p:spPr>
          <a:xfrm>
            <a:off x="381000" y="3409950"/>
            <a:ext cx="8382000" cy="1084912"/>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For example, select ‘</a:t>
            </a:r>
            <a:r>
              <a:rPr lang="en-US" sz="2200" b="1" dirty="0" smtClean="0">
                <a:solidFill>
                  <a:prstClr val="black"/>
                </a:solidFill>
              </a:rPr>
              <a:t>Age</a:t>
            </a:r>
            <a:r>
              <a:rPr lang="en-US" sz="2200" dirty="0" smtClean="0">
                <a:solidFill>
                  <a:prstClr val="black"/>
                </a:solidFill>
              </a:rPr>
              <a:t>’ to reveal what age category are responding to your ads the most – other </a:t>
            </a:r>
            <a:r>
              <a:rPr lang="en-US" sz="2200" b="1" dirty="0" smtClean="0">
                <a:solidFill>
                  <a:prstClr val="black"/>
                </a:solidFill>
              </a:rPr>
              <a:t>Breakdown</a:t>
            </a:r>
            <a:r>
              <a:rPr lang="en-US" sz="2200" dirty="0" smtClean="0">
                <a:solidFill>
                  <a:prstClr val="black"/>
                </a:solidFill>
              </a:rPr>
              <a:t> filters include:</a:t>
            </a:r>
            <a:r>
              <a:rPr lang="en-US" sz="2200" dirty="0">
                <a:solidFill>
                  <a:prstClr val="black"/>
                </a:solidFill>
              </a:rPr>
              <a:t> </a:t>
            </a:r>
            <a:r>
              <a:rPr lang="en-US" sz="2200" b="1" dirty="0" smtClean="0">
                <a:solidFill>
                  <a:prstClr val="black"/>
                </a:solidFill>
              </a:rPr>
              <a:t>Gender</a:t>
            </a:r>
            <a:r>
              <a:rPr lang="en-US" sz="2200" dirty="0" smtClean="0">
                <a:solidFill>
                  <a:prstClr val="black"/>
                </a:solidFill>
              </a:rPr>
              <a:t>, </a:t>
            </a:r>
            <a:r>
              <a:rPr lang="en-US" sz="2200" b="1" dirty="0" smtClean="0">
                <a:solidFill>
                  <a:prstClr val="black"/>
                </a:solidFill>
              </a:rPr>
              <a:t>Country,</a:t>
            </a:r>
            <a:r>
              <a:rPr lang="en-US" sz="2200" dirty="0" smtClean="0">
                <a:solidFill>
                  <a:prstClr val="black"/>
                </a:solidFill>
              </a:rPr>
              <a:t> </a:t>
            </a:r>
            <a:r>
              <a:rPr lang="en-US" sz="2200" b="1" dirty="0" smtClean="0">
                <a:solidFill>
                  <a:prstClr val="black"/>
                </a:solidFill>
              </a:rPr>
              <a:t>Region</a:t>
            </a:r>
            <a:r>
              <a:rPr lang="en-US" sz="2200" dirty="0" smtClean="0">
                <a:solidFill>
                  <a:prstClr val="black"/>
                </a:solidFill>
              </a:rPr>
              <a:t>, </a:t>
            </a:r>
            <a:r>
              <a:rPr lang="en-US" sz="2200" b="1" dirty="0" smtClean="0">
                <a:solidFill>
                  <a:prstClr val="black"/>
                </a:solidFill>
              </a:rPr>
              <a:t>Day</a:t>
            </a:r>
            <a:r>
              <a:rPr lang="en-US" sz="2200" dirty="0" smtClean="0">
                <a:solidFill>
                  <a:prstClr val="black"/>
                </a:solidFill>
              </a:rPr>
              <a:t> or </a:t>
            </a:r>
            <a:r>
              <a:rPr lang="en-US" sz="2200" b="1" dirty="0" smtClean="0">
                <a:solidFill>
                  <a:prstClr val="black"/>
                </a:solidFill>
              </a:rPr>
              <a:t>Week</a:t>
            </a:r>
          </a:p>
        </p:txBody>
      </p:sp>
      <p:sp>
        <p:nvSpPr>
          <p:cNvPr id="8" name="Content Placeholder 2"/>
          <p:cNvSpPr>
            <a:spLocks noGrp="1"/>
          </p:cNvSpPr>
          <p:nvPr>
            <p:ph idx="1"/>
          </p:nvPr>
        </p:nvSpPr>
        <p:spPr>
          <a:xfrm>
            <a:off x="0" y="57150"/>
            <a:ext cx="8991600" cy="824253"/>
          </a:xfrm>
        </p:spPr>
        <p:txBody>
          <a:bodyPr>
            <a:normAutofit fontScale="92500"/>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a:solidFill>
                  <a:srgbClr val="3B5998"/>
                </a:solidFill>
                <a:latin typeface="Arial Black" panose="020B0A04020102020204" pitchFamily="34" charset="0"/>
              </a:rPr>
              <a:t>(Campaign Level)</a:t>
            </a:r>
            <a:endParaRPr lang="en-US" sz="2800" spc="-100" dirty="0"/>
          </a:p>
        </p:txBody>
      </p:sp>
    </p:spTree>
    <p:custDataLst>
      <p:tags r:id="rId1"/>
    </p:custDataLst>
    <p:extLst>
      <p:ext uri="{BB962C8B-B14F-4D97-AF65-F5344CB8AC3E}">
        <p14:creationId xmlns:p14="http://schemas.microsoft.com/office/powerpoint/2010/main" val="379408813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7" name="Content Placeholder 2"/>
          <p:cNvSpPr>
            <a:spLocks noGrp="1"/>
          </p:cNvSpPr>
          <p:nvPr>
            <p:ph idx="1"/>
          </p:nvPr>
        </p:nvSpPr>
        <p:spPr>
          <a:xfrm>
            <a:off x="0" y="57150"/>
            <a:ext cx="8991600" cy="824253"/>
          </a:xfrm>
        </p:spPr>
        <p:txBody>
          <a:bodyPr>
            <a:normAutofit/>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smtClean="0">
                <a:solidFill>
                  <a:srgbClr val="3B5998"/>
                </a:solidFill>
                <a:latin typeface="Arial Black" panose="020B0A04020102020204" pitchFamily="34" charset="0"/>
              </a:rPr>
              <a:t>(Advert Level</a:t>
            </a:r>
            <a:r>
              <a:rPr lang="en-US" sz="2800" dirty="0">
                <a:solidFill>
                  <a:srgbClr val="3B5998"/>
                </a:solidFill>
                <a:latin typeface="Arial Black" panose="020B0A04020102020204" pitchFamily="34" charset="0"/>
              </a:rPr>
              <a:t>)</a:t>
            </a:r>
            <a:endParaRPr lang="en-US" sz="2800" spc="-100" dirty="0"/>
          </a:p>
        </p:txBody>
      </p:sp>
      <p:sp>
        <p:nvSpPr>
          <p:cNvPr id="8" name="Rectangle 7"/>
          <p:cNvSpPr/>
          <p:nvPr/>
        </p:nvSpPr>
        <p:spPr>
          <a:xfrm>
            <a:off x="0" y="4095750"/>
            <a:ext cx="9144000" cy="407804"/>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Click through from the </a:t>
            </a:r>
            <a:r>
              <a:rPr lang="en-US" sz="2200" b="1" dirty="0" smtClean="0">
                <a:solidFill>
                  <a:prstClr val="black"/>
                </a:solidFill>
              </a:rPr>
              <a:t>Campaign</a:t>
            </a:r>
            <a:r>
              <a:rPr lang="en-US" sz="2200" dirty="0" smtClean="0">
                <a:solidFill>
                  <a:prstClr val="black"/>
                </a:solidFill>
              </a:rPr>
              <a:t> level to reveal the </a:t>
            </a:r>
            <a:r>
              <a:rPr lang="en-US" sz="2200" b="1" dirty="0" smtClean="0">
                <a:solidFill>
                  <a:prstClr val="black"/>
                </a:solidFill>
              </a:rPr>
              <a:t>Advert</a:t>
            </a:r>
            <a:r>
              <a:rPr lang="en-US" sz="2200" dirty="0" smtClean="0">
                <a:solidFill>
                  <a:prstClr val="black"/>
                </a:solidFill>
              </a:rPr>
              <a:t> level menu </a:t>
            </a:r>
            <a:endParaRPr lang="en-US" sz="2200" b="1" dirty="0" smtClean="0">
              <a:solidFill>
                <a:prstClr val="black"/>
              </a:solidFill>
            </a:endParaRPr>
          </a:p>
        </p:txBody>
      </p:sp>
      <p:pic>
        <p:nvPicPr>
          <p:cNvPr id="5" name="Picture 4" descr="SLIDE-2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824890"/>
            <a:ext cx="7162800" cy="3118460"/>
          </a:xfrm>
          <a:prstGeom prst="rect">
            <a:avLst/>
          </a:prstGeom>
        </p:spPr>
      </p:pic>
    </p:spTree>
    <p:custDataLst>
      <p:tags r:id="rId1"/>
    </p:custDataLst>
    <p:extLst>
      <p:ext uri="{BB962C8B-B14F-4D97-AF65-F5344CB8AC3E}">
        <p14:creationId xmlns:p14="http://schemas.microsoft.com/office/powerpoint/2010/main" val="379408813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500"/>
                                        <p:tgtEl>
                                          <p:spTgt spid="8">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7" name="Content Placeholder 2"/>
          <p:cNvSpPr>
            <a:spLocks noGrp="1"/>
          </p:cNvSpPr>
          <p:nvPr>
            <p:ph idx="1"/>
          </p:nvPr>
        </p:nvSpPr>
        <p:spPr>
          <a:xfrm>
            <a:off x="0" y="57150"/>
            <a:ext cx="8991600" cy="824253"/>
          </a:xfrm>
        </p:spPr>
        <p:txBody>
          <a:bodyPr>
            <a:normAutofit/>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smtClean="0">
                <a:solidFill>
                  <a:srgbClr val="3B5998"/>
                </a:solidFill>
                <a:latin typeface="Arial Black" panose="020B0A04020102020204" pitchFamily="34" charset="0"/>
              </a:rPr>
              <a:t>(Advert Level</a:t>
            </a:r>
            <a:r>
              <a:rPr lang="en-US" sz="2800" dirty="0">
                <a:solidFill>
                  <a:srgbClr val="3B5998"/>
                </a:solidFill>
                <a:latin typeface="Arial Black" panose="020B0A04020102020204" pitchFamily="34" charset="0"/>
              </a:rPr>
              <a:t>)</a:t>
            </a:r>
            <a:endParaRPr lang="en-US" sz="2800" spc="-100" dirty="0"/>
          </a:p>
        </p:txBody>
      </p:sp>
      <p:sp>
        <p:nvSpPr>
          <p:cNvPr id="8" name="Rectangle 7"/>
          <p:cNvSpPr/>
          <p:nvPr/>
        </p:nvSpPr>
        <p:spPr>
          <a:xfrm>
            <a:off x="0" y="4095750"/>
            <a:ext cx="9144000" cy="407804"/>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Select </a:t>
            </a:r>
            <a:r>
              <a:rPr lang="en-US" sz="2200" b="1" dirty="0" smtClean="0">
                <a:solidFill>
                  <a:prstClr val="black"/>
                </a:solidFill>
              </a:rPr>
              <a:t>Performance</a:t>
            </a:r>
            <a:r>
              <a:rPr lang="en-US" sz="2200" dirty="0" smtClean="0">
                <a:solidFill>
                  <a:prstClr val="black"/>
                </a:solidFill>
              </a:rPr>
              <a:t> to reveal a quick overview of ad performance </a:t>
            </a:r>
            <a:endParaRPr lang="en-US" sz="2200" b="1" dirty="0" smtClean="0">
              <a:solidFill>
                <a:prstClr val="black"/>
              </a:solidFill>
            </a:endParaRPr>
          </a:p>
        </p:txBody>
      </p:sp>
      <p:pic>
        <p:nvPicPr>
          <p:cNvPr id="3" name="Picture 2" descr="slide-2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599" y="819150"/>
            <a:ext cx="7175985" cy="3124200"/>
          </a:xfrm>
          <a:prstGeom prst="rect">
            <a:avLst/>
          </a:prstGeom>
        </p:spPr>
      </p:pic>
    </p:spTree>
    <p:custDataLst>
      <p:tags r:id="rId1"/>
    </p:custDataLst>
    <p:extLst>
      <p:ext uri="{BB962C8B-B14F-4D97-AF65-F5344CB8AC3E}">
        <p14:creationId xmlns:p14="http://schemas.microsoft.com/office/powerpoint/2010/main" val="101275954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7" name="Content Placeholder 2"/>
          <p:cNvSpPr>
            <a:spLocks noGrp="1"/>
          </p:cNvSpPr>
          <p:nvPr>
            <p:ph idx="1"/>
          </p:nvPr>
        </p:nvSpPr>
        <p:spPr>
          <a:xfrm>
            <a:off x="0" y="57150"/>
            <a:ext cx="8991600" cy="824253"/>
          </a:xfrm>
        </p:spPr>
        <p:txBody>
          <a:bodyPr>
            <a:normAutofit/>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smtClean="0">
                <a:solidFill>
                  <a:srgbClr val="3B5998"/>
                </a:solidFill>
                <a:latin typeface="Arial Black" panose="020B0A04020102020204" pitchFamily="34" charset="0"/>
              </a:rPr>
              <a:t>(Advert Level</a:t>
            </a:r>
            <a:r>
              <a:rPr lang="en-US" sz="2800" dirty="0">
                <a:solidFill>
                  <a:srgbClr val="3B5998"/>
                </a:solidFill>
                <a:latin typeface="Arial Black" panose="020B0A04020102020204" pitchFamily="34" charset="0"/>
              </a:rPr>
              <a:t>)</a:t>
            </a:r>
            <a:endParaRPr lang="en-US" sz="2800" spc="-100" dirty="0"/>
          </a:p>
        </p:txBody>
      </p:sp>
      <p:sp>
        <p:nvSpPr>
          <p:cNvPr id="8" name="Rectangle 7"/>
          <p:cNvSpPr/>
          <p:nvPr/>
        </p:nvSpPr>
        <p:spPr>
          <a:xfrm>
            <a:off x="0" y="4095750"/>
            <a:ext cx="9144000" cy="407804"/>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Select </a:t>
            </a:r>
            <a:r>
              <a:rPr lang="en-US" sz="2200" b="1" dirty="0" smtClean="0">
                <a:solidFill>
                  <a:prstClr val="black"/>
                </a:solidFill>
              </a:rPr>
              <a:t>Audience </a:t>
            </a:r>
            <a:r>
              <a:rPr lang="en-US" sz="2200" dirty="0" smtClean="0">
                <a:solidFill>
                  <a:prstClr val="black"/>
                </a:solidFill>
              </a:rPr>
              <a:t>to show who is responding to your ad the most </a:t>
            </a:r>
            <a:endParaRPr lang="en-US" sz="2200" b="1" dirty="0" smtClean="0">
              <a:solidFill>
                <a:prstClr val="black"/>
              </a:solidFill>
            </a:endParaRPr>
          </a:p>
        </p:txBody>
      </p:sp>
      <p:pic>
        <p:nvPicPr>
          <p:cNvPr id="2" name="Picture 1" descr="slide-2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819150"/>
            <a:ext cx="7175985" cy="3124200"/>
          </a:xfrm>
          <a:prstGeom prst="rect">
            <a:avLst/>
          </a:prstGeom>
        </p:spPr>
      </p:pic>
    </p:spTree>
    <p:custDataLst>
      <p:tags r:id="rId1"/>
    </p:custDataLst>
    <p:extLst>
      <p:ext uri="{BB962C8B-B14F-4D97-AF65-F5344CB8AC3E}">
        <p14:creationId xmlns:p14="http://schemas.microsoft.com/office/powerpoint/2010/main" val="142974576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7" name="Content Placeholder 2"/>
          <p:cNvSpPr>
            <a:spLocks noGrp="1"/>
          </p:cNvSpPr>
          <p:nvPr>
            <p:ph idx="1"/>
          </p:nvPr>
        </p:nvSpPr>
        <p:spPr>
          <a:xfrm>
            <a:off x="0" y="57150"/>
            <a:ext cx="8991600" cy="824253"/>
          </a:xfrm>
        </p:spPr>
        <p:txBody>
          <a:bodyPr>
            <a:normAutofit/>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smtClean="0">
                <a:solidFill>
                  <a:srgbClr val="3B5998"/>
                </a:solidFill>
                <a:latin typeface="Arial Black" panose="020B0A04020102020204" pitchFamily="34" charset="0"/>
              </a:rPr>
              <a:t>(Advert Level</a:t>
            </a:r>
            <a:r>
              <a:rPr lang="en-US" sz="2800" dirty="0">
                <a:solidFill>
                  <a:srgbClr val="3B5998"/>
                </a:solidFill>
                <a:latin typeface="Arial Black" panose="020B0A04020102020204" pitchFamily="34" charset="0"/>
              </a:rPr>
              <a:t>)</a:t>
            </a:r>
            <a:endParaRPr lang="en-US" sz="2800" spc="-100" dirty="0"/>
          </a:p>
        </p:txBody>
      </p:sp>
      <p:sp>
        <p:nvSpPr>
          <p:cNvPr id="8" name="Rectangle 7"/>
          <p:cNvSpPr/>
          <p:nvPr/>
        </p:nvSpPr>
        <p:spPr>
          <a:xfrm>
            <a:off x="0" y="4095750"/>
            <a:ext cx="9144000" cy="407804"/>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Select </a:t>
            </a:r>
            <a:r>
              <a:rPr lang="en-US" sz="2200" b="1" dirty="0" smtClean="0">
                <a:solidFill>
                  <a:prstClr val="black"/>
                </a:solidFill>
              </a:rPr>
              <a:t>Placement </a:t>
            </a:r>
            <a:r>
              <a:rPr lang="en-US" sz="2200" dirty="0" smtClean="0">
                <a:solidFill>
                  <a:prstClr val="black"/>
                </a:solidFill>
              </a:rPr>
              <a:t>to check your placement statistics</a:t>
            </a:r>
            <a:endParaRPr lang="en-US" sz="2200" b="1" dirty="0" smtClean="0">
              <a:solidFill>
                <a:prstClr val="black"/>
              </a:solidFill>
            </a:endParaRPr>
          </a:p>
        </p:txBody>
      </p:sp>
      <p:pic>
        <p:nvPicPr>
          <p:cNvPr id="3" name="Picture 2" descr="slide-2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599" y="819150"/>
            <a:ext cx="7175983" cy="3124200"/>
          </a:xfrm>
          <a:prstGeom prst="rect">
            <a:avLst/>
          </a:prstGeom>
        </p:spPr>
      </p:pic>
    </p:spTree>
    <p:custDataLst>
      <p:tags r:id="rId1"/>
    </p:custDataLst>
    <p:extLst>
      <p:ext uri="{BB962C8B-B14F-4D97-AF65-F5344CB8AC3E}">
        <p14:creationId xmlns:p14="http://schemas.microsoft.com/office/powerpoint/2010/main" val="14399227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7" name="Content Placeholder 2"/>
          <p:cNvSpPr>
            <a:spLocks noGrp="1"/>
          </p:cNvSpPr>
          <p:nvPr>
            <p:ph idx="1"/>
          </p:nvPr>
        </p:nvSpPr>
        <p:spPr>
          <a:xfrm>
            <a:off x="0" y="57150"/>
            <a:ext cx="8991600" cy="824253"/>
          </a:xfrm>
        </p:spPr>
        <p:txBody>
          <a:bodyPr>
            <a:normAutofit/>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smtClean="0">
                <a:solidFill>
                  <a:srgbClr val="3B5998"/>
                </a:solidFill>
                <a:latin typeface="Arial Black" panose="020B0A04020102020204" pitchFamily="34" charset="0"/>
              </a:rPr>
              <a:t>(Advert Level</a:t>
            </a:r>
            <a:r>
              <a:rPr lang="en-US" sz="2800" dirty="0">
                <a:solidFill>
                  <a:srgbClr val="3B5998"/>
                </a:solidFill>
                <a:latin typeface="Arial Black" panose="020B0A04020102020204" pitchFamily="34" charset="0"/>
              </a:rPr>
              <a:t>)</a:t>
            </a:r>
            <a:endParaRPr lang="en-US" sz="2800" spc="-100" dirty="0"/>
          </a:p>
        </p:txBody>
      </p:sp>
      <p:sp>
        <p:nvSpPr>
          <p:cNvPr id="8" name="Rectangle 7"/>
          <p:cNvSpPr/>
          <p:nvPr/>
        </p:nvSpPr>
        <p:spPr>
          <a:xfrm>
            <a:off x="0" y="3943350"/>
            <a:ext cx="9144000" cy="746358"/>
          </a:xfrm>
          <a:prstGeom prst="rect">
            <a:avLst/>
          </a:prstGeom>
        </p:spPr>
        <p:txBody>
          <a:bodyPr wrap="square" lIns="68580" tIns="34290" rIns="68580" bIns="34290">
            <a:spAutoFit/>
          </a:bodyPr>
          <a:lstStyle/>
          <a:p>
            <a:pPr algn="ctr">
              <a:lnSpc>
                <a:spcPts val="2600"/>
              </a:lnSpc>
              <a:spcAft>
                <a:spcPts val="800"/>
              </a:spcAft>
            </a:pPr>
            <a:r>
              <a:rPr lang="en-US" sz="2200" dirty="0" smtClean="0">
                <a:solidFill>
                  <a:prstClr val="black"/>
                </a:solidFill>
              </a:rPr>
              <a:t>An overview of your ad settings including </a:t>
            </a:r>
            <a:r>
              <a:rPr lang="en-US" sz="2200" b="1" dirty="0" smtClean="0">
                <a:solidFill>
                  <a:prstClr val="black"/>
                </a:solidFill>
              </a:rPr>
              <a:t>Amount Spent</a:t>
            </a:r>
            <a:r>
              <a:rPr lang="en-US" sz="2200" dirty="0" smtClean="0">
                <a:solidFill>
                  <a:prstClr val="black"/>
                </a:solidFill>
              </a:rPr>
              <a:t>, </a:t>
            </a:r>
            <a:r>
              <a:rPr lang="en-US" sz="2200" b="1" dirty="0" smtClean="0">
                <a:solidFill>
                  <a:prstClr val="black"/>
                </a:solidFill>
              </a:rPr>
              <a:t>Schedule</a:t>
            </a:r>
            <a:r>
              <a:rPr lang="en-US" sz="2200" dirty="0" smtClean="0">
                <a:solidFill>
                  <a:prstClr val="black"/>
                </a:solidFill>
              </a:rPr>
              <a:t>, </a:t>
            </a:r>
            <a:r>
              <a:rPr lang="en-US" sz="2200" b="1" dirty="0" smtClean="0">
                <a:solidFill>
                  <a:prstClr val="black"/>
                </a:solidFill>
              </a:rPr>
              <a:t>Bid</a:t>
            </a:r>
            <a:r>
              <a:rPr lang="en-US" sz="2200" dirty="0" smtClean="0">
                <a:solidFill>
                  <a:prstClr val="black"/>
                </a:solidFill>
              </a:rPr>
              <a:t>, </a:t>
            </a:r>
            <a:r>
              <a:rPr lang="en-US" sz="2200" b="1" dirty="0" smtClean="0">
                <a:solidFill>
                  <a:prstClr val="black"/>
                </a:solidFill>
              </a:rPr>
              <a:t>Targeting</a:t>
            </a:r>
            <a:r>
              <a:rPr lang="en-US" sz="2200" dirty="0" smtClean="0">
                <a:solidFill>
                  <a:prstClr val="black"/>
                </a:solidFill>
              </a:rPr>
              <a:t> and </a:t>
            </a:r>
            <a:r>
              <a:rPr lang="en-US" sz="2200" b="1" dirty="0" smtClean="0">
                <a:solidFill>
                  <a:prstClr val="black"/>
                </a:solidFill>
              </a:rPr>
              <a:t>Delivery </a:t>
            </a:r>
            <a:r>
              <a:rPr lang="en-US" sz="2200" dirty="0" smtClean="0">
                <a:solidFill>
                  <a:prstClr val="black"/>
                </a:solidFill>
              </a:rPr>
              <a:t>can be found on the far right</a:t>
            </a:r>
            <a:endParaRPr lang="en-US" sz="2200" b="1" dirty="0" smtClean="0">
              <a:solidFill>
                <a:prstClr val="black"/>
              </a:solidFill>
            </a:endParaRPr>
          </a:p>
        </p:txBody>
      </p:sp>
      <p:pic>
        <p:nvPicPr>
          <p:cNvPr id="2" name="Picture 1" descr="slide-2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599" y="819150"/>
            <a:ext cx="7175983" cy="3124200"/>
          </a:xfrm>
          <a:prstGeom prst="rect">
            <a:avLst/>
          </a:prstGeom>
        </p:spPr>
      </p:pic>
    </p:spTree>
    <p:custDataLst>
      <p:tags r:id="rId1"/>
    </p:custDataLst>
    <p:extLst>
      <p:ext uri="{BB962C8B-B14F-4D97-AF65-F5344CB8AC3E}">
        <p14:creationId xmlns:p14="http://schemas.microsoft.com/office/powerpoint/2010/main" val="3830027197"/>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52551"/>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7" name="Content Placeholder 2"/>
          <p:cNvSpPr>
            <a:spLocks noGrp="1"/>
          </p:cNvSpPr>
          <p:nvPr>
            <p:ph idx="1"/>
          </p:nvPr>
        </p:nvSpPr>
        <p:spPr>
          <a:xfrm>
            <a:off x="0" y="57150"/>
            <a:ext cx="8991600" cy="824253"/>
          </a:xfrm>
        </p:spPr>
        <p:txBody>
          <a:bodyPr>
            <a:normAutofit/>
          </a:bodyPr>
          <a:lstStyle/>
          <a:p>
            <a:pPr marL="114297">
              <a:spcBef>
                <a:spcPts val="400"/>
              </a:spcBef>
              <a:spcAft>
                <a:spcPts val="600"/>
              </a:spcAft>
              <a:buNone/>
            </a:pPr>
            <a:r>
              <a:rPr lang="en-US" sz="3600" dirty="0">
                <a:solidFill>
                  <a:srgbClr val="3B5998"/>
                </a:solidFill>
                <a:latin typeface="Arial Black" panose="020B0A04020102020204" pitchFamily="34" charset="0"/>
              </a:rPr>
              <a:t>Your Ad Manager Panel </a:t>
            </a:r>
            <a:r>
              <a:rPr lang="en-US" sz="2800" dirty="0" smtClean="0">
                <a:solidFill>
                  <a:srgbClr val="3B5998"/>
                </a:solidFill>
                <a:latin typeface="Arial Black" panose="020B0A04020102020204" pitchFamily="34" charset="0"/>
              </a:rPr>
              <a:t>(Advert Level</a:t>
            </a:r>
            <a:r>
              <a:rPr lang="en-US" sz="2800" dirty="0">
                <a:solidFill>
                  <a:srgbClr val="3B5998"/>
                </a:solidFill>
                <a:latin typeface="Arial Black" panose="020B0A04020102020204" pitchFamily="34" charset="0"/>
              </a:rPr>
              <a:t>)</a:t>
            </a:r>
            <a:endParaRPr lang="en-US" sz="2800" spc="-100" dirty="0"/>
          </a:p>
        </p:txBody>
      </p:sp>
      <p:sp>
        <p:nvSpPr>
          <p:cNvPr id="8" name="Rectangle 7"/>
          <p:cNvSpPr/>
          <p:nvPr/>
        </p:nvSpPr>
        <p:spPr>
          <a:xfrm>
            <a:off x="0" y="3943350"/>
            <a:ext cx="9144000" cy="731824"/>
          </a:xfrm>
          <a:prstGeom prst="rect">
            <a:avLst/>
          </a:prstGeom>
        </p:spPr>
        <p:txBody>
          <a:bodyPr wrap="square" lIns="68580" tIns="34290" rIns="68580" bIns="34290">
            <a:spAutoFit/>
          </a:bodyPr>
          <a:lstStyle/>
          <a:p>
            <a:pPr algn="ctr">
              <a:lnSpc>
                <a:spcPts val="2600"/>
              </a:lnSpc>
              <a:spcAft>
                <a:spcPts val="800"/>
              </a:spcAft>
            </a:pPr>
            <a:r>
              <a:rPr lang="en-US" sz="2000" dirty="0" smtClean="0">
                <a:solidFill>
                  <a:prstClr val="black"/>
                </a:solidFill>
              </a:rPr>
              <a:t>You can view other key metrics like Relevance Score in the columns. Use the ‘</a:t>
            </a:r>
            <a:r>
              <a:rPr lang="en-US" sz="2000" b="1" dirty="0" smtClean="0">
                <a:solidFill>
                  <a:prstClr val="black"/>
                </a:solidFill>
              </a:rPr>
              <a:t>Performance’</a:t>
            </a:r>
            <a:r>
              <a:rPr lang="en-US" sz="2000" dirty="0" smtClean="0">
                <a:solidFill>
                  <a:prstClr val="black"/>
                </a:solidFill>
              </a:rPr>
              <a:t> and ‘</a:t>
            </a:r>
            <a:r>
              <a:rPr lang="en-US" sz="2000" b="1" dirty="0" smtClean="0">
                <a:solidFill>
                  <a:prstClr val="black"/>
                </a:solidFill>
              </a:rPr>
              <a:t>Breakdown’</a:t>
            </a:r>
            <a:r>
              <a:rPr lang="en-US" sz="2000" dirty="0" smtClean="0">
                <a:solidFill>
                  <a:prstClr val="black"/>
                </a:solidFill>
              </a:rPr>
              <a:t> menus to tailor the data shown</a:t>
            </a:r>
          </a:p>
        </p:txBody>
      </p:sp>
      <p:pic>
        <p:nvPicPr>
          <p:cNvPr id="3" name="Picture 2" descr="slide-2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599" y="742950"/>
            <a:ext cx="7175983" cy="3124199"/>
          </a:xfrm>
          <a:prstGeom prst="rect">
            <a:avLst/>
          </a:prstGeom>
        </p:spPr>
      </p:pic>
    </p:spTree>
    <p:custDataLst>
      <p:tags r:id="rId1"/>
    </p:custDataLst>
    <p:extLst>
      <p:ext uri="{BB962C8B-B14F-4D97-AF65-F5344CB8AC3E}">
        <p14:creationId xmlns:p14="http://schemas.microsoft.com/office/powerpoint/2010/main" val="340673376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047750"/>
            <a:ext cx="7543800" cy="1990288"/>
          </a:xfrm>
          <a:prstGeom prst="rect">
            <a:avLst/>
          </a:prstGeom>
        </p:spPr>
        <p:txBody>
          <a:bodyPr wrap="square">
            <a:spAutoFit/>
          </a:bodyPr>
          <a:lstStyle/>
          <a:p>
            <a:pPr marL="450850" indent="-400050">
              <a:spcBef>
                <a:spcPts val="0"/>
              </a:spcBef>
              <a:spcAft>
                <a:spcPts val="1400"/>
              </a:spcAft>
              <a:buClr>
                <a:srgbClr val="8B9DC3"/>
              </a:buClr>
              <a:buFont typeface="Wingdings 3" panose="05040102010807070707" pitchFamily="18" charset="2"/>
              <a:buChar char="u"/>
              <a:tabLst>
                <a:tab pos="1028700" algn="l"/>
              </a:tabLst>
            </a:pPr>
            <a:r>
              <a:rPr lang="en-US" sz="2500" dirty="0" smtClean="0">
                <a:solidFill>
                  <a:srgbClr val="292934"/>
                </a:solidFill>
              </a:rPr>
              <a:t>Facebook </a:t>
            </a:r>
            <a:r>
              <a:rPr lang="en-US" sz="2500" dirty="0">
                <a:solidFill>
                  <a:srgbClr val="292934"/>
                </a:solidFill>
              </a:rPr>
              <a:t>is changing from a picture-based experience to a video-based experience</a:t>
            </a:r>
          </a:p>
          <a:p>
            <a:pPr marL="450850" indent="-400050">
              <a:spcBef>
                <a:spcPts val="0"/>
              </a:spcBef>
              <a:spcAft>
                <a:spcPts val="1400"/>
              </a:spcAft>
              <a:buClr>
                <a:srgbClr val="8B9DC3"/>
              </a:buClr>
              <a:buFont typeface="Wingdings 3" panose="05040102010807070707" pitchFamily="18" charset="2"/>
              <a:buChar char="u"/>
              <a:tabLst>
                <a:tab pos="1028700" algn="l"/>
              </a:tabLst>
            </a:pPr>
            <a:r>
              <a:rPr lang="en-US" sz="2500" dirty="0">
                <a:solidFill>
                  <a:srgbClr val="292934"/>
                </a:solidFill>
              </a:rPr>
              <a:t>Very high engagement</a:t>
            </a:r>
          </a:p>
          <a:p>
            <a:pPr marL="450850" indent="-400050">
              <a:spcBef>
                <a:spcPts val="0"/>
              </a:spcBef>
              <a:spcAft>
                <a:spcPts val="1400"/>
              </a:spcAft>
              <a:buClr>
                <a:srgbClr val="8B9DC3"/>
              </a:buClr>
              <a:buFont typeface="Wingdings 3" panose="05040102010807070707" pitchFamily="18" charset="2"/>
              <a:buChar char="u"/>
              <a:tabLst>
                <a:tab pos="1028700" algn="l"/>
              </a:tabLst>
            </a:pPr>
            <a:r>
              <a:rPr lang="en-US" sz="2500" dirty="0">
                <a:solidFill>
                  <a:srgbClr val="292934"/>
                </a:solidFill>
              </a:rPr>
              <a:t>Your video can be clicked on</a:t>
            </a:r>
          </a:p>
        </p:txBody>
      </p:sp>
      <p:sp>
        <p:nvSpPr>
          <p:cNvPr id="5" name="Content Placeholder 2"/>
          <p:cNvSpPr txBox="1">
            <a:spLocks/>
          </p:cNvSpPr>
          <p:nvPr/>
        </p:nvSpPr>
        <p:spPr>
          <a:xfrm>
            <a:off x="152400" y="57150"/>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Video Ads</a:t>
            </a:r>
            <a:endParaRPr lang="en-US" sz="3500" spc="-100" dirty="0"/>
          </a:p>
        </p:txBody>
      </p:sp>
    </p:spTree>
    <p:custDataLst>
      <p:tags r:id="rId1"/>
    </p:custDataLst>
    <p:extLst>
      <p:ext uri="{BB962C8B-B14F-4D97-AF65-F5344CB8AC3E}">
        <p14:creationId xmlns:p14="http://schemas.microsoft.com/office/powerpoint/2010/main" val="147215212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1" y="1198597"/>
            <a:ext cx="2285999" cy="3126497"/>
          </a:xfrm>
          <a:prstGeom prst="rect">
            <a:avLst/>
          </a:prstGeom>
          <a:noFill/>
        </p:spPr>
        <p:txBody>
          <a:bodyPr wrap="square" lIns="68580" tIns="34290" rIns="68580" bIns="34290" rtlCol="0">
            <a:spAutoFit/>
          </a:bodyPr>
          <a:lstStyle/>
          <a:p>
            <a:pPr lvl="0">
              <a:spcAft>
                <a:spcPts val="600"/>
              </a:spcAft>
              <a:buClr>
                <a:srgbClr val="C00000"/>
              </a:buClr>
              <a:buSzPct val="85000"/>
            </a:pPr>
            <a:r>
              <a:rPr lang="en-US" sz="2200" b="1" dirty="0" smtClean="0">
                <a:solidFill>
                  <a:srgbClr val="292934"/>
                </a:solidFill>
              </a:rPr>
              <a:t>Desktop</a:t>
            </a:r>
            <a:endParaRPr lang="en-US" sz="2500" dirty="0">
              <a:solidFill>
                <a:srgbClr val="292934"/>
              </a:solidFill>
            </a:endParaRP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The </a:t>
            </a:r>
            <a:r>
              <a:rPr lang="en-US" sz="2000" dirty="0">
                <a:solidFill>
                  <a:srgbClr val="292934"/>
                </a:solidFill>
              </a:rPr>
              <a:t>Video </a:t>
            </a:r>
            <a:r>
              <a:rPr lang="en-US" sz="2000" dirty="0"/>
              <a:t>appears in the news </a:t>
            </a:r>
            <a:r>
              <a:rPr lang="en-US" sz="2000" dirty="0" smtClean="0"/>
              <a:t>feed</a:t>
            </a:r>
          </a:p>
          <a:p>
            <a:pPr marL="457200" lvl="0" indent="-292100">
              <a:spcAft>
                <a:spcPts val="1400"/>
              </a:spcAft>
              <a:buClr>
                <a:srgbClr val="8B9DC3"/>
              </a:buClr>
              <a:buFont typeface="Wingdings 3" panose="05040102010807070707" pitchFamily="18" charset="2"/>
              <a:buChar char="u"/>
              <a:tabLst>
                <a:tab pos="1028700" algn="l"/>
              </a:tabLst>
            </a:pPr>
            <a:r>
              <a:rPr lang="en-US" sz="2000" dirty="0" smtClean="0"/>
              <a:t>Depending </a:t>
            </a:r>
            <a:r>
              <a:rPr lang="en-US" sz="2000" dirty="0"/>
              <a:t>on user settings, the video may or may not auto play</a:t>
            </a:r>
          </a:p>
        </p:txBody>
      </p:sp>
      <p:pic>
        <p:nvPicPr>
          <p:cNvPr id="4" name="Picture 3" descr="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2551" y="971550"/>
            <a:ext cx="6369049" cy="3504894"/>
          </a:xfrm>
          <a:prstGeom prst="rect">
            <a:avLst/>
          </a:prstGeom>
        </p:spPr>
      </p:pic>
      <p:sp>
        <p:nvSpPr>
          <p:cNvPr id="5" name="Content Placeholder 2"/>
          <p:cNvSpPr txBox="1">
            <a:spLocks/>
          </p:cNvSpPr>
          <p:nvPr/>
        </p:nvSpPr>
        <p:spPr>
          <a:xfrm>
            <a:off x="152400" y="57150"/>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Video Ads</a:t>
            </a:r>
            <a:endParaRPr lang="en-US" sz="3500" spc="-100" dirty="0"/>
          </a:p>
        </p:txBody>
      </p:sp>
    </p:spTree>
    <p:extLst>
      <p:ext uri="{BB962C8B-B14F-4D97-AF65-F5344CB8AC3E}">
        <p14:creationId xmlns:p14="http://schemas.microsoft.com/office/powerpoint/2010/main" val="5976042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527" t="2935" r="-397" b="3661"/>
          <a:stretch/>
        </p:blipFill>
        <p:spPr>
          <a:xfrm>
            <a:off x="1219200" y="285750"/>
            <a:ext cx="7010400" cy="3710706"/>
          </a:xfrm>
          <a:prstGeom prst="rect">
            <a:avLst/>
          </a:prstGeom>
          <a:ln>
            <a:noFill/>
          </a:ln>
        </p:spPr>
      </p:pic>
      <p:sp>
        <p:nvSpPr>
          <p:cNvPr id="6" name="Content Placeholder 2"/>
          <p:cNvSpPr txBox="1">
            <a:spLocks/>
          </p:cNvSpPr>
          <p:nvPr/>
        </p:nvSpPr>
        <p:spPr>
          <a:xfrm>
            <a:off x="152400" y="57150"/>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Video Ads</a:t>
            </a:r>
            <a:endParaRPr lang="en-US" sz="3500" spc="-100" dirty="0"/>
          </a:p>
        </p:txBody>
      </p:sp>
      <p:sp>
        <p:nvSpPr>
          <p:cNvPr id="2" name="TextBox 1"/>
          <p:cNvSpPr txBox="1"/>
          <p:nvPr/>
        </p:nvSpPr>
        <p:spPr>
          <a:xfrm>
            <a:off x="381000" y="4019550"/>
            <a:ext cx="7543800" cy="761747"/>
          </a:xfrm>
          <a:prstGeom prst="rect">
            <a:avLst/>
          </a:prstGeom>
          <a:noFill/>
        </p:spPr>
        <p:txBody>
          <a:bodyPr wrap="square" lIns="68580" tIns="34290" rIns="68580" bIns="34290" rtlCol="0">
            <a:spAutoFit/>
          </a:bodyPr>
          <a:lstStyle/>
          <a:p>
            <a:pPr marL="457200" lvl="0" indent="-292100">
              <a:spcAft>
                <a:spcPts val="600"/>
              </a:spcAft>
              <a:buClr>
                <a:srgbClr val="8B9DC3"/>
              </a:buClr>
              <a:buFont typeface="Wingdings 3" panose="05040102010807070707" pitchFamily="18" charset="2"/>
              <a:buChar char="u"/>
              <a:tabLst>
                <a:tab pos="1028700" algn="l"/>
              </a:tabLst>
            </a:pPr>
            <a:r>
              <a:rPr lang="en-US" sz="2000" dirty="0" smtClean="0"/>
              <a:t>Clicking </a:t>
            </a:r>
            <a:r>
              <a:rPr lang="en-US" sz="2000" dirty="0"/>
              <a:t>on the video </a:t>
            </a:r>
            <a:r>
              <a:rPr lang="en-US" sz="2000" dirty="0" smtClean="0"/>
              <a:t>activates the </a:t>
            </a:r>
            <a:r>
              <a:rPr lang="en-US" sz="2000" dirty="0"/>
              <a:t>Call </a:t>
            </a:r>
            <a:r>
              <a:rPr lang="en-US" sz="2000" dirty="0" smtClean="0"/>
              <a:t>to Action button</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t>Clicking the button </a:t>
            </a:r>
            <a:r>
              <a:rPr lang="en-US" sz="2000" dirty="0"/>
              <a:t>will take you to your destination URL</a:t>
            </a:r>
          </a:p>
        </p:txBody>
      </p:sp>
    </p:spTree>
    <p:extLst>
      <p:ext uri="{BB962C8B-B14F-4D97-AF65-F5344CB8AC3E}">
        <p14:creationId xmlns:p14="http://schemas.microsoft.com/office/powerpoint/2010/main" val="3426891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885951"/>
            <a:ext cx="2286000" cy="1084769"/>
          </a:xfrm>
          <a:prstGeom prst="rect">
            <a:avLst/>
          </a:prstGeom>
          <a:noFill/>
        </p:spPr>
        <p:txBody>
          <a:bodyPr wrap="square" lIns="68580" tIns="34290" rIns="68580" bIns="34290" rtlCol="0">
            <a:spAutoFit/>
          </a:bodyPr>
          <a:lstStyle/>
          <a:p>
            <a:pPr>
              <a:spcAft>
                <a:spcPts val="600"/>
              </a:spcAft>
              <a:buClr>
                <a:srgbClr val="C00000"/>
              </a:buClr>
            </a:pPr>
            <a:r>
              <a:rPr lang="en-US" sz="2200" dirty="0"/>
              <a:t>Go to your Ad Manager and click </a:t>
            </a:r>
            <a:r>
              <a:rPr lang="en-US" sz="2200" b="1" dirty="0"/>
              <a:t>Create Ad</a:t>
            </a:r>
            <a:endParaRPr lang="en-US" sz="2200" i="1" dirty="0"/>
          </a:p>
        </p:txBody>
      </p:sp>
      <p:sp>
        <p:nvSpPr>
          <p:cNvPr id="6"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5" name="Picture 4" descr="slide-3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504950"/>
            <a:ext cx="6172200" cy="2187068"/>
          </a:xfrm>
          <a:prstGeom prst="rect">
            <a:avLst/>
          </a:prstGeom>
        </p:spPr>
      </p:pic>
    </p:spTree>
    <p:extLst>
      <p:ext uri="{BB962C8B-B14F-4D97-AF65-F5344CB8AC3E}">
        <p14:creationId xmlns:p14="http://schemas.microsoft.com/office/powerpoint/2010/main" val="29594209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5392" y="826342"/>
            <a:ext cx="6066630" cy="3527991"/>
          </a:xfrm>
          <a:prstGeom prst="rect">
            <a:avLst/>
          </a:prstGeom>
          <a:ln>
            <a:solidFill>
              <a:schemeClr val="tx1">
                <a:lumMod val="50000"/>
                <a:lumOff val="50000"/>
              </a:schemeClr>
            </a:solidFill>
          </a:ln>
        </p:spPr>
      </p:pic>
      <p:sp>
        <p:nvSpPr>
          <p:cNvPr id="2" name="TextBox 1"/>
          <p:cNvSpPr txBox="1"/>
          <p:nvPr/>
        </p:nvSpPr>
        <p:spPr>
          <a:xfrm>
            <a:off x="457200" y="2205615"/>
            <a:ext cx="2286000" cy="746262"/>
          </a:xfrm>
          <a:prstGeom prst="rect">
            <a:avLst/>
          </a:prstGeom>
          <a:noFill/>
        </p:spPr>
        <p:txBody>
          <a:bodyPr wrap="square" lIns="68580" tIns="34290" rIns="68580" bIns="34290" rtlCol="0">
            <a:spAutoFit/>
          </a:bodyPr>
          <a:lstStyle/>
          <a:p>
            <a:pPr>
              <a:spcAft>
                <a:spcPts val="600"/>
              </a:spcAft>
              <a:buClr>
                <a:srgbClr val="C00000"/>
              </a:buClr>
            </a:pPr>
            <a:r>
              <a:rPr lang="en-US" sz="2200" dirty="0"/>
              <a:t>Select </a:t>
            </a:r>
            <a:r>
              <a:rPr lang="en-US" sz="2200" b="1" dirty="0"/>
              <a:t>Get </a:t>
            </a:r>
            <a:r>
              <a:rPr lang="en-US" sz="2200" b="1" dirty="0" smtClean="0"/>
              <a:t/>
            </a:r>
            <a:br>
              <a:rPr lang="en-US" sz="2200" b="1" dirty="0" smtClean="0"/>
            </a:br>
            <a:r>
              <a:rPr lang="en-US" sz="2200" b="1" dirty="0" smtClean="0"/>
              <a:t>Video </a:t>
            </a:r>
            <a:r>
              <a:rPr lang="en-US" sz="2200" b="1" dirty="0"/>
              <a:t>Views</a:t>
            </a:r>
            <a:endParaRPr lang="en-US" sz="2200" i="1" dirty="0"/>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9" name="Picture 8"/>
          <p:cNvPicPr>
            <a:picLocks noChangeAspect="1"/>
          </p:cNvPicPr>
          <p:nvPr/>
        </p:nvPicPr>
        <p:blipFill>
          <a:blip r:embed="rId4"/>
          <a:stretch>
            <a:fillRect/>
          </a:stretch>
        </p:blipFill>
        <p:spPr>
          <a:xfrm>
            <a:off x="304800" y="3333750"/>
            <a:ext cx="8839200" cy="622866"/>
          </a:xfrm>
          <a:prstGeom prst="rect">
            <a:avLst/>
          </a:prstGeom>
        </p:spPr>
      </p:pic>
    </p:spTree>
    <p:extLst>
      <p:ext uri="{BB962C8B-B14F-4D97-AF65-F5344CB8AC3E}">
        <p14:creationId xmlns:p14="http://schemas.microsoft.com/office/powerpoint/2010/main" val="385301512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697785"/>
            <a:ext cx="2286000" cy="1762021"/>
          </a:xfrm>
          <a:prstGeom prst="rect">
            <a:avLst/>
          </a:prstGeom>
          <a:noFill/>
        </p:spPr>
        <p:txBody>
          <a:bodyPr wrap="square" lIns="68580" tIns="34290" rIns="68580" bIns="34290" rtlCol="0">
            <a:spAutoFit/>
          </a:bodyPr>
          <a:lstStyle/>
          <a:p>
            <a:pPr>
              <a:spcAft>
                <a:spcPts val="600"/>
              </a:spcAft>
              <a:buClr>
                <a:srgbClr val="C00000"/>
              </a:buClr>
            </a:pPr>
            <a:r>
              <a:rPr lang="en-US" sz="2200" dirty="0"/>
              <a:t>Locate your Facebook Business Page from the drop-down menu</a:t>
            </a:r>
            <a:endParaRPr lang="en-US" sz="2200" i="1" dirty="0"/>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6" name="Picture 5" descr="slide-3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996950"/>
            <a:ext cx="5482086" cy="3022600"/>
          </a:xfrm>
          <a:prstGeom prst="rect">
            <a:avLst/>
          </a:prstGeom>
        </p:spPr>
      </p:pic>
    </p:spTree>
    <p:extLst>
      <p:ext uri="{BB962C8B-B14F-4D97-AF65-F5344CB8AC3E}">
        <p14:creationId xmlns:p14="http://schemas.microsoft.com/office/powerpoint/2010/main" val="28745749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971550"/>
            <a:ext cx="6050987" cy="3512258"/>
          </a:xfrm>
          <a:prstGeom prst="rect">
            <a:avLst/>
          </a:prstGeom>
          <a:ln>
            <a:solidFill>
              <a:schemeClr val="tx1">
                <a:lumMod val="50000"/>
                <a:lumOff val="50000"/>
              </a:schemeClr>
            </a:solidFill>
          </a:ln>
        </p:spPr>
      </p:pic>
      <p:sp>
        <p:nvSpPr>
          <p:cNvPr id="2" name="TextBox 1"/>
          <p:cNvSpPr txBox="1"/>
          <p:nvPr/>
        </p:nvSpPr>
        <p:spPr>
          <a:xfrm>
            <a:off x="381000" y="1352550"/>
            <a:ext cx="2286000" cy="746262"/>
          </a:xfrm>
          <a:prstGeom prst="rect">
            <a:avLst/>
          </a:prstGeom>
          <a:noFill/>
        </p:spPr>
        <p:txBody>
          <a:bodyPr wrap="square" lIns="68580" tIns="34290" rIns="68580" bIns="34290" rtlCol="0">
            <a:spAutoFit/>
          </a:bodyPr>
          <a:lstStyle/>
          <a:p>
            <a:pPr>
              <a:spcAft>
                <a:spcPts val="600"/>
              </a:spcAft>
              <a:buClr>
                <a:srgbClr val="C00000"/>
              </a:buClr>
            </a:pPr>
            <a:r>
              <a:rPr lang="en-US" sz="2200" dirty="0"/>
              <a:t>Name your campaign</a:t>
            </a:r>
            <a:endParaRPr lang="en-US" sz="2200" i="1" dirty="0"/>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4" name="Picture 3"/>
          <p:cNvPicPr>
            <a:picLocks noChangeAspect="1"/>
          </p:cNvPicPr>
          <p:nvPr/>
        </p:nvPicPr>
        <p:blipFill rotWithShape="1">
          <a:blip r:embed="rId4"/>
          <a:srcRect l="1546" r="3008"/>
          <a:stretch/>
        </p:blipFill>
        <p:spPr>
          <a:xfrm>
            <a:off x="304800" y="2190750"/>
            <a:ext cx="5769864" cy="736600"/>
          </a:xfrm>
          <a:prstGeom prst="rect">
            <a:avLst/>
          </a:prstGeom>
          <a:ln>
            <a:solidFill>
              <a:srgbClr val="8B9DC3"/>
            </a:solidFill>
          </a:ln>
        </p:spPr>
      </p:pic>
    </p:spTree>
    <p:extLst>
      <p:ext uri="{BB962C8B-B14F-4D97-AF65-F5344CB8AC3E}">
        <p14:creationId xmlns:p14="http://schemas.microsoft.com/office/powerpoint/2010/main" val="21692863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3214" y="834208"/>
            <a:ext cx="6050987" cy="3512258"/>
          </a:xfrm>
          <a:prstGeom prst="rect">
            <a:avLst/>
          </a:prstGeom>
          <a:ln>
            <a:solidFill>
              <a:schemeClr val="tx1">
                <a:lumMod val="50000"/>
                <a:lumOff val="50000"/>
              </a:schemeClr>
            </a:solidFill>
          </a:ln>
        </p:spPr>
      </p:pic>
      <p:sp>
        <p:nvSpPr>
          <p:cNvPr id="2" name="TextBox 1"/>
          <p:cNvSpPr txBox="1"/>
          <p:nvPr/>
        </p:nvSpPr>
        <p:spPr>
          <a:xfrm>
            <a:off x="228600" y="1123950"/>
            <a:ext cx="2590800" cy="3023905"/>
          </a:xfrm>
          <a:prstGeom prst="rect">
            <a:avLst/>
          </a:prstGeom>
          <a:noFill/>
        </p:spPr>
        <p:txBody>
          <a:bodyPr wrap="square" lIns="68580" tIns="34290" rIns="68580" bIns="34290" rtlCol="0">
            <a:spAutoFit/>
          </a:bodyPr>
          <a:lstStyle/>
          <a:p>
            <a:pPr>
              <a:buClr>
                <a:srgbClr val="C00000"/>
              </a:buClr>
              <a:buSzPct val="85000"/>
            </a:pPr>
            <a:r>
              <a:rPr lang="en-US" sz="2200" b="1" dirty="0"/>
              <a:t>Targeting</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t>Select </a:t>
            </a:r>
            <a:r>
              <a:rPr lang="en-US" sz="2000" dirty="0"/>
              <a:t>either a Custom </a:t>
            </a:r>
            <a:r>
              <a:rPr lang="en-US" sz="2000" dirty="0" smtClean="0"/>
              <a:t>Audience</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t>Or a </a:t>
            </a:r>
            <a:r>
              <a:rPr lang="en-US" sz="2000" dirty="0"/>
              <a:t>Lookalike </a:t>
            </a:r>
            <a:r>
              <a:rPr lang="en-US" sz="2000" dirty="0" smtClean="0"/>
              <a:t>Audience</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t>Or </a:t>
            </a:r>
            <a:r>
              <a:rPr lang="en-US" sz="2000" dirty="0"/>
              <a:t>use the Interests and </a:t>
            </a:r>
            <a:r>
              <a:rPr lang="en-US" sz="2000" dirty="0" smtClean="0"/>
              <a:t>Demographics </a:t>
            </a:r>
            <a:r>
              <a:rPr lang="en-US" sz="2000" dirty="0"/>
              <a:t>options</a:t>
            </a: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4" name="Picture 3"/>
          <p:cNvPicPr>
            <a:picLocks noChangeAspect="1"/>
          </p:cNvPicPr>
          <p:nvPr/>
        </p:nvPicPr>
        <p:blipFill>
          <a:blip r:embed="rId4"/>
          <a:stretch>
            <a:fillRect/>
          </a:stretch>
        </p:blipFill>
        <p:spPr>
          <a:xfrm>
            <a:off x="3200400" y="1276350"/>
            <a:ext cx="4165600" cy="2454152"/>
          </a:xfrm>
          <a:prstGeom prst="rect">
            <a:avLst/>
          </a:prstGeom>
          <a:ln>
            <a:solidFill>
              <a:srgbClr val="8B9DC3"/>
            </a:solidFill>
          </a:ln>
        </p:spPr>
      </p:pic>
    </p:spTree>
    <p:extLst>
      <p:ext uri="{BB962C8B-B14F-4D97-AF65-F5344CB8AC3E}">
        <p14:creationId xmlns:p14="http://schemas.microsoft.com/office/powerpoint/2010/main" val="32335410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par>
                                <p:cTn id="16" presetID="53" presetClass="entr" presetSubtype="16"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200150"/>
            <a:ext cx="2472213" cy="2946961"/>
          </a:xfrm>
          <a:prstGeom prst="rect">
            <a:avLst/>
          </a:prstGeom>
          <a:noFill/>
        </p:spPr>
        <p:txBody>
          <a:bodyPr wrap="square" lIns="68580" tIns="34290" rIns="68580" bIns="34290" rtlCol="0">
            <a:spAutoFit/>
          </a:bodyPr>
          <a:lstStyle/>
          <a:p>
            <a:pPr lvl="0">
              <a:buClr>
                <a:srgbClr val="C00000"/>
              </a:buClr>
              <a:buSzPct val="85000"/>
            </a:pPr>
            <a:r>
              <a:rPr lang="en-US" sz="2200" b="1" dirty="0" smtClean="0">
                <a:solidFill>
                  <a:srgbClr val="292934"/>
                </a:solidFill>
              </a:rPr>
              <a:t>Budgeting</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Set </a:t>
            </a:r>
            <a:r>
              <a:rPr lang="en-US" sz="2000" dirty="0">
                <a:solidFill>
                  <a:srgbClr val="292934"/>
                </a:solidFill>
              </a:rPr>
              <a:t>a lifetime budget </a:t>
            </a:r>
            <a:r>
              <a:rPr lang="en-US" sz="2000" i="1" dirty="0">
                <a:solidFill>
                  <a:srgbClr val="292934"/>
                </a:solidFill>
              </a:rPr>
              <a:t>(e.g., £50 a day x 7 days = £350</a:t>
            </a:r>
            <a:r>
              <a:rPr lang="en-US" sz="2000" i="1" dirty="0" smtClean="0">
                <a:solidFill>
                  <a:srgbClr val="292934"/>
                </a:solidFill>
              </a:rPr>
              <a:t>)</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Then </a:t>
            </a:r>
            <a:r>
              <a:rPr lang="en-US" sz="2000" dirty="0">
                <a:solidFill>
                  <a:srgbClr val="292934"/>
                </a:solidFill>
              </a:rPr>
              <a:t>schedule your campaign to run for 1 week</a:t>
            </a: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6" name="Picture 5" descr="slide-3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060450"/>
            <a:ext cx="6201232" cy="3035300"/>
          </a:xfrm>
          <a:prstGeom prst="rect">
            <a:avLst/>
          </a:prstGeom>
        </p:spPr>
      </p:pic>
    </p:spTree>
    <p:extLst>
      <p:ext uri="{BB962C8B-B14F-4D97-AF65-F5344CB8AC3E}">
        <p14:creationId xmlns:p14="http://schemas.microsoft.com/office/powerpoint/2010/main" val="26938061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409950"/>
            <a:ext cx="8382000" cy="1100301"/>
          </a:xfrm>
          <a:prstGeom prst="rect">
            <a:avLst/>
          </a:prstGeom>
          <a:noFill/>
        </p:spPr>
        <p:txBody>
          <a:bodyPr wrap="square" lIns="68580" tIns="34290" rIns="68580" bIns="34290" rtlCol="0">
            <a:spAutoFit/>
          </a:bodyPr>
          <a:lstStyle/>
          <a:p>
            <a:pPr lvl="0">
              <a:buClr>
                <a:srgbClr val="C00000"/>
              </a:buClr>
              <a:buSzPct val="85000"/>
            </a:pPr>
            <a:r>
              <a:rPr lang="en-US" sz="2200" b="1" dirty="0">
                <a:solidFill>
                  <a:srgbClr val="292934"/>
                </a:solidFill>
              </a:rPr>
              <a:t>Bidding</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Optimise </a:t>
            </a:r>
            <a:r>
              <a:rPr lang="en-US" sz="2000" dirty="0">
                <a:solidFill>
                  <a:srgbClr val="292934"/>
                </a:solidFill>
              </a:rPr>
              <a:t>for </a:t>
            </a:r>
            <a:r>
              <a:rPr lang="en-US" sz="2000" b="1" dirty="0">
                <a:solidFill>
                  <a:srgbClr val="292934"/>
                </a:solidFill>
              </a:rPr>
              <a:t>Video </a:t>
            </a:r>
            <a:r>
              <a:rPr lang="en-US" sz="2000" b="1" dirty="0" smtClean="0">
                <a:solidFill>
                  <a:srgbClr val="292934"/>
                </a:solidFill>
              </a:rPr>
              <a:t>Views – Pay per Impression</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Select </a:t>
            </a:r>
            <a:r>
              <a:rPr lang="en-US" sz="2000" b="1" dirty="0">
                <a:solidFill>
                  <a:srgbClr val="292934"/>
                </a:solidFill>
              </a:rPr>
              <a:t>Get the most video views at the best price</a:t>
            </a:r>
            <a:endParaRPr lang="en-US" sz="2000" dirty="0">
              <a:solidFill>
                <a:srgbClr val="292934"/>
              </a:solidFill>
            </a:endParaRP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4" name="Picture 3" descr="slide-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200150"/>
            <a:ext cx="8034870" cy="2066110"/>
          </a:xfrm>
          <a:prstGeom prst="rect">
            <a:avLst/>
          </a:prstGeom>
        </p:spPr>
      </p:pic>
    </p:spTree>
    <p:extLst>
      <p:ext uri="{BB962C8B-B14F-4D97-AF65-F5344CB8AC3E}">
        <p14:creationId xmlns:p14="http://schemas.microsoft.com/office/powerpoint/2010/main" val="21303899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8792" y="835425"/>
            <a:ext cx="6019829" cy="3509824"/>
          </a:xfrm>
          <a:prstGeom prst="rect">
            <a:avLst/>
          </a:prstGeom>
          <a:ln>
            <a:solidFill>
              <a:schemeClr val="tx1">
                <a:lumMod val="50000"/>
                <a:lumOff val="50000"/>
              </a:schemeClr>
            </a:solidFill>
          </a:ln>
        </p:spPr>
      </p:pic>
      <p:sp>
        <p:nvSpPr>
          <p:cNvPr id="2" name="TextBox 1"/>
          <p:cNvSpPr txBox="1"/>
          <p:nvPr/>
        </p:nvSpPr>
        <p:spPr>
          <a:xfrm>
            <a:off x="381000" y="971550"/>
            <a:ext cx="2133600" cy="3331681"/>
          </a:xfrm>
          <a:prstGeom prst="rect">
            <a:avLst/>
          </a:prstGeom>
          <a:noFill/>
        </p:spPr>
        <p:txBody>
          <a:bodyPr wrap="square" lIns="68580" tIns="34290" rIns="68580" bIns="34290" rtlCol="0">
            <a:spAutoFit/>
          </a:bodyPr>
          <a:lstStyle/>
          <a:p>
            <a:pPr lvl="0">
              <a:buClr>
                <a:srgbClr val="C00000"/>
              </a:buClr>
              <a:buSzPct val="85000"/>
            </a:pPr>
            <a:r>
              <a:rPr lang="en-US" sz="2200" b="1" dirty="0">
                <a:solidFill>
                  <a:srgbClr val="292934"/>
                </a:solidFill>
              </a:rPr>
              <a:t>Video</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Click </a:t>
            </a:r>
            <a:r>
              <a:rPr lang="en-US" sz="2000" b="1" dirty="0">
                <a:solidFill>
                  <a:srgbClr val="292934"/>
                </a:solidFill>
              </a:rPr>
              <a:t>Upload New </a:t>
            </a:r>
            <a:r>
              <a:rPr lang="en-US" sz="2000" b="1" dirty="0" smtClean="0">
                <a:solidFill>
                  <a:srgbClr val="292934"/>
                </a:solidFill>
              </a:rPr>
              <a:t>Video</a:t>
            </a:r>
            <a:endParaRPr lang="en-US" sz="2000" dirty="0">
              <a:solidFill>
                <a:srgbClr val="292934"/>
              </a:solidFill>
            </a:endParaRP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Videos </a:t>
            </a:r>
            <a:r>
              <a:rPr lang="en-US" sz="2000" dirty="0">
                <a:solidFill>
                  <a:srgbClr val="292934"/>
                </a:solidFill>
              </a:rPr>
              <a:t>must be in .MOV </a:t>
            </a:r>
            <a:r>
              <a:rPr lang="en-US" sz="2000" dirty="0" smtClean="0">
                <a:solidFill>
                  <a:srgbClr val="292934"/>
                </a:solidFill>
              </a:rPr>
              <a:t>format</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Maximum </a:t>
            </a:r>
            <a:r>
              <a:rPr lang="en-US" sz="2000" dirty="0">
                <a:solidFill>
                  <a:srgbClr val="292934"/>
                </a:solidFill>
              </a:rPr>
              <a:t>file size is 1GB </a:t>
            </a:r>
            <a:r>
              <a:rPr lang="en-US" sz="2000" i="1" dirty="0">
                <a:solidFill>
                  <a:srgbClr val="292934"/>
                </a:solidFill>
              </a:rPr>
              <a:t>(most videos will be fine)</a:t>
            </a: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4" name="Picture 3"/>
          <p:cNvPicPr>
            <a:picLocks noChangeAspect="1"/>
          </p:cNvPicPr>
          <p:nvPr/>
        </p:nvPicPr>
        <p:blipFill rotWithShape="1">
          <a:blip r:embed="rId4"/>
          <a:srcRect l="2529" t="22936" r="53880" b="23645"/>
          <a:stretch/>
        </p:blipFill>
        <p:spPr>
          <a:xfrm>
            <a:off x="4648200" y="1581150"/>
            <a:ext cx="1627632" cy="420624"/>
          </a:xfrm>
          <a:prstGeom prst="rect">
            <a:avLst/>
          </a:prstGeom>
          <a:ln>
            <a:noFill/>
          </a:ln>
        </p:spPr>
      </p:pic>
    </p:spTree>
    <p:extLst>
      <p:ext uri="{BB962C8B-B14F-4D97-AF65-F5344CB8AC3E}">
        <p14:creationId xmlns:p14="http://schemas.microsoft.com/office/powerpoint/2010/main" val="4042079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par>
                                <p:cTn id="16" presetID="53" presetClass="entr" presetSubtype="16"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8792" y="844125"/>
            <a:ext cx="6019829" cy="3492420"/>
          </a:xfrm>
          <a:prstGeom prst="rect">
            <a:avLst/>
          </a:prstGeom>
          <a:ln>
            <a:solidFill>
              <a:schemeClr val="tx1">
                <a:lumMod val="50000"/>
                <a:lumOff val="50000"/>
              </a:schemeClr>
            </a:solidFill>
          </a:ln>
        </p:spPr>
      </p:pic>
      <p:sp>
        <p:nvSpPr>
          <p:cNvPr id="2" name="TextBox 1"/>
          <p:cNvSpPr txBox="1"/>
          <p:nvPr/>
        </p:nvSpPr>
        <p:spPr>
          <a:xfrm>
            <a:off x="152400" y="742950"/>
            <a:ext cx="2716392" cy="3947234"/>
          </a:xfrm>
          <a:prstGeom prst="rect">
            <a:avLst/>
          </a:prstGeom>
          <a:noFill/>
        </p:spPr>
        <p:txBody>
          <a:bodyPr wrap="square" lIns="68580" tIns="34290" rIns="68580" bIns="34290" rtlCol="0">
            <a:spAutoFit/>
          </a:bodyPr>
          <a:lstStyle/>
          <a:p>
            <a:pPr lvl="0">
              <a:buClr>
                <a:srgbClr val="C00000"/>
              </a:buClr>
              <a:buSzPct val="85000"/>
            </a:pPr>
            <a:r>
              <a:rPr lang="en-US" sz="2200" b="1" dirty="0">
                <a:solidFill>
                  <a:srgbClr val="292934"/>
                </a:solidFill>
              </a:rPr>
              <a:t>Thumbnail</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Select </a:t>
            </a:r>
            <a:r>
              <a:rPr lang="en-US" sz="2000" dirty="0">
                <a:solidFill>
                  <a:srgbClr val="292934"/>
                </a:solidFill>
              </a:rPr>
              <a:t>a video thumbnail </a:t>
            </a:r>
            <a:r>
              <a:rPr lang="en-US" sz="2000" i="1" dirty="0">
                <a:solidFill>
                  <a:srgbClr val="292934"/>
                </a:solidFill>
              </a:rPr>
              <a:t>(this will be shown before your video starts and when it ends</a:t>
            </a:r>
            <a:r>
              <a:rPr lang="en-US" sz="2000" i="1" dirty="0" smtClean="0">
                <a:solidFill>
                  <a:srgbClr val="292934"/>
                </a:solidFill>
              </a:rPr>
              <a:t>)</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Or </a:t>
            </a:r>
            <a:r>
              <a:rPr lang="en-US" sz="2000" dirty="0">
                <a:solidFill>
                  <a:srgbClr val="292934"/>
                </a:solidFill>
              </a:rPr>
              <a:t>upload your </a:t>
            </a:r>
            <a:r>
              <a:rPr lang="en-US" sz="2000" dirty="0" smtClean="0">
                <a:solidFill>
                  <a:srgbClr val="292934"/>
                </a:solidFill>
              </a:rPr>
              <a:t>own</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The </a:t>
            </a:r>
            <a:r>
              <a:rPr lang="en-US" sz="2000" dirty="0">
                <a:solidFill>
                  <a:srgbClr val="292934"/>
                </a:solidFill>
              </a:rPr>
              <a:t>‘no more than 20% </a:t>
            </a:r>
            <a:r>
              <a:rPr lang="en-US" sz="2000" dirty="0" smtClean="0">
                <a:solidFill>
                  <a:srgbClr val="292934"/>
                </a:solidFill>
              </a:rPr>
              <a:t>text’ rule </a:t>
            </a:r>
            <a:r>
              <a:rPr lang="en-US" sz="2000" dirty="0">
                <a:solidFill>
                  <a:srgbClr val="292934"/>
                </a:solidFill>
              </a:rPr>
              <a:t>applies to video thumbnails</a:t>
            </a: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4" name="Picture 3"/>
          <p:cNvPicPr>
            <a:picLocks noChangeAspect="1"/>
          </p:cNvPicPr>
          <p:nvPr/>
        </p:nvPicPr>
        <p:blipFill>
          <a:blip r:embed="rId4"/>
          <a:stretch>
            <a:fillRect/>
          </a:stretch>
        </p:blipFill>
        <p:spPr>
          <a:xfrm>
            <a:off x="3886200" y="1962150"/>
            <a:ext cx="2552700" cy="1790700"/>
          </a:xfrm>
          <a:prstGeom prst="rect">
            <a:avLst/>
          </a:prstGeom>
        </p:spPr>
      </p:pic>
    </p:spTree>
    <p:extLst>
      <p:ext uri="{BB962C8B-B14F-4D97-AF65-F5344CB8AC3E}">
        <p14:creationId xmlns:p14="http://schemas.microsoft.com/office/powerpoint/2010/main" val="98059892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500"/>
                                        <p:tgtEl>
                                          <p:spTgt spid="2">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500"/>
                                        <p:tgtEl>
                                          <p:spTgt spid="2">
                                            <p:txEl>
                                              <p:pRg st="2" end="2"/>
                                            </p:txEl>
                                          </p:spTgt>
                                        </p:tgtEl>
                                      </p:cBhvr>
                                    </p:animEffect>
                                  </p:childTnLst>
                                </p:cTn>
                              </p:par>
                              <p:par>
                                <p:cTn id="19" presetID="53" presetClass="entr" presetSubtype="16"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4906" y="844125"/>
            <a:ext cx="5987601" cy="3492420"/>
          </a:xfrm>
          <a:prstGeom prst="rect">
            <a:avLst/>
          </a:prstGeom>
          <a:ln>
            <a:solidFill>
              <a:schemeClr val="tx1">
                <a:lumMod val="50000"/>
                <a:lumOff val="50000"/>
              </a:schemeClr>
            </a:solidFill>
          </a:ln>
        </p:spPr>
      </p:pic>
      <p:sp>
        <p:nvSpPr>
          <p:cNvPr id="2" name="TextBox 1"/>
          <p:cNvSpPr txBox="1"/>
          <p:nvPr/>
        </p:nvSpPr>
        <p:spPr>
          <a:xfrm>
            <a:off x="533400" y="1959394"/>
            <a:ext cx="2133600" cy="1638910"/>
          </a:xfrm>
          <a:prstGeom prst="rect">
            <a:avLst/>
          </a:prstGeom>
          <a:noFill/>
        </p:spPr>
        <p:txBody>
          <a:bodyPr wrap="square" lIns="68580" tIns="34290" rIns="68580" bIns="34290" rtlCol="0">
            <a:spAutoFit/>
          </a:bodyPr>
          <a:lstStyle/>
          <a:p>
            <a:pPr lvl="0">
              <a:buClr>
                <a:srgbClr val="C00000"/>
              </a:buClr>
              <a:buSzPct val="85000"/>
            </a:pPr>
            <a:r>
              <a:rPr lang="en-US" sz="2200" b="1" dirty="0" smtClean="0">
                <a:solidFill>
                  <a:srgbClr val="292934"/>
                </a:solidFill>
              </a:rPr>
              <a:t>Text</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Add </a:t>
            </a:r>
            <a:r>
              <a:rPr lang="en-US" sz="2000" dirty="0">
                <a:solidFill>
                  <a:srgbClr val="292934"/>
                </a:solidFill>
              </a:rPr>
              <a:t>your text to appear above the thumbnail</a:t>
            </a: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400" y="819150"/>
            <a:ext cx="3445122" cy="1119664"/>
          </a:xfrm>
          <a:prstGeom prst="rect">
            <a:avLst/>
          </a:prstGeom>
        </p:spPr>
      </p:pic>
      <p:pic>
        <p:nvPicPr>
          <p:cNvPr id="10" name="Picture 9"/>
          <p:cNvPicPr>
            <a:picLocks noChangeAspect="1"/>
          </p:cNvPicPr>
          <p:nvPr/>
        </p:nvPicPr>
        <p:blipFill>
          <a:blip r:embed="rId5"/>
          <a:stretch>
            <a:fillRect/>
          </a:stretch>
        </p:blipFill>
        <p:spPr>
          <a:xfrm>
            <a:off x="5410200" y="1733550"/>
            <a:ext cx="3598924" cy="2819400"/>
          </a:xfrm>
          <a:prstGeom prst="rect">
            <a:avLst/>
          </a:prstGeom>
          <a:ln>
            <a:solidFill>
              <a:srgbClr val="8B9DC3"/>
            </a:solidFill>
          </a:ln>
        </p:spPr>
      </p:pic>
    </p:spTree>
    <p:extLst>
      <p:ext uri="{BB962C8B-B14F-4D97-AF65-F5344CB8AC3E}">
        <p14:creationId xmlns:p14="http://schemas.microsoft.com/office/powerpoint/2010/main" val="30028506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par>
                                <p:cTn id="16" presetID="53" presetClass="entr" presetSubtype="16"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1" y="819150"/>
            <a:ext cx="4506847" cy="3492420"/>
          </a:xfrm>
          <a:prstGeom prst="rect">
            <a:avLst/>
          </a:prstGeom>
          <a:ln>
            <a:solidFill>
              <a:schemeClr val="tx1">
                <a:lumMod val="50000"/>
                <a:lumOff val="50000"/>
              </a:schemeClr>
            </a:solidFill>
          </a:ln>
        </p:spPr>
      </p:pic>
      <p:sp>
        <p:nvSpPr>
          <p:cNvPr id="2" name="TextBox 1"/>
          <p:cNvSpPr txBox="1"/>
          <p:nvPr/>
        </p:nvSpPr>
        <p:spPr>
          <a:xfrm>
            <a:off x="304800" y="819151"/>
            <a:ext cx="3200400" cy="3331681"/>
          </a:xfrm>
          <a:prstGeom prst="rect">
            <a:avLst/>
          </a:prstGeom>
          <a:noFill/>
        </p:spPr>
        <p:txBody>
          <a:bodyPr wrap="square" lIns="68580" tIns="34290" rIns="68580" bIns="34290" rtlCol="0">
            <a:spAutoFit/>
          </a:bodyPr>
          <a:lstStyle/>
          <a:p>
            <a:pPr lvl="0">
              <a:buClr>
                <a:srgbClr val="C00000"/>
              </a:buClr>
              <a:buSzPct val="85000"/>
            </a:pPr>
            <a:r>
              <a:rPr lang="en-US" sz="2200" b="1" dirty="0">
                <a:solidFill>
                  <a:srgbClr val="292934"/>
                </a:solidFill>
              </a:rPr>
              <a:t>Call to </a:t>
            </a:r>
            <a:r>
              <a:rPr lang="en-US" sz="2200" b="1" dirty="0" smtClean="0">
                <a:solidFill>
                  <a:srgbClr val="292934"/>
                </a:solidFill>
              </a:rPr>
              <a:t>Action</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Add a Call to Action button. Choose from:</a:t>
            </a:r>
            <a:endParaRPr lang="en-US" sz="2200" b="1" dirty="0">
              <a:solidFill>
                <a:srgbClr val="292934"/>
              </a:solidFill>
            </a:endParaRPr>
          </a:p>
          <a:p>
            <a:pPr marL="752475" indent="-227013">
              <a:spcAft>
                <a:spcPts val="600"/>
              </a:spcAft>
              <a:buClr>
                <a:srgbClr val="005BBB"/>
              </a:buClr>
              <a:buSzPct val="85000"/>
              <a:buFont typeface="Wingdings 3" panose="05040102010807070707" pitchFamily="18" charset="2"/>
              <a:buChar char=""/>
            </a:pPr>
            <a:r>
              <a:rPr lang="en-US" sz="2000" b="1" dirty="0" smtClean="0">
                <a:solidFill>
                  <a:srgbClr val="292934"/>
                </a:solidFill>
              </a:rPr>
              <a:t>Shop </a:t>
            </a:r>
            <a:r>
              <a:rPr lang="en-US" sz="2000" b="1" dirty="0">
                <a:solidFill>
                  <a:srgbClr val="292934"/>
                </a:solidFill>
              </a:rPr>
              <a:t>Now</a:t>
            </a:r>
          </a:p>
          <a:p>
            <a:pPr marL="752475" indent="-227013">
              <a:spcAft>
                <a:spcPts val="600"/>
              </a:spcAft>
              <a:buClr>
                <a:srgbClr val="005BBB"/>
              </a:buClr>
              <a:buSzPct val="85000"/>
              <a:buFont typeface="Wingdings 3" panose="05040102010807070707" pitchFamily="18" charset="2"/>
              <a:buChar char=""/>
            </a:pPr>
            <a:r>
              <a:rPr lang="en-US" sz="2000" b="1" dirty="0">
                <a:solidFill>
                  <a:srgbClr val="292934"/>
                </a:solidFill>
              </a:rPr>
              <a:t>Book Now</a:t>
            </a:r>
          </a:p>
          <a:p>
            <a:pPr marL="752475" indent="-227013">
              <a:spcAft>
                <a:spcPts val="600"/>
              </a:spcAft>
              <a:buClr>
                <a:srgbClr val="005BBB"/>
              </a:buClr>
              <a:buSzPct val="85000"/>
              <a:buFont typeface="Wingdings 3" panose="05040102010807070707" pitchFamily="18" charset="2"/>
              <a:buChar char=""/>
            </a:pPr>
            <a:r>
              <a:rPr lang="en-US" sz="2000" b="1" dirty="0">
                <a:solidFill>
                  <a:srgbClr val="292934"/>
                </a:solidFill>
              </a:rPr>
              <a:t>Learn More</a:t>
            </a:r>
          </a:p>
          <a:p>
            <a:pPr marL="752475" indent="-227013">
              <a:spcAft>
                <a:spcPts val="600"/>
              </a:spcAft>
              <a:buClr>
                <a:srgbClr val="005BBB"/>
              </a:buClr>
              <a:buSzPct val="85000"/>
              <a:buFont typeface="Wingdings 3" panose="05040102010807070707" pitchFamily="18" charset="2"/>
              <a:buChar char=""/>
            </a:pPr>
            <a:r>
              <a:rPr lang="en-US" sz="2000" b="1" dirty="0">
                <a:solidFill>
                  <a:srgbClr val="292934"/>
                </a:solidFill>
              </a:rPr>
              <a:t>Sign up</a:t>
            </a:r>
          </a:p>
          <a:p>
            <a:pPr marL="752475" indent="-227013">
              <a:spcAft>
                <a:spcPts val="600"/>
              </a:spcAft>
              <a:buClr>
                <a:srgbClr val="005BBB"/>
              </a:buClr>
              <a:buSzPct val="85000"/>
              <a:buFont typeface="Wingdings 3" panose="05040102010807070707" pitchFamily="18" charset="2"/>
              <a:buChar char=""/>
            </a:pPr>
            <a:r>
              <a:rPr lang="en-US" sz="2000" b="1" dirty="0">
                <a:solidFill>
                  <a:srgbClr val="292934"/>
                </a:solidFill>
              </a:rPr>
              <a:t>Download</a:t>
            </a:r>
          </a:p>
          <a:p>
            <a:pPr marL="752475" indent="-227013">
              <a:spcAft>
                <a:spcPts val="600"/>
              </a:spcAft>
              <a:buClr>
                <a:srgbClr val="005BBB"/>
              </a:buClr>
              <a:buSzPct val="85000"/>
              <a:buFont typeface="Wingdings 3" panose="05040102010807070707" pitchFamily="18" charset="2"/>
              <a:buChar char=""/>
            </a:pPr>
            <a:r>
              <a:rPr lang="en-US" sz="2000" b="1" dirty="0">
                <a:solidFill>
                  <a:srgbClr val="292934"/>
                </a:solidFill>
              </a:rPr>
              <a:t>Watch </a:t>
            </a:r>
            <a:r>
              <a:rPr lang="en-US" sz="2000" b="1" dirty="0" smtClean="0">
                <a:solidFill>
                  <a:srgbClr val="292934"/>
                </a:solidFill>
              </a:rPr>
              <a:t>More</a:t>
            </a:r>
            <a:endParaRPr lang="en-US" sz="2000" b="1" dirty="0">
              <a:solidFill>
                <a:srgbClr val="292934"/>
              </a:solidFill>
            </a:endParaRP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4" name="Picture 3"/>
          <p:cNvPicPr>
            <a:picLocks noChangeAspect="1"/>
          </p:cNvPicPr>
          <p:nvPr/>
        </p:nvPicPr>
        <p:blipFill>
          <a:blip r:embed="rId4"/>
          <a:stretch>
            <a:fillRect/>
          </a:stretch>
        </p:blipFill>
        <p:spPr>
          <a:xfrm>
            <a:off x="3733800" y="895350"/>
            <a:ext cx="2590674" cy="3524250"/>
          </a:xfrm>
          <a:prstGeom prst="rect">
            <a:avLst/>
          </a:prstGeom>
        </p:spPr>
      </p:pic>
    </p:spTree>
    <p:extLst>
      <p:ext uri="{BB962C8B-B14F-4D97-AF65-F5344CB8AC3E}">
        <p14:creationId xmlns:p14="http://schemas.microsoft.com/office/powerpoint/2010/main" val="28990669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par>
                                <p:cTn id="16" presetID="53" presetClass="entr" presetSubtype="16"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Effect transition="in" filter="fade">
                                      <p:cBhvr>
                                        <p:cTn id="40" dur="500"/>
                                        <p:tgtEl>
                                          <p:spTgt spid="2">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fade">
                                      <p:cBhvr>
                                        <p:cTn id="45" dur="500"/>
                                        <p:tgtEl>
                                          <p:spTgt spid="2">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
                                            <p:txEl>
                                              <p:pRg st="7" end="7"/>
                                            </p:txEl>
                                          </p:spTgt>
                                        </p:tgtEl>
                                        <p:attrNameLst>
                                          <p:attrName>style.visibility</p:attrName>
                                        </p:attrNameLst>
                                      </p:cBhvr>
                                      <p:to>
                                        <p:strVal val="visible"/>
                                      </p:to>
                                    </p:set>
                                    <p:animEffect transition="in" filter="fade">
                                      <p:cBhvr>
                                        <p:cTn id="50"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1" y="819150"/>
            <a:ext cx="4506847" cy="3492420"/>
          </a:xfrm>
          <a:prstGeom prst="rect">
            <a:avLst/>
          </a:prstGeom>
          <a:ln>
            <a:solidFill>
              <a:schemeClr val="tx1">
                <a:lumMod val="50000"/>
                <a:lumOff val="50000"/>
              </a:schemeClr>
            </a:solidFill>
          </a:ln>
        </p:spPr>
      </p:pic>
      <p:sp>
        <p:nvSpPr>
          <p:cNvPr id="2" name="TextBox 1"/>
          <p:cNvSpPr txBox="1"/>
          <p:nvPr/>
        </p:nvSpPr>
        <p:spPr>
          <a:xfrm>
            <a:off x="304800" y="819151"/>
            <a:ext cx="3200400" cy="2331407"/>
          </a:xfrm>
          <a:prstGeom prst="rect">
            <a:avLst/>
          </a:prstGeom>
          <a:noFill/>
        </p:spPr>
        <p:txBody>
          <a:bodyPr wrap="square" lIns="68580" tIns="34290" rIns="68580" bIns="34290" rtlCol="0">
            <a:spAutoFit/>
          </a:bodyPr>
          <a:lstStyle/>
          <a:p>
            <a:pPr lvl="0">
              <a:buClr>
                <a:srgbClr val="C00000"/>
              </a:buClr>
              <a:buSzPct val="85000"/>
            </a:pPr>
            <a:r>
              <a:rPr lang="en-US" sz="2200" b="1" dirty="0">
                <a:solidFill>
                  <a:srgbClr val="292934"/>
                </a:solidFill>
              </a:rPr>
              <a:t>Call to </a:t>
            </a:r>
            <a:r>
              <a:rPr lang="en-US" sz="2200" b="1" dirty="0" smtClean="0">
                <a:solidFill>
                  <a:srgbClr val="292934"/>
                </a:solidFill>
              </a:rPr>
              <a:t>Action</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Buttons </a:t>
            </a:r>
            <a:r>
              <a:rPr lang="en-US" sz="2000" dirty="0">
                <a:solidFill>
                  <a:srgbClr val="292934"/>
                </a:solidFill>
              </a:rPr>
              <a:t>appear top right of the </a:t>
            </a:r>
            <a:r>
              <a:rPr lang="en-US" sz="2000" dirty="0" smtClean="0">
                <a:solidFill>
                  <a:srgbClr val="292934"/>
                </a:solidFill>
              </a:rPr>
              <a:t>video</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A </a:t>
            </a:r>
            <a:r>
              <a:rPr lang="en-US" sz="2000" dirty="0">
                <a:solidFill>
                  <a:srgbClr val="292934"/>
                </a:solidFill>
              </a:rPr>
              <a:t>Call to Action link appears on the screen at the end of your video</a:t>
            </a: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spTree>
    <p:extLst>
      <p:ext uri="{BB962C8B-B14F-4D97-AF65-F5344CB8AC3E}">
        <p14:creationId xmlns:p14="http://schemas.microsoft.com/office/powerpoint/2010/main" val="19263467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819150"/>
            <a:ext cx="5943600" cy="3624724"/>
          </a:xfrm>
          <a:prstGeom prst="rect">
            <a:avLst/>
          </a:prstGeom>
          <a:ln>
            <a:solidFill>
              <a:schemeClr val="tx1">
                <a:lumMod val="50000"/>
                <a:lumOff val="50000"/>
              </a:schemeClr>
            </a:solidFill>
          </a:ln>
        </p:spPr>
      </p:pic>
      <p:sp>
        <p:nvSpPr>
          <p:cNvPr id="2" name="TextBox 1"/>
          <p:cNvSpPr txBox="1"/>
          <p:nvPr/>
        </p:nvSpPr>
        <p:spPr>
          <a:xfrm>
            <a:off x="304800" y="819150"/>
            <a:ext cx="2057400" cy="1715854"/>
          </a:xfrm>
          <a:prstGeom prst="rect">
            <a:avLst/>
          </a:prstGeom>
          <a:noFill/>
        </p:spPr>
        <p:txBody>
          <a:bodyPr wrap="square" lIns="68580" tIns="34290" rIns="68580" bIns="34290" rtlCol="0">
            <a:spAutoFit/>
          </a:bodyPr>
          <a:lstStyle/>
          <a:p>
            <a:pPr lvl="0">
              <a:buClr>
                <a:srgbClr val="C00000"/>
              </a:buClr>
              <a:buSzPct val="85000"/>
            </a:pPr>
            <a:r>
              <a:rPr lang="en-US" sz="2200" b="1" dirty="0">
                <a:solidFill>
                  <a:srgbClr val="292934"/>
                </a:solidFill>
              </a:rPr>
              <a:t>Call to Action</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Enter </a:t>
            </a:r>
            <a:r>
              <a:rPr lang="en-US" sz="2000" dirty="0">
                <a:solidFill>
                  <a:srgbClr val="292934"/>
                </a:solidFill>
              </a:rPr>
              <a:t>a website </a:t>
            </a:r>
            <a:r>
              <a:rPr lang="en-US" sz="2000" dirty="0" smtClean="0">
                <a:solidFill>
                  <a:srgbClr val="292934"/>
                </a:solidFill>
              </a:rPr>
              <a:t>URL</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Enter </a:t>
            </a:r>
            <a:r>
              <a:rPr lang="en-US" sz="2000" dirty="0">
                <a:solidFill>
                  <a:srgbClr val="292934"/>
                </a:solidFill>
              </a:rPr>
              <a:t>a display URL</a:t>
            </a: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4" name="Picture 3"/>
          <p:cNvPicPr>
            <a:picLocks noChangeAspect="1"/>
          </p:cNvPicPr>
          <p:nvPr/>
        </p:nvPicPr>
        <p:blipFill>
          <a:blip r:embed="rId4"/>
          <a:stretch>
            <a:fillRect/>
          </a:stretch>
        </p:blipFill>
        <p:spPr>
          <a:xfrm>
            <a:off x="3886200" y="1123950"/>
            <a:ext cx="4419600" cy="1892300"/>
          </a:xfrm>
          <a:prstGeom prst="rect">
            <a:avLst/>
          </a:prstGeom>
        </p:spPr>
      </p:pic>
    </p:spTree>
    <p:extLst>
      <p:ext uri="{BB962C8B-B14F-4D97-AF65-F5344CB8AC3E}">
        <p14:creationId xmlns:p14="http://schemas.microsoft.com/office/powerpoint/2010/main" val="12249522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53"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2" y="819150"/>
            <a:ext cx="5943597" cy="3624724"/>
          </a:xfrm>
          <a:prstGeom prst="rect">
            <a:avLst/>
          </a:prstGeom>
          <a:ln>
            <a:solidFill>
              <a:schemeClr val="tx1">
                <a:lumMod val="50000"/>
                <a:lumOff val="50000"/>
              </a:schemeClr>
            </a:solidFill>
          </a:ln>
        </p:spPr>
      </p:pic>
      <p:sp>
        <p:nvSpPr>
          <p:cNvPr id="2" name="TextBox 1"/>
          <p:cNvSpPr txBox="1"/>
          <p:nvPr/>
        </p:nvSpPr>
        <p:spPr>
          <a:xfrm>
            <a:off x="381000" y="1657350"/>
            <a:ext cx="2286000" cy="1977464"/>
          </a:xfrm>
          <a:prstGeom prst="rect">
            <a:avLst/>
          </a:prstGeom>
          <a:noFill/>
        </p:spPr>
        <p:txBody>
          <a:bodyPr wrap="square" lIns="68580" tIns="34290" rIns="68580" bIns="34290" rtlCol="0">
            <a:spAutoFit/>
          </a:bodyPr>
          <a:lstStyle/>
          <a:p>
            <a:pPr lvl="0">
              <a:buClr>
                <a:srgbClr val="C00000"/>
              </a:buClr>
              <a:buSzPct val="85000"/>
            </a:pPr>
            <a:r>
              <a:rPr lang="en-US" sz="2200" b="1" dirty="0">
                <a:solidFill>
                  <a:srgbClr val="292934"/>
                </a:solidFill>
              </a:rPr>
              <a:t>Preview and </a:t>
            </a:r>
            <a:r>
              <a:rPr lang="en-US" sz="2200" b="1" dirty="0" smtClean="0">
                <a:solidFill>
                  <a:srgbClr val="292934"/>
                </a:solidFill>
              </a:rPr>
              <a:t>Placement</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Select </a:t>
            </a:r>
            <a:r>
              <a:rPr lang="en-US" sz="2000" dirty="0">
                <a:solidFill>
                  <a:srgbClr val="292934"/>
                </a:solidFill>
              </a:rPr>
              <a:t>/ Remove </a:t>
            </a:r>
            <a:r>
              <a:rPr lang="en-US" sz="2000" b="1" dirty="0">
                <a:solidFill>
                  <a:srgbClr val="292934"/>
                </a:solidFill>
              </a:rPr>
              <a:t>Desktop News Feed</a:t>
            </a:r>
            <a:endParaRPr lang="en-US" sz="2000" dirty="0">
              <a:solidFill>
                <a:srgbClr val="292934"/>
              </a:solidFill>
            </a:endParaRP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4" name="Picture 3"/>
          <p:cNvPicPr>
            <a:picLocks noChangeAspect="1"/>
          </p:cNvPicPr>
          <p:nvPr/>
        </p:nvPicPr>
        <p:blipFill>
          <a:blip r:embed="rId4"/>
          <a:stretch>
            <a:fillRect/>
          </a:stretch>
        </p:blipFill>
        <p:spPr>
          <a:xfrm>
            <a:off x="4038600" y="1047750"/>
            <a:ext cx="3736331" cy="3352800"/>
          </a:xfrm>
          <a:prstGeom prst="rect">
            <a:avLst/>
          </a:prstGeom>
        </p:spPr>
      </p:pic>
    </p:spTree>
    <p:extLst>
      <p:ext uri="{BB962C8B-B14F-4D97-AF65-F5344CB8AC3E}">
        <p14:creationId xmlns:p14="http://schemas.microsoft.com/office/powerpoint/2010/main" val="16280901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2" y="821561"/>
            <a:ext cx="5943597" cy="3619903"/>
          </a:xfrm>
          <a:prstGeom prst="rect">
            <a:avLst/>
          </a:prstGeom>
          <a:ln>
            <a:solidFill>
              <a:schemeClr val="tx1">
                <a:lumMod val="50000"/>
                <a:lumOff val="50000"/>
              </a:schemeClr>
            </a:solidFill>
          </a:ln>
        </p:spPr>
      </p:pic>
      <p:sp>
        <p:nvSpPr>
          <p:cNvPr id="2" name="TextBox 1"/>
          <p:cNvSpPr txBox="1"/>
          <p:nvPr/>
        </p:nvSpPr>
        <p:spPr>
          <a:xfrm>
            <a:off x="381000" y="1657350"/>
            <a:ext cx="2286000" cy="1977464"/>
          </a:xfrm>
          <a:prstGeom prst="rect">
            <a:avLst/>
          </a:prstGeom>
          <a:noFill/>
        </p:spPr>
        <p:txBody>
          <a:bodyPr wrap="square" lIns="68580" tIns="34290" rIns="68580" bIns="34290" rtlCol="0">
            <a:spAutoFit/>
          </a:bodyPr>
          <a:lstStyle/>
          <a:p>
            <a:pPr lvl="0">
              <a:buClr>
                <a:srgbClr val="C00000"/>
              </a:buClr>
              <a:buSzPct val="85000"/>
            </a:pPr>
            <a:r>
              <a:rPr lang="en-US" sz="2200" b="1" dirty="0">
                <a:solidFill>
                  <a:srgbClr val="292934"/>
                </a:solidFill>
              </a:rPr>
              <a:t>Preview and </a:t>
            </a:r>
            <a:r>
              <a:rPr lang="en-US" sz="2200" b="1" dirty="0" smtClean="0">
                <a:solidFill>
                  <a:srgbClr val="292934"/>
                </a:solidFill>
              </a:rPr>
              <a:t>Placement</a:t>
            </a:r>
          </a:p>
          <a:p>
            <a:pPr marL="457200" lvl="0" indent="-292100">
              <a:spcAft>
                <a:spcPts val="600"/>
              </a:spcAft>
              <a:buClr>
                <a:srgbClr val="8B9DC3"/>
              </a:buClr>
              <a:buFont typeface="Wingdings 3" panose="05040102010807070707" pitchFamily="18" charset="2"/>
              <a:buChar char="u"/>
              <a:tabLst>
                <a:tab pos="1028700" algn="l"/>
              </a:tabLst>
            </a:pPr>
            <a:r>
              <a:rPr lang="en-US" sz="2000" dirty="0">
                <a:solidFill>
                  <a:srgbClr val="292934"/>
                </a:solidFill>
              </a:rPr>
              <a:t>Select / Remove </a:t>
            </a:r>
            <a:r>
              <a:rPr lang="en-US" sz="2000" b="1" dirty="0" smtClean="0">
                <a:solidFill>
                  <a:srgbClr val="292934"/>
                </a:solidFill>
              </a:rPr>
              <a:t>Mobile News Feed</a:t>
            </a:r>
            <a:endParaRPr lang="en-US" sz="2000" dirty="0">
              <a:solidFill>
                <a:srgbClr val="292934"/>
              </a:solidFill>
            </a:endParaRPr>
          </a:p>
        </p:txBody>
      </p:sp>
      <p:sp>
        <p:nvSpPr>
          <p:cNvPr id="5" name="Content Placeholder 2"/>
          <p:cNvSpPr txBox="1">
            <a:spLocks/>
          </p:cNvSpPr>
          <p:nvPr/>
        </p:nvSpPr>
        <p:spPr>
          <a:xfrm>
            <a:off x="152400" y="71097"/>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How to Create a Video Ad</a:t>
            </a:r>
            <a:endParaRPr lang="en-US" sz="3500" spc="-100" dirty="0"/>
          </a:p>
        </p:txBody>
      </p:sp>
      <p:pic>
        <p:nvPicPr>
          <p:cNvPr id="4" name="Picture 3"/>
          <p:cNvPicPr>
            <a:picLocks noChangeAspect="1"/>
          </p:cNvPicPr>
          <p:nvPr/>
        </p:nvPicPr>
        <p:blipFill>
          <a:blip r:embed="rId4"/>
          <a:stretch>
            <a:fillRect/>
          </a:stretch>
        </p:blipFill>
        <p:spPr>
          <a:xfrm>
            <a:off x="4114800" y="895350"/>
            <a:ext cx="4096789" cy="3638550"/>
          </a:xfrm>
          <a:prstGeom prst="rect">
            <a:avLst/>
          </a:prstGeom>
        </p:spPr>
      </p:pic>
    </p:spTree>
    <p:extLst>
      <p:ext uri="{BB962C8B-B14F-4D97-AF65-F5344CB8AC3E}">
        <p14:creationId xmlns:p14="http://schemas.microsoft.com/office/powerpoint/2010/main" val="85318861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047750"/>
            <a:ext cx="7543800" cy="1928733"/>
          </a:xfrm>
          <a:prstGeom prst="rect">
            <a:avLst/>
          </a:prstGeom>
        </p:spPr>
        <p:txBody>
          <a:bodyPr wrap="square">
            <a:spAutoFit/>
          </a:bodyPr>
          <a:lstStyle/>
          <a:p>
            <a:pPr marL="508000" indent="-457200">
              <a:spcBef>
                <a:spcPts val="0"/>
              </a:spcBef>
              <a:spcAft>
                <a:spcPts val="1400"/>
              </a:spcAft>
              <a:buClr>
                <a:srgbClr val="8B9DC3"/>
              </a:buClr>
              <a:buFont typeface="+mj-lt"/>
              <a:buAutoNum type="arabicParenR"/>
              <a:tabLst>
                <a:tab pos="1028700" algn="l"/>
              </a:tabLst>
            </a:pPr>
            <a:r>
              <a:rPr lang="en-US" sz="3200" dirty="0" smtClean="0">
                <a:solidFill>
                  <a:srgbClr val="292934"/>
                </a:solidFill>
              </a:rPr>
              <a:t>Massive </a:t>
            </a:r>
            <a:r>
              <a:rPr lang="en-US" sz="3200" dirty="0">
                <a:solidFill>
                  <a:srgbClr val="292934"/>
                </a:solidFill>
              </a:rPr>
              <a:t>Inventory</a:t>
            </a:r>
          </a:p>
          <a:p>
            <a:pPr marL="508000" indent="-457200">
              <a:spcBef>
                <a:spcPts val="0"/>
              </a:spcBef>
              <a:spcAft>
                <a:spcPts val="1400"/>
              </a:spcAft>
              <a:buClr>
                <a:srgbClr val="8B9DC3"/>
              </a:buClr>
              <a:buFont typeface="+mj-lt"/>
              <a:buAutoNum type="arabicParenR"/>
              <a:tabLst>
                <a:tab pos="1028700" algn="l"/>
              </a:tabLst>
            </a:pPr>
            <a:r>
              <a:rPr lang="en-US" sz="3200" b="1" dirty="0" smtClean="0">
                <a:solidFill>
                  <a:srgbClr val="292934"/>
                </a:solidFill>
              </a:rPr>
              <a:t> CHEAP</a:t>
            </a:r>
            <a:endParaRPr lang="en-US" sz="3200" b="1" dirty="0">
              <a:solidFill>
                <a:srgbClr val="292934"/>
              </a:solidFill>
            </a:endParaRPr>
          </a:p>
          <a:p>
            <a:pPr marL="508000" indent="-457200">
              <a:spcBef>
                <a:spcPts val="0"/>
              </a:spcBef>
              <a:spcAft>
                <a:spcPts val="1400"/>
              </a:spcAft>
              <a:buClr>
                <a:srgbClr val="8B9DC3"/>
              </a:buClr>
              <a:buFont typeface="+mj-lt"/>
              <a:buAutoNum type="arabicParenR"/>
              <a:tabLst>
                <a:tab pos="1028700" algn="l"/>
              </a:tabLst>
            </a:pPr>
            <a:r>
              <a:rPr lang="en-US" sz="3200" dirty="0">
                <a:solidFill>
                  <a:srgbClr val="292934"/>
                </a:solidFill>
              </a:rPr>
              <a:t>Mobile Video</a:t>
            </a:r>
          </a:p>
        </p:txBody>
      </p:sp>
      <p:sp>
        <p:nvSpPr>
          <p:cNvPr id="5" name="Content Placeholder 2"/>
          <p:cNvSpPr txBox="1">
            <a:spLocks/>
          </p:cNvSpPr>
          <p:nvPr/>
        </p:nvSpPr>
        <p:spPr>
          <a:xfrm>
            <a:off x="152400" y="57150"/>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Mobile: The 3 Key Points </a:t>
            </a:r>
            <a:endParaRPr lang="en-US" sz="3500" spc="-100" dirty="0"/>
          </a:p>
        </p:txBody>
      </p:sp>
    </p:spTree>
    <p:custDataLst>
      <p:tags r:id="rId1"/>
    </p:custDataLst>
    <p:extLst>
      <p:ext uri="{BB962C8B-B14F-4D97-AF65-F5344CB8AC3E}">
        <p14:creationId xmlns:p14="http://schemas.microsoft.com/office/powerpoint/2010/main" val="100996766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87" y="1047750"/>
            <a:ext cx="6537113" cy="3662732"/>
          </a:xfrm>
          <a:prstGeom prst="rect">
            <a:avLst/>
          </a:prstGeom>
          <a:ln>
            <a:noFill/>
          </a:ln>
        </p:spPr>
      </p:pic>
      <p:sp>
        <p:nvSpPr>
          <p:cNvPr id="2" name="TextBox 1"/>
          <p:cNvSpPr txBox="1"/>
          <p:nvPr/>
        </p:nvSpPr>
        <p:spPr>
          <a:xfrm>
            <a:off x="304800" y="1123950"/>
            <a:ext cx="2743200" cy="3300904"/>
          </a:xfrm>
          <a:prstGeom prst="rect">
            <a:avLst/>
          </a:prstGeom>
          <a:noFill/>
        </p:spPr>
        <p:txBody>
          <a:bodyPr wrap="square" lIns="68580" tIns="34290" rIns="68580" bIns="34290" rtlCol="0">
            <a:spAutoFit/>
          </a:bodyPr>
          <a:lstStyle/>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Video </a:t>
            </a:r>
            <a:r>
              <a:rPr lang="en-US" sz="2000" dirty="0">
                <a:solidFill>
                  <a:srgbClr val="292934"/>
                </a:solidFill>
              </a:rPr>
              <a:t>ad takes up the full mobile </a:t>
            </a:r>
            <a:r>
              <a:rPr lang="en-US" sz="2000" dirty="0" smtClean="0">
                <a:solidFill>
                  <a:srgbClr val="292934"/>
                </a:solidFill>
              </a:rPr>
              <a:t>screen</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Depending </a:t>
            </a:r>
            <a:r>
              <a:rPr lang="en-US" sz="2000" dirty="0">
                <a:solidFill>
                  <a:srgbClr val="292934"/>
                </a:solidFill>
              </a:rPr>
              <a:t>on user settings, the video may or may not auto </a:t>
            </a:r>
            <a:r>
              <a:rPr lang="en-US" sz="2000" dirty="0" smtClean="0">
                <a:solidFill>
                  <a:srgbClr val="292934"/>
                </a:solidFill>
              </a:rPr>
              <a:t>play</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Tapping </a:t>
            </a:r>
            <a:r>
              <a:rPr lang="en-US" sz="2000" dirty="0">
                <a:solidFill>
                  <a:srgbClr val="292934"/>
                </a:solidFill>
              </a:rPr>
              <a:t>the video opens it in a ‘play screen</a:t>
            </a:r>
            <a:r>
              <a:rPr lang="en-US" dirty="0">
                <a:solidFill>
                  <a:srgbClr val="292934"/>
                </a:solidFill>
              </a:rPr>
              <a:t>’</a:t>
            </a:r>
          </a:p>
        </p:txBody>
      </p:sp>
      <p:sp>
        <p:nvSpPr>
          <p:cNvPr id="5" name="Content Placeholder 2"/>
          <p:cNvSpPr txBox="1">
            <a:spLocks/>
          </p:cNvSpPr>
          <p:nvPr/>
        </p:nvSpPr>
        <p:spPr>
          <a:xfrm>
            <a:off x="152400" y="57150"/>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Mobile Video Ads</a:t>
            </a:r>
            <a:endParaRPr lang="en-US" sz="3500" spc="-100" dirty="0"/>
          </a:p>
        </p:txBody>
      </p:sp>
    </p:spTree>
    <p:extLst>
      <p:ext uri="{BB962C8B-B14F-4D97-AF65-F5344CB8AC3E}">
        <p14:creationId xmlns:p14="http://schemas.microsoft.com/office/powerpoint/2010/main" val="14077601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87" y="1047750"/>
            <a:ext cx="6537113" cy="3662732"/>
          </a:xfrm>
          <a:prstGeom prst="rect">
            <a:avLst/>
          </a:prstGeom>
          <a:ln>
            <a:noFill/>
          </a:ln>
        </p:spPr>
      </p:pic>
      <p:sp>
        <p:nvSpPr>
          <p:cNvPr id="2" name="TextBox 1"/>
          <p:cNvSpPr txBox="1"/>
          <p:nvPr/>
        </p:nvSpPr>
        <p:spPr>
          <a:xfrm>
            <a:off x="381000" y="1428750"/>
            <a:ext cx="2590800" cy="2300630"/>
          </a:xfrm>
          <a:prstGeom prst="rect">
            <a:avLst/>
          </a:prstGeom>
          <a:noFill/>
        </p:spPr>
        <p:txBody>
          <a:bodyPr wrap="square" lIns="68580" tIns="34290" rIns="68580" bIns="34290" rtlCol="0">
            <a:spAutoFit/>
          </a:bodyPr>
          <a:lstStyle/>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The </a:t>
            </a:r>
            <a:r>
              <a:rPr lang="en-US" sz="2000" dirty="0">
                <a:solidFill>
                  <a:srgbClr val="292934"/>
                </a:solidFill>
              </a:rPr>
              <a:t>Call to Action button appears top </a:t>
            </a:r>
            <a:r>
              <a:rPr lang="en-US" sz="2000" dirty="0" smtClean="0">
                <a:solidFill>
                  <a:srgbClr val="292934"/>
                </a:solidFill>
              </a:rPr>
              <a:t>left</a:t>
            </a:r>
          </a:p>
          <a:p>
            <a:pPr marL="457200" lvl="0" indent="-292100">
              <a:spcAft>
                <a:spcPts val="600"/>
              </a:spcAft>
              <a:buClr>
                <a:srgbClr val="8B9DC3"/>
              </a:buClr>
              <a:buFont typeface="Wingdings 3" panose="05040102010807070707" pitchFamily="18" charset="2"/>
              <a:buChar char="u"/>
              <a:tabLst>
                <a:tab pos="1028700" algn="l"/>
              </a:tabLst>
            </a:pPr>
            <a:r>
              <a:rPr lang="en-US" sz="2000" dirty="0" smtClean="0">
                <a:solidFill>
                  <a:srgbClr val="292934"/>
                </a:solidFill>
              </a:rPr>
              <a:t>Tapping </a:t>
            </a:r>
            <a:r>
              <a:rPr lang="en-US" sz="2000" dirty="0">
                <a:solidFill>
                  <a:srgbClr val="292934"/>
                </a:solidFill>
              </a:rPr>
              <a:t>the button will take you to your destination URL</a:t>
            </a:r>
          </a:p>
        </p:txBody>
      </p:sp>
      <p:sp>
        <p:nvSpPr>
          <p:cNvPr id="6" name="Content Placeholder 2"/>
          <p:cNvSpPr txBox="1">
            <a:spLocks/>
          </p:cNvSpPr>
          <p:nvPr/>
        </p:nvSpPr>
        <p:spPr>
          <a:xfrm>
            <a:off x="152400" y="57150"/>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Mobile Video Ads</a:t>
            </a:r>
            <a:endParaRPr lang="en-US" sz="3500" spc="-100" dirty="0"/>
          </a:p>
        </p:txBody>
      </p:sp>
    </p:spTree>
    <p:extLst>
      <p:ext uri="{BB962C8B-B14F-4D97-AF65-F5344CB8AC3E}">
        <p14:creationId xmlns:p14="http://schemas.microsoft.com/office/powerpoint/2010/main" val="25984302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phone.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08167" y="133350"/>
            <a:ext cx="2527666" cy="4495478"/>
          </a:xfrm>
          <a:prstGeom prst="rect">
            <a:avLst/>
          </a:prstGeom>
        </p:spPr>
      </p:pic>
      <p:sp>
        <p:nvSpPr>
          <p:cNvPr id="5" name="Content Placeholder 2"/>
          <p:cNvSpPr txBox="1">
            <a:spLocks/>
          </p:cNvSpPr>
          <p:nvPr/>
        </p:nvSpPr>
        <p:spPr>
          <a:xfrm>
            <a:off x="152400" y="57150"/>
            <a:ext cx="7848600" cy="18288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Mobile </a:t>
            </a:r>
            <a:br>
              <a:rPr lang="en-US" sz="3500" dirty="0" smtClean="0">
                <a:solidFill>
                  <a:srgbClr val="3B5998"/>
                </a:solidFill>
                <a:latin typeface="Arial Black" panose="020B0A04020102020204" pitchFamily="34" charset="0"/>
              </a:rPr>
            </a:br>
            <a:r>
              <a:rPr lang="en-US" sz="3500" dirty="0" smtClean="0">
                <a:solidFill>
                  <a:srgbClr val="3B5998"/>
                </a:solidFill>
                <a:latin typeface="Arial Black" panose="020B0A04020102020204" pitchFamily="34" charset="0"/>
              </a:rPr>
              <a:t>Video Ads</a:t>
            </a:r>
            <a:endParaRPr lang="en-US" sz="3500" spc="-100" dirty="0"/>
          </a:p>
        </p:txBody>
      </p:sp>
    </p:spTree>
    <p:extLst>
      <p:ext uri="{BB962C8B-B14F-4D97-AF65-F5344CB8AC3E}">
        <p14:creationId xmlns:p14="http://schemas.microsoft.com/office/powerpoint/2010/main" val="211982001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7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808668"/>
            <a:ext cx="7924800" cy="3325269"/>
          </a:xfrm>
          <a:prstGeom prst="rect">
            <a:avLst/>
          </a:prstGeom>
          <a:noFill/>
        </p:spPr>
        <p:txBody>
          <a:bodyPr wrap="square" lIns="68580" tIns="34290" rIns="68580" bIns="34290" rtlCol="0">
            <a:spAutoFit/>
          </a:bodyPr>
          <a:lstStyle/>
          <a:p>
            <a:pPr>
              <a:spcAft>
                <a:spcPts val="800"/>
              </a:spcAft>
              <a:buClr>
                <a:srgbClr val="C00000"/>
              </a:buClr>
              <a:buSzPct val="85000"/>
            </a:pPr>
            <a:r>
              <a:rPr lang="en-US" sz="2700" b="1" dirty="0"/>
              <a:t>Use the Power Editor to…</a:t>
            </a:r>
          </a:p>
          <a:p>
            <a:pPr marL="457200" lvl="0" indent="-292100">
              <a:lnSpc>
                <a:spcPct val="90000"/>
              </a:lnSpc>
              <a:spcAft>
                <a:spcPts val="800"/>
              </a:spcAft>
              <a:buClr>
                <a:srgbClr val="8B9DC3"/>
              </a:buClr>
              <a:buFont typeface="Wingdings 3" panose="05040102010807070707" pitchFamily="18" charset="2"/>
              <a:buChar char="u"/>
              <a:tabLst>
                <a:tab pos="1028700" algn="l"/>
              </a:tabLst>
            </a:pPr>
            <a:r>
              <a:rPr lang="en-US" sz="2500" dirty="0" smtClean="0"/>
              <a:t>Upload </a:t>
            </a:r>
            <a:r>
              <a:rPr lang="en-US" sz="2500" dirty="0"/>
              <a:t>MP4 files and Facebook with encode them to MOV for </a:t>
            </a:r>
            <a:r>
              <a:rPr lang="en-US" sz="2500" dirty="0" smtClean="0"/>
              <a:t>you</a:t>
            </a:r>
          </a:p>
          <a:p>
            <a:pPr marL="457200" lvl="0" indent="-292100">
              <a:lnSpc>
                <a:spcPct val="90000"/>
              </a:lnSpc>
              <a:spcAft>
                <a:spcPts val="800"/>
              </a:spcAft>
              <a:buClr>
                <a:srgbClr val="8B9DC3"/>
              </a:buClr>
              <a:buFont typeface="Wingdings 3" panose="05040102010807070707" pitchFamily="18" charset="2"/>
              <a:buChar char="u"/>
              <a:tabLst>
                <a:tab pos="1028700" algn="l"/>
              </a:tabLst>
            </a:pPr>
            <a:r>
              <a:rPr lang="en-US" sz="2500" dirty="0" smtClean="0"/>
              <a:t>Target </a:t>
            </a:r>
            <a:r>
              <a:rPr lang="en-US" sz="2500" dirty="0"/>
              <a:t>Mobiles and Tablets </a:t>
            </a:r>
            <a:r>
              <a:rPr lang="en-US" sz="2500" dirty="0" smtClean="0"/>
              <a:t>independently</a:t>
            </a:r>
          </a:p>
          <a:p>
            <a:pPr marL="457200" lvl="0" indent="-292100">
              <a:lnSpc>
                <a:spcPct val="90000"/>
              </a:lnSpc>
              <a:spcAft>
                <a:spcPts val="800"/>
              </a:spcAft>
              <a:buClr>
                <a:srgbClr val="8B9DC3"/>
              </a:buClr>
              <a:buFont typeface="Wingdings 3" panose="05040102010807070707" pitchFamily="18" charset="2"/>
              <a:buChar char="u"/>
              <a:tabLst>
                <a:tab pos="1028700" algn="l"/>
              </a:tabLst>
            </a:pPr>
            <a:r>
              <a:rPr lang="en-US" sz="2500" dirty="0" smtClean="0"/>
              <a:t>Target </a:t>
            </a:r>
            <a:r>
              <a:rPr lang="en-US" sz="2500" dirty="0"/>
              <a:t>iOS and Android operating systems </a:t>
            </a:r>
            <a:r>
              <a:rPr lang="en-US" sz="2500" dirty="0" smtClean="0"/>
              <a:t>independently</a:t>
            </a:r>
          </a:p>
          <a:p>
            <a:pPr marL="457200" lvl="0" indent="-292100">
              <a:lnSpc>
                <a:spcPct val="90000"/>
              </a:lnSpc>
              <a:spcAft>
                <a:spcPts val="800"/>
              </a:spcAft>
              <a:buClr>
                <a:srgbClr val="8B9DC3"/>
              </a:buClr>
              <a:buFont typeface="Wingdings 3" panose="05040102010807070707" pitchFamily="18" charset="2"/>
              <a:buChar char="u"/>
              <a:tabLst>
                <a:tab pos="1028700" algn="l"/>
              </a:tabLst>
            </a:pPr>
            <a:r>
              <a:rPr lang="en-US" sz="2500" dirty="0" smtClean="0"/>
              <a:t>Automatically </a:t>
            </a:r>
            <a:r>
              <a:rPr lang="en-US" sz="2500" dirty="0"/>
              <a:t>create audiences from people who view your video</a:t>
            </a:r>
          </a:p>
        </p:txBody>
      </p:sp>
      <p:sp>
        <p:nvSpPr>
          <p:cNvPr id="4" name="Content Placeholder 2"/>
          <p:cNvSpPr txBox="1">
            <a:spLocks/>
          </p:cNvSpPr>
          <p:nvPr/>
        </p:nvSpPr>
        <p:spPr>
          <a:xfrm>
            <a:off x="152400" y="57150"/>
            <a:ext cx="8839200" cy="824253"/>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sz="3500" dirty="0" smtClean="0">
                <a:solidFill>
                  <a:srgbClr val="3B5998"/>
                </a:solidFill>
                <a:latin typeface="Arial Black" panose="020B0A04020102020204" pitchFamily="34" charset="0"/>
              </a:rPr>
              <a:t>Pro Tips</a:t>
            </a:r>
            <a:endParaRPr lang="en-US" sz="3500" spc="-100" dirty="0"/>
          </a:p>
        </p:txBody>
      </p:sp>
    </p:spTree>
    <p:extLst>
      <p:ext uri="{BB962C8B-B14F-4D97-AF65-F5344CB8AC3E}">
        <p14:creationId xmlns:p14="http://schemas.microsoft.com/office/powerpoint/2010/main" val="106213685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p:tgtEl>
                                          <p:spTgt spid="4">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4">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1" y="-95250"/>
            <a:ext cx="9482667" cy="5334000"/>
          </a:xfrm>
          <a:prstGeom prst="rect">
            <a:avLst/>
          </a:prstGeom>
        </p:spPr>
      </p:pic>
    </p:spTree>
    <p:custDataLst>
      <p:tags r:id="rId1"/>
    </p:custDataLst>
    <p:extLst>
      <p:ext uri="{BB962C8B-B14F-4D97-AF65-F5344CB8AC3E}">
        <p14:creationId xmlns:p14="http://schemas.microsoft.com/office/powerpoint/2010/main" val="299101445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7400" y="971551"/>
            <a:ext cx="5181600" cy="3635181"/>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1) Page headlines and ad copy</a:t>
            </a:r>
            <a:endParaRPr lang="en-US" sz="3500" spc="-100" dirty="0"/>
          </a:p>
        </p:txBody>
      </p:sp>
    </p:spTree>
    <p:custDataLst>
      <p:tags r:id="rId1"/>
    </p:custDataLst>
    <p:extLst>
      <p:ext uri="{BB962C8B-B14F-4D97-AF65-F5344CB8AC3E}">
        <p14:creationId xmlns:p14="http://schemas.microsoft.com/office/powerpoint/2010/main" val="196866689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1) Page headlines and ad copy</a:t>
            </a:r>
            <a:endParaRPr lang="en-US" sz="3500" spc="-100" dirty="0"/>
          </a:p>
        </p:txBody>
      </p:sp>
      <p:sp>
        <p:nvSpPr>
          <p:cNvPr id="4" name="Rectangle 3"/>
          <p:cNvSpPr/>
          <p:nvPr/>
        </p:nvSpPr>
        <p:spPr>
          <a:xfrm>
            <a:off x="171450" y="895350"/>
            <a:ext cx="7905750" cy="30480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2500" spc="-100" dirty="0">
                <a:solidFill>
                  <a:prstClr val="black"/>
                </a:solidFill>
              </a:rPr>
              <a:t>Your landing page headline and ad wording need to complement one another. Remember, when a person clicks your ad, they are immediately taken away from the comfort and familiarity of Facebook. Having consistent content between your ad message and landing page is critical if you want to avoid a high bounce rate. This also applies to your Google Adwords, but we’ve found it even more essential with Facebook traffic.</a:t>
            </a:r>
          </a:p>
        </p:txBody>
      </p:sp>
    </p:spTree>
    <p:custDataLst>
      <p:tags r:id="rId1"/>
    </p:custDataLst>
    <p:extLst>
      <p:ext uri="{BB962C8B-B14F-4D97-AF65-F5344CB8AC3E}">
        <p14:creationId xmlns:p14="http://schemas.microsoft.com/office/powerpoint/2010/main" val="288408090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7402" y="971551"/>
            <a:ext cx="5181598" cy="3635181"/>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2) No navigation</a:t>
            </a:r>
            <a:endParaRPr lang="en-US" sz="3500" spc="-100" dirty="0"/>
          </a:p>
        </p:txBody>
      </p:sp>
    </p:spTree>
    <p:custDataLst>
      <p:tags r:id="rId1"/>
    </p:custDataLst>
    <p:extLst>
      <p:ext uri="{BB962C8B-B14F-4D97-AF65-F5344CB8AC3E}">
        <p14:creationId xmlns:p14="http://schemas.microsoft.com/office/powerpoint/2010/main" val="178591616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7402" y="971550"/>
            <a:ext cx="5181598" cy="3635180"/>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3) Use familiar colours</a:t>
            </a:r>
            <a:endParaRPr lang="en-US" sz="3500" spc="-100" dirty="0"/>
          </a:p>
        </p:txBody>
      </p:sp>
    </p:spTree>
    <p:custDataLst>
      <p:tags r:id="rId1"/>
    </p:custDataLst>
    <p:extLst>
      <p:ext uri="{BB962C8B-B14F-4D97-AF65-F5344CB8AC3E}">
        <p14:creationId xmlns:p14="http://schemas.microsoft.com/office/powerpoint/2010/main" val="2147898769"/>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3) Use familiar colours</a:t>
            </a:r>
            <a:endParaRPr lang="en-US" sz="3500" spc="-100" dirty="0"/>
          </a:p>
        </p:txBody>
      </p:sp>
      <p:sp>
        <p:nvSpPr>
          <p:cNvPr id="4" name="Rectangle 3"/>
          <p:cNvSpPr/>
          <p:nvPr/>
        </p:nvSpPr>
        <p:spPr>
          <a:xfrm>
            <a:off x="171450" y="895350"/>
            <a:ext cx="7905750" cy="30480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2500" spc="-100" dirty="0">
                <a:solidFill>
                  <a:prstClr val="black"/>
                </a:solidFill>
              </a:rPr>
              <a:t>Remember, the more congruent you can make the transition from Facebook to your landing page, the better. For this reason, use a pale blue background and white page. Your web designer can easily match the blue used by Facebook. We’ve tested this, and mirroring the colour scheme of the newsfeed is a great way to reduce your bounce rate.</a:t>
            </a:r>
            <a:endParaRPr lang="en-US" sz="2500" b="1" spc="-100" dirty="0">
              <a:solidFill>
                <a:prstClr val="black"/>
              </a:solidFill>
            </a:endParaRPr>
          </a:p>
        </p:txBody>
      </p:sp>
    </p:spTree>
    <p:custDataLst>
      <p:tags r:id="rId1"/>
    </p:custDataLst>
    <p:extLst>
      <p:ext uri="{BB962C8B-B14F-4D97-AF65-F5344CB8AC3E}">
        <p14:creationId xmlns:p14="http://schemas.microsoft.com/office/powerpoint/2010/main" val="2269756213"/>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0" y="1276351"/>
            <a:ext cx="4952998" cy="3474805"/>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lnSpc>
                <a:spcPts val="3800"/>
              </a:lnSpc>
              <a:spcBef>
                <a:spcPts val="400"/>
              </a:spcBef>
              <a:spcAft>
                <a:spcPts val="1200"/>
              </a:spcAft>
              <a:buNone/>
            </a:pPr>
            <a:r>
              <a:rPr lang="en-US" sz="3500" dirty="0">
                <a:solidFill>
                  <a:srgbClr val="3B5998"/>
                </a:solidFill>
                <a:latin typeface="Arial Black" panose="020B0A04020102020204" pitchFamily="34" charset="0"/>
              </a:rPr>
              <a:t>4) Include an Anti-Spam guarantee and a trust icon</a:t>
            </a:r>
            <a:endParaRPr lang="en-US" sz="3500" spc="-100" dirty="0"/>
          </a:p>
        </p:txBody>
      </p:sp>
    </p:spTree>
    <p:custDataLst>
      <p:tags r:id="rId1"/>
    </p:custDataLst>
    <p:extLst>
      <p:ext uri="{BB962C8B-B14F-4D97-AF65-F5344CB8AC3E}">
        <p14:creationId xmlns:p14="http://schemas.microsoft.com/office/powerpoint/2010/main" val="263355721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7402" y="971550"/>
            <a:ext cx="5181597" cy="3635180"/>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5) Have a strong call to action</a:t>
            </a:r>
            <a:endParaRPr lang="en-US" sz="3500" spc="-100" dirty="0"/>
          </a:p>
        </p:txBody>
      </p:sp>
    </p:spTree>
    <p:custDataLst>
      <p:tags r:id="rId1"/>
    </p:custDataLst>
    <p:extLst>
      <p:ext uri="{BB962C8B-B14F-4D97-AF65-F5344CB8AC3E}">
        <p14:creationId xmlns:p14="http://schemas.microsoft.com/office/powerpoint/2010/main" val="406213033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7402" y="971551"/>
            <a:ext cx="5181597" cy="3635179"/>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6) Use </a:t>
            </a:r>
            <a:r>
              <a:rPr lang="en-US" sz="3500" dirty="0" smtClean="0">
                <a:solidFill>
                  <a:srgbClr val="3B5998"/>
                </a:solidFill>
                <a:latin typeface="Arial Black" panose="020B0A04020102020204" pitchFamily="34" charset="0"/>
              </a:rPr>
              <a:t>buttons</a:t>
            </a:r>
            <a:endParaRPr lang="en-US" sz="3500" spc="-100" dirty="0"/>
          </a:p>
        </p:txBody>
      </p:sp>
    </p:spTree>
    <p:custDataLst>
      <p:tags r:id="rId1"/>
    </p:custDataLst>
    <p:extLst>
      <p:ext uri="{BB962C8B-B14F-4D97-AF65-F5344CB8AC3E}">
        <p14:creationId xmlns:p14="http://schemas.microsoft.com/office/powerpoint/2010/main" val="190908936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6) Use </a:t>
            </a:r>
            <a:r>
              <a:rPr lang="en-US" sz="3500" dirty="0" smtClean="0">
                <a:solidFill>
                  <a:srgbClr val="3B5998"/>
                </a:solidFill>
                <a:latin typeface="Arial Black" panose="020B0A04020102020204" pitchFamily="34" charset="0"/>
              </a:rPr>
              <a:t>buttons</a:t>
            </a:r>
            <a:endParaRPr lang="en-US" sz="3500" spc="-100" dirty="0"/>
          </a:p>
        </p:txBody>
      </p:sp>
      <p:sp>
        <p:nvSpPr>
          <p:cNvPr id="4" name="Rectangle 3"/>
          <p:cNvSpPr/>
          <p:nvPr/>
        </p:nvSpPr>
        <p:spPr>
          <a:xfrm>
            <a:off x="171450" y="895350"/>
            <a:ext cx="7905750" cy="30480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2500" spc="-100" dirty="0">
                <a:solidFill>
                  <a:prstClr val="black"/>
                </a:solidFill>
              </a:rPr>
              <a:t>Again, mirror the wording you’ve used in your ads. Identify the keywords used on your ads such as </a:t>
            </a:r>
            <a:r>
              <a:rPr lang="en-US" sz="2500" b="1" i="1" spc="-100" dirty="0">
                <a:solidFill>
                  <a:prstClr val="black"/>
                </a:solidFill>
              </a:rPr>
              <a:t>Download</a:t>
            </a:r>
            <a:r>
              <a:rPr lang="en-US" sz="2500" spc="-100" dirty="0">
                <a:solidFill>
                  <a:prstClr val="black"/>
                </a:solidFill>
              </a:rPr>
              <a:t>, </a:t>
            </a:r>
            <a:r>
              <a:rPr lang="en-US" sz="2500" b="1" i="1" spc="-100" dirty="0">
                <a:solidFill>
                  <a:prstClr val="black"/>
                </a:solidFill>
              </a:rPr>
              <a:t>Learn More</a:t>
            </a:r>
            <a:r>
              <a:rPr lang="en-US" sz="2500" spc="-100" dirty="0">
                <a:solidFill>
                  <a:prstClr val="black"/>
                </a:solidFill>
              </a:rPr>
              <a:t>, </a:t>
            </a:r>
            <a:r>
              <a:rPr lang="en-US" sz="2500" b="1" i="1" spc="-100" dirty="0">
                <a:solidFill>
                  <a:prstClr val="black"/>
                </a:solidFill>
              </a:rPr>
              <a:t>Get Now</a:t>
            </a:r>
            <a:r>
              <a:rPr lang="en-US" sz="2500" spc="-100" dirty="0">
                <a:solidFill>
                  <a:prstClr val="black"/>
                </a:solidFill>
              </a:rPr>
              <a:t>, etc., and use them on your button. Don’t use ‘Submit’ on your button. Use a benefit, and your conversions will increase.</a:t>
            </a:r>
          </a:p>
        </p:txBody>
      </p:sp>
    </p:spTree>
    <p:custDataLst>
      <p:tags r:id="rId1"/>
    </p:custDataLst>
    <p:extLst>
      <p:ext uri="{BB962C8B-B14F-4D97-AF65-F5344CB8AC3E}">
        <p14:creationId xmlns:p14="http://schemas.microsoft.com/office/powerpoint/2010/main" val="394268381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6) Use </a:t>
            </a:r>
            <a:r>
              <a:rPr lang="en-US" sz="3500" dirty="0" smtClean="0">
                <a:solidFill>
                  <a:srgbClr val="3B5998"/>
                </a:solidFill>
                <a:latin typeface="Arial Black" panose="020B0A04020102020204" pitchFamily="34" charset="0"/>
              </a:rPr>
              <a:t>buttons</a:t>
            </a:r>
            <a:endParaRPr lang="en-US" sz="3500" spc="-100" dirty="0"/>
          </a:p>
        </p:txBody>
      </p:sp>
      <p:sp>
        <p:nvSpPr>
          <p:cNvPr id="4" name="Rectangle 3"/>
          <p:cNvSpPr/>
          <p:nvPr/>
        </p:nvSpPr>
        <p:spPr>
          <a:xfrm>
            <a:off x="171450" y="895350"/>
            <a:ext cx="8439150" cy="30480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2500" spc="-100" dirty="0">
                <a:solidFill>
                  <a:prstClr val="black"/>
                </a:solidFill>
              </a:rPr>
              <a:t>Your button should stand out and be placed directly below your call to action. Or have your call to action as the button. Whichever you choose, your button should be big, bright, and above the fold.</a:t>
            </a:r>
          </a:p>
          <a:p>
            <a:pPr marL="1085823" indent="-228594">
              <a:spcAft>
                <a:spcPts val="800"/>
              </a:spcAft>
              <a:buClr>
                <a:srgbClr val="0036A2"/>
              </a:buClr>
              <a:buSzPct val="85000"/>
              <a:buFont typeface="Wingdings" panose="05000000000000000000" pitchFamily="2" charset="2"/>
              <a:buChar char="§"/>
              <a:tabLst>
                <a:tab pos="1028675" algn="l"/>
              </a:tabLst>
            </a:pPr>
            <a:r>
              <a:rPr lang="en-US" sz="2300" spc="-100" dirty="0">
                <a:solidFill>
                  <a:prstClr val="black"/>
                </a:solidFill>
              </a:rPr>
              <a:t>Try </a:t>
            </a:r>
            <a:r>
              <a:rPr lang="en-US" sz="2300" b="1" spc="-100" dirty="0">
                <a:solidFill>
                  <a:srgbClr val="0000FF"/>
                </a:solidFill>
              </a:rPr>
              <a:t>Blue</a:t>
            </a:r>
            <a:r>
              <a:rPr lang="en-US" sz="2300" spc="-100" dirty="0">
                <a:solidFill>
                  <a:prstClr val="black"/>
                </a:solidFill>
              </a:rPr>
              <a:t>, </a:t>
            </a:r>
            <a:r>
              <a:rPr lang="en-US" sz="2300" b="1" spc="-100" dirty="0">
                <a:solidFill>
                  <a:srgbClr val="FF6600"/>
                </a:solidFill>
              </a:rPr>
              <a:t>Orange</a:t>
            </a:r>
            <a:r>
              <a:rPr lang="en-US" sz="2300" spc="-100" dirty="0">
                <a:solidFill>
                  <a:prstClr val="black"/>
                </a:solidFill>
              </a:rPr>
              <a:t> and </a:t>
            </a:r>
            <a:r>
              <a:rPr lang="en-US" sz="2300" b="1" spc="-100" dirty="0">
                <a:solidFill>
                  <a:srgbClr val="FFFF00"/>
                </a:solidFill>
              </a:rPr>
              <a:t>Yellow </a:t>
            </a:r>
            <a:r>
              <a:rPr lang="en-US" sz="2300" spc="-100" dirty="0">
                <a:solidFill>
                  <a:prstClr val="black"/>
                </a:solidFill>
              </a:rPr>
              <a:t>buttons, as these catch the eye.</a:t>
            </a:r>
          </a:p>
        </p:txBody>
      </p:sp>
    </p:spTree>
    <p:custDataLst>
      <p:tags r:id="rId1"/>
    </p:custDataLst>
    <p:extLst>
      <p:ext uri="{BB962C8B-B14F-4D97-AF65-F5344CB8AC3E}">
        <p14:creationId xmlns:p14="http://schemas.microsoft.com/office/powerpoint/2010/main" val="413694344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7402" y="971551"/>
            <a:ext cx="5181597" cy="3635179"/>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7) Keep it all above the fold</a:t>
            </a:r>
            <a:endParaRPr lang="en-US" sz="3500" spc="-100" dirty="0"/>
          </a:p>
        </p:txBody>
      </p:sp>
    </p:spTree>
    <p:custDataLst>
      <p:tags r:id="rId1"/>
    </p:custDataLst>
    <p:extLst>
      <p:ext uri="{BB962C8B-B14F-4D97-AF65-F5344CB8AC3E}">
        <p14:creationId xmlns:p14="http://schemas.microsoft.com/office/powerpoint/2010/main" val="288508186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1687" y="1200151"/>
            <a:ext cx="4876800" cy="3314429"/>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fontScale="85000" lnSpcReduction="10000"/>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8) Use images and/or video that relates to your ad and landing page copy</a:t>
            </a:r>
            <a:endParaRPr lang="en-US" sz="3500" spc="-100" dirty="0"/>
          </a:p>
        </p:txBody>
      </p:sp>
    </p:spTree>
    <p:custDataLst>
      <p:tags r:id="rId1"/>
    </p:custDataLst>
    <p:extLst>
      <p:ext uri="{BB962C8B-B14F-4D97-AF65-F5344CB8AC3E}">
        <p14:creationId xmlns:p14="http://schemas.microsoft.com/office/powerpoint/2010/main" val="99986410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dirty="0">
                <a:solidFill>
                  <a:srgbClr val="3B5998"/>
                </a:solidFill>
                <a:latin typeface="Arial Black" panose="020B0A04020102020204" pitchFamily="34" charset="0"/>
              </a:rPr>
              <a:t>8) Use images and/or video that relates to your ad and landing page copy</a:t>
            </a:r>
            <a:endParaRPr lang="en-US" spc="-100" dirty="0">
              <a:solidFill>
                <a:prstClr val="black"/>
              </a:solidFill>
            </a:endParaRPr>
          </a:p>
        </p:txBody>
      </p:sp>
      <p:sp>
        <p:nvSpPr>
          <p:cNvPr id="4" name="Rectangle 3"/>
          <p:cNvSpPr/>
          <p:nvPr/>
        </p:nvSpPr>
        <p:spPr>
          <a:xfrm>
            <a:off x="171450" y="1200150"/>
            <a:ext cx="8210550" cy="3352800"/>
          </a:xfrm>
          <a:prstGeom prst="rect">
            <a:avLst/>
          </a:prstGeom>
        </p:spPr>
        <p:txBody>
          <a:bodyPr wrap="square" lIns="68580" tIns="34290" rIns="68580" bIns="34290" numCol="1">
            <a:noAutofit/>
          </a:bodyPr>
          <a:lstStyle/>
          <a:p>
            <a:pPr marL="857228" indent="-342892">
              <a:lnSpc>
                <a:spcPct val="90000"/>
              </a:lnSpc>
              <a:spcAft>
                <a:spcPts val="800"/>
              </a:spcAft>
              <a:buClr>
                <a:srgbClr val="8B9DC3"/>
              </a:buClr>
              <a:buSzPct val="85000"/>
              <a:buFont typeface="Wingdings 3" panose="05040102010807070707" pitchFamily="18" charset="2"/>
              <a:buChar char="u"/>
              <a:tabLst>
                <a:tab pos="1028675" algn="l"/>
              </a:tabLst>
            </a:pPr>
            <a:r>
              <a:rPr lang="en-US" sz="2500" spc="-100" dirty="0">
                <a:solidFill>
                  <a:prstClr val="black"/>
                </a:solidFill>
              </a:rPr>
              <a:t>Our best-performing Facebook landing page to date uses a 3D image of the report and DVD on offer. 3D product shots are a great way of making your offer appear more tangible - even if what you’re offering is a pdf or consultation, a 3D image can increase response. You can get a graphic put together on </a:t>
            </a:r>
            <a:r>
              <a:rPr lang="en-US" sz="2500" spc="-100" dirty="0" smtClean="0">
                <a:solidFill>
                  <a:prstClr val="black"/>
                </a:solidFill>
                <a:hlinkClick r:id="rId4"/>
              </a:rPr>
              <a:t>www.fiverr.com</a:t>
            </a:r>
            <a:r>
              <a:rPr lang="en-US" sz="2500" spc="-100" dirty="0" smtClean="0">
                <a:solidFill>
                  <a:prstClr val="black"/>
                </a:solidFill>
              </a:rPr>
              <a:t>  </a:t>
            </a:r>
            <a:r>
              <a:rPr lang="en-US" sz="2500" spc="-100" dirty="0">
                <a:solidFill>
                  <a:prstClr val="black"/>
                </a:solidFill>
              </a:rPr>
              <a:t>for just $5. Better still, ask them to provide you with a Facebook graphic to go on your ad along with the 3D shot for your page.</a:t>
            </a:r>
          </a:p>
        </p:txBody>
      </p:sp>
    </p:spTree>
    <p:custDataLst>
      <p:tags r:id="rId1"/>
    </p:custDataLst>
    <p:extLst>
      <p:ext uri="{BB962C8B-B14F-4D97-AF65-F5344CB8AC3E}">
        <p14:creationId xmlns:p14="http://schemas.microsoft.com/office/powerpoint/2010/main" val="331818962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7403" y="971551"/>
            <a:ext cx="5181595" cy="3635179"/>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9) Keep your form simple</a:t>
            </a:r>
            <a:endParaRPr lang="en-US" sz="3500" spc="-100" dirty="0"/>
          </a:p>
        </p:txBody>
      </p:sp>
    </p:spTree>
    <p:custDataLst>
      <p:tags r:id="rId1"/>
    </p:custDataLst>
    <p:extLst>
      <p:ext uri="{BB962C8B-B14F-4D97-AF65-F5344CB8AC3E}">
        <p14:creationId xmlns:p14="http://schemas.microsoft.com/office/powerpoint/2010/main" val="429213456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10) Always test</a:t>
            </a:r>
            <a:endParaRPr lang="en-US" sz="3500" spc="-100" dirty="0"/>
          </a:p>
        </p:txBody>
      </p:sp>
      <p:sp>
        <p:nvSpPr>
          <p:cNvPr id="4" name="Rectangle 3"/>
          <p:cNvSpPr/>
          <p:nvPr/>
        </p:nvSpPr>
        <p:spPr>
          <a:xfrm>
            <a:off x="171450" y="895350"/>
            <a:ext cx="7905750" cy="30480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2500" spc="-100" dirty="0">
                <a:solidFill>
                  <a:prstClr val="black"/>
                </a:solidFill>
              </a:rPr>
              <a:t>As with all landing pages - testing is critical. The most impactful landing page elements to test are:</a:t>
            </a:r>
          </a:p>
          <a:p>
            <a:pPr marL="1314429" indent="-457200">
              <a:spcAft>
                <a:spcPts val="500"/>
              </a:spcAft>
              <a:buClr>
                <a:srgbClr val="8B9DC3"/>
              </a:buClr>
              <a:buSzPct val="85000"/>
              <a:buFont typeface="+mj-lt"/>
              <a:buAutoNum type="arabicParenR"/>
              <a:tabLst>
                <a:tab pos="1028675" algn="l"/>
              </a:tabLst>
            </a:pPr>
            <a:r>
              <a:rPr lang="en-US" sz="2300" b="1" spc="-100" dirty="0">
                <a:solidFill>
                  <a:prstClr val="black"/>
                </a:solidFill>
              </a:rPr>
              <a:t>Headline</a:t>
            </a:r>
          </a:p>
          <a:p>
            <a:pPr marL="1314429" indent="-457200">
              <a:spcAft>
                <a:spcPts val="500"/>
              </a:spcAft>
              <a:buClr>
                <a:srgbClr val="8B9DC3"/>
              </a:buClr>
              <a:buSzPct val="85000"/>
              <a:buFont typeface="+mj-lt"/>
              <a:buAutoNum type="arabicParenR"/>
              <a:tabLst>
                <a:tab pos="1028675" algn="l"/>
              </a:tabLst>
            </a:pPr>
            <a:r>
              <a:rPr lang="en-US" sz="2300" b="1" spc="-100" dirty="0">
                <a:solidFill>
                  <a:prstClr val="black"/>
                </a:solidFill>
              </a:rPr>
              <a:t>Your call to action</a:t>
            </a:r>
          </a:p>
          <a:p>
            <a:pPr marL="1314429" indent="-457200">
              <a:spcAft>
                <a:spcPts val="500"/>
              </a:spcAft>
              <a:buClr>
                <a:srgbClr val="8B9DC3"/>
              </a:buClr>
              <a:buSzPct val="85000"/>
              <a:buFont typeface="+mj-lt"/>
              <a:buAutoNum type="arabicParenR"/>
              <a:tabLst>
                <a:tab pos="1028675" algn="l"/>
              </a:tabLst>
            </a:pPr>
            <a:r>
              <a:rPr lang="en-US" sz="2300" b="1" spc="-100" dirty="0">
                <a:solidFill>
                  <a:prstClr val="black"/>
                </a:solidFill>
              </a:rPr>
              <a:t>Your image/video</a:t>
            </a:r>
          </a:p>
          <a:p>
            <a:pPr marL="1314429" indent="-457200">
              <a:spcAft>
                <a:spcPts val="500"/>
              </a:spcAft>
              <a:buClr>
                <a:srgbClr val="8B9DC3"/>
              </a:buClr>
              <a:buSzPct val="85000"/>
              <a:buFont typeface="+mj-lt"/>
              <a:buAutoNum type="arabicParenR"/>
              <a:tabLst>
                <a:tab pos="1028675" algn="l"/>
              </a:tabLst>
            </a:pPr>
            <a:r>
              <a:rPr lang="en-US" sz="2300" b="1" spc="-100" dirty="0">
                <a:solidFill>
                  <a:prstClr val="black"/>
                </a:solidFill>
              </a:rPr>
              <a:t>Your button</a:t>
            </a:r>
          </a:p>
          <a:p>
            <a:pPr marL="1314429" indent="-457200">
              <a:spcAft>
                <a:spcPts val="500"/>
              </a:spcAft>
              <a:buClr>
                <a:srgbClr val="8B9DC3"/>
              </a:buClr>
              <a:buSzPct val="85000"/>
              <a:buFont typeface="+mj-lt"/>
              <a:buAutoNum type="arabicParenR"/>
              <a:tabLst>
                <a:tab pos="1028675" algn="l"/>
              </a:tabLst>
            </a:pPr>
            <a:r>
              <a:rPr lang="en-US" sz="2300" b="1" spc="-100" dirty="0">
                <a:solidFill>
                  <a:prstClr val="black"/>
                </a:solidFill>
              </a:rPr>
              <a:t>Your page copy</a:t>
            </a:r>
          </a:p>
          <a:p>
            <a:pPr marL="1314429" indent="-457200">
              <a:spcAft>
                <a:spcPts val="500"/>
              </a:spcAft>
              <a:buClr>
                <a:srgbClr val="8B9DC3"/>
              </a:buClr>
              <a:buSzPct val="85000"/>
              <a:buFont typeface="+mj-lt"/>
              <a:buAutoNum type="arabicParenR"/>
              <a:tabLst>
                <a:tab pos="1028675" algn="l"/>
              </a:tabLst>
            </a:pPr>
            <a:r>
              <a:rPr lang="en-US" sz="2300" b="1" spc="-100" dirty="0">
                <a:solidFill>
                  <a:prstClr val="black"/>
                </a:solidFill>
              </a:rPr>
              <a:t>Your form layout</a:t>
            </a:r>
          </a:p>
          <a:p>
            <a:pPr marL="971526" indent="-457189">
              <a:spcAft>
                <a:spcPts val="500"/>
              </a:spcAft>
              <a:buClr>
                <a:srgbClr val="0036A2"/>
              </a:buClr>
              <a:buSzPct val="85000"/>
              <a:buFont typeface="+mj-lt"/>
              <a:buAutoNum type="arabicParenR"/>
              <a:tabLst>
                <a:tab pos="1028675" algn="l"/>
              </a:tabLst>
            </a:pPr>
            <a:endParaRPr lang="en-US" sz="2300" spc="-100" dirty="0">
              <a:solidFill>
                <a:prstClr val="black"/>
              </a:solidFill>
            </a:endParaRPr>
          </a:p>
        </p:txBody>
      </p:sp>
    </p:spTree>
    <p:custDataLst>
      <p:tags r:id="rId1"/>
    </p:custDataLst>
    <p:extLst>
      <p:ext uri="{BB962C8B-B14F-4D97-AF65-F5344CB8AC3E}">
        <p14:creationId xmlns:p14="http://schemas.microsoft.com/office/powerpoint/2010/main" val="68529029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5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500"/>
                                        <p:tgtEl>
                                          <p:spTgt spid="4">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fade">
                                      <p:cBhvr>
                                        <p:cTn id="38" dur="500"/>
                                        <p:tgtEl>
                                          <p:spTgt spid="4">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fade">
                                      <p:cBhvr>
                                        <p:cTn id="4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10) Always test</a:t>
            </a:r>
            <a:endParaRPr lang="en-US" sz="3500" spc="-100" dirty="0"/>
          </a:p>
        </p:txBody>
      </p:sp>
      <p:sp>
        <p:nvSpPr>
          <p:cNvPr id="4" name="Rectangle 3"/>
          <p:cNvSpPr/>
          <p:nvPr/>
        </p:nvSpPr>
        <p:spPr>
          <a:xfrm>
            <a:off x="171450" y="895350"/>
            <a:ext cx="7905750" cy="30480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2500" spc="-100" dirty="0">
                <a:solidFill>
                  <a:prstClr val="black"/>
                </a:solidFill>
              </a:rPr>
              <a:t>Optimise your landing page for conversions over time. Run your ads and monitor response, pause your ads once you have some results, and change an element of your page before activating your ads again. Constant testing like this is the key to building high-converting landing pages for your Facebook traffic.</a:t>
            </a:r>
            <a:endParaRPr lang="en-US" sz="2300" spc="-100" dirty="0">
              <a:solidFill>
                <a:prstClr val="black"/>
              </a:solidFill>
            </a:endParaRPr>
          </a:p>
        </p:txBody>
      </p:sp>
    </p:spTree>
    <p:custDataLst>
      <p:tags r:id="rId1"/>
    </p:custDataLst>
    <p:extLst>
      <p:ext uri="{BB962C8B-B14F-4D97-AF65-F5344CB8AC3E}">
        <p14:creationId xmlns:p14="http://schemas.microsoft.com/office/powerpoint/2010/main" val="13200520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610600" cy="1219200"/>
          </a:xfrm>
        </p:spPr>
        <p:txBody>
          <a:bodyPr>
            <a:normAutofit lnSpcReduction="10000"/>
          </a:bodyPr>
          <a:lstStyle/>
          <a:p>
            <a:pPr marL="114297">
              <a:spcBef>
                <a:spcPts val="400"/>
              </a:spcBef>
              <a:spcAft>
                <a:spcPts val="1200"/>
              </a:spcAft>
              <a:buNone/>
            </a:pPr>
            <a:r>
              <a:rPr lang="en-US" sz="4000" dirty="0">
                <a:solidFill>
                  <a:srgbClr val="3B5998"/>
                </a:solidFill>
                <a:latin typeface="Arial Black" panose="020B0A04020102020204" pitchFamily="34" charset="0"/>
              </a:rPr>
              <a:t>The 5 Steps to Successful Facebook Advertising</a:t>
            </a:r>
            <a:endParaRPr lang="en-US" sz="4000" spc="-100" dirty="0"/>
          </a:p>
        </p:txBody>
      </p:sp>
      <p:sp>
        <p:nvSpPr>
          <p:cNvPr id="2" name="Rectangle 1"/>
          <p:cNvSpPr/>
          <p:nvPr/>
        </p:nvSpPr>
        <p:spPr>
          <a:xfrm>
            <a:off x="609600" y="1581150"/>
            <a:ext cx="8077200" cy="2877952"/>
          </a:xfrm>
          <a:prstGeom prst="rect">
            <a:avLst/>
          </a:prstGeom>
        </p:spPr>
        <p:txBody>
          <a:bodyPr wrap="square" lIns="68580" tIns="34290" rIns="68580" bIns="34290">
            <a:spAutoFit/>
          </a:bodyPr>
          <a:lstStyle/>
          <a:p>
            <a:pPr marL="971526" indent="-514337">
              <a:spcAft>
                <a:spcPts val="1600"/>
              </a:spcAft>
              <a:buClr>
                <a:srgbClr val="8B9DC3"/>
              </a:buClr>
              <a:buFont typeface="+mj-lt"/>
              <a:buAutoNum type="arabicParenR"/>
              <a:tabLst>
                <a:tab pos="1028675" algn="l"/>
              </a:tabLst>
            </a:pPr>
            <a:r>
              <a:rPr lang="en-US" sz="2600" spc="-100" dirty="0"/>
              <a:t>Create your Newsfeed ads</a:t>
            </a:r>
          </a:p>
          <a:p>
            <a:pPr marL="971526" indent="-514337">
              <a:spcAft>
                <a:spcPts val="1600"/>
              </a:spcAft>
              <a:buClr>
                <a:srgbClr val="8B9DC3"/>
              </a:buClr>
              <a:buFont typeface="+mj-lt"/>
              <a:buAutoNum type="arabicParenR"/>
              <a:tabLst>
                <a:tab pos="1028675" algn="l"/>
              </a:tabLst>
            </a:pPr>
            <a:r>
              <a:rPr lang="en-US" sz="2600" spc="-100" dirty="0"/>
              <a:t>Start with Remarketing to your existing Customers</a:t>
            </a:r>
          </a:p>
          <a:p>
            <a:pPr marL="971526" indent="-514337">
              <a:spcAft>
                <a:spcPts val="1600"/>
              </a:spcAft>
              <a:buClr>
                <a:srgbClr val="8B9DC3"/>
              </a:buClr>
              <a:buFont typeface="+mj-lt"/>
              <a:buAutoNum type="arabicParenR"/>
              <a:tabLst>
                <a:tab pos="1028675" algn="l"/>
              </a:tabLst>
            </a:pPr>
            <a:r>
              <a:rPr lang="en-US" sz="2600" spc="-100" dirty="0"/>
              <a:t>Target new customers through Facebook targeting</a:t>
            </a:r>
          </a:p>
          <a:p>
            <a:pPr marL="971526" indent="-514337">
              <a:spcAft>
                <a:spcPts val="1600"/>
              </a:spcAft>
              <a:buClr>
                <a:srgbClr val="8B9DC3"/>
              </a:buClr>
              <a:buFont typeface="+mj-lt"/>
              <a:buAutoNum type="arabicParenR"/>
              <a:tabLst>
                <a:tab pos="1028675" algn="l"/>
              </a:tabLst>
            </a:pPr>
            <a:r>
              <a:rPr lang="en-US" sz="2600" spc="-100" dirty="0"/>
              <a:t>Move to lookalike audiences as soon as possible</a:t>
            </a:r>
          </a:p>
          <a:p>
            <a:pPr marL="971526" indent="-514337">
              <a:spcAft>
                <a:spcPts val="1600"/>
              </a:spcAft>
              <a:buClr>
                <a:srgbClr val="8B9DC3"/>
              </a:buClr>
              <a:buFont typeface="+mj-lt"/>
              <a:buAutoNum type="arabicParenR"/>
              <a:tabLst>
                <a:tab pos="1028675" algn="l"/>
              </a:tabLst>
            </a:pPr>
            <a:r>
              <a:rPr lang="en-US" sz="2600" spc="-100" dirty="0"/>
              <a:t>Use Cost-Per-Conversion bidding </a:t>
            </a:r>
          </a:p>
        </p:txBody>
      </p:sp>
    </p:spTree>
    <p:custDataLst>
      <p:tags r:id="rId1"/>
    </p:custDataLst>
    <p:extLst>
      <p:ext uri="{BB962C8B-B14F-4D97-AF65-F5344CB8AC3E}">
        <p14:creationId xmlns:p14="http://schemas.microsoft.com/office/powerpoint/2010/main" val="234199172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610600" cy="838200"/>
          </a:xfrm>
        </p:spPr>
        <p:txBody>
          <a:bodyPr>
            <a:noAutofit/>
          </a:bodyPr>
          <a:lstStyle/>
          <a:p>
            <a:pPr marL="114300" algn="ctr">
              <a:spcBef>
                <a:spcPts val="400"/>
              </a:spcBef>
              <a:spcAft>
                <a:spcPts val="1200"/>
              </a:spcAft>
              <a:buNone/>
            </a:pPr>
            <a:r>
              <a:rPr lang="en-US" sz="3600" dirty="0" smtClean="0">
                <a:solidFill>
                  <a:srgbClr val="3B5998"/>
                </a:solidFill>
                <a:latin typeface="Arial Black" panose="020B0A04020102020204" pitchFamily="34" charset="0"/>
              </a:rPr>
              <a:t>30 Days To Facebook Profits </a:t>
            </a:r>
            <a:br>
              <a:rPr lang="en-US" sz="3600" dirty="0" smtClean="0">
                <a:solidFill>
                  <a:srgbClr val="3B5998"/>
                </a:solidFill>
                <a:latin typeface="Arial Black" panose="020B0A04020102020204" pitchFamily="34" charset="0"/>
              </a:rPr>
            </a:br>
            <a:r>
              <a:rPr lang="en-US" sz="3600" dirty="0" smtClean="0">
                <a:solidFill>
                  <a:srgbClr val="3B5998"/>
                </a:solidFill>
                <a:latin typeface="Arial Black" panose="020B0A04020102020204" pitchFamily="34" charset="0"/>
              </a:rPr>
              <a:t>‘Mission Control’</a:t>
            </a:r>
            <a:endParaRPr lang="en-US" sz="3600" spc="-100" dirty="0"/>
          </a:p>
        </p:txBody>
      </p:sp>
      <p:sp>
        <p:nvSpPr>
          <p:cNvPr id="2" name="Rectangle 1"/>
          <p:cNvSpPr/>
          <p:nvPr/>
        </p:nvSpPr>
        <p:spPr>
          <a:xfrm>
            <a:off x="0" y="1047750"/>
            <a:ext cx="9144000" cy="2412455"/>
          </a:xfrm>
          <a:prstGeom prst="rect">
            <a:avLst/>
          </a:prstGeom>
        </p:spPr>
        <p:txBody>
          <a:bodyPr wrap="square">
            <a:spAutoFit/>
          </a:bodyPr>
          <a:lstStyle/>
          <a:p>
            <a:pPr marL="228600" lvl="0">
              <a:spcAft>
                <a:spcPts val="1600"/>
              </a:spcAft>
              <a:buClr>
                <a:srgbClr val="8B9DC3"/>
              </a:buClr>
              <a:tabLst>
                <a:tab pos="228600" algn="l"/>
                <a:tab pos="1028700" algn="l"/>
              </a:tabLst>
            </a:pPr>
            <a:endParaRPr lang="en-US" sz="3600" dirty="0" smtClean="0">
              <a:ln w="6350" cmpd="sng">
                <a:noFill/>
              </a:ln>
              <a:solidFill>
                <a:srgbClr val="3B5998"/>
              </a:solidFill>
              <a:latin typeface="Arial Black" panose="020B0A04020102020204" pitchFamily="34" charset="0"/>
            </a:endParaRPr>
          </a:p>
          <a:p>
            <a:pPr marL="114300" lvl="0" algn="ctr">
              <a:lnSpc>
                <a:spcPct val="90000"/>
              </a:lnSpc>
              <a:spcBef>
                <a:spcPts val="400"/>
              </a:spcBef>
              <a:spcAft>
                <a:spcPts val="1200"/>
              </a:spcAft>
              <a:buNone/>
            </a:pPr>
            <a:r>
              <a:rPr lang="en-US" sz="3600" dirty="0">
                <a:ln w="6350" cmpd="sng">
                  <a:noFill/>
                </a:ln>
                <a:solidFill>
                  <a:srgbClr val="3B5998"/>
                </a:solidFill>
                <a:latin typeface="Arial Black" panose="020B0A04020102020204" pitchFamily="34" charset="0"/>
              </a:rPr>
              <a:t/>
            </a:r>
            <a:br>
              <a:rPr lang="en-US" sz="3600" dirty="0">
                <a:ln w="6350" cmpd="sng">
                  <a:noFill/>
                </a:ln>
                <a:solidFill>
                  <a:srgbClr val="3B5998"/>
                </a:solidFill>
                <a:latin typeface="Arial Black" panose="020B0A04020102020204" pitchFamily="34" charset="0"/>
              </a:rPr>
            </a:br>
            <a:r>
              <a:rPr lang="en-US" sz="3300" dirty="0" err="1">
                <a:ln w="6350" cmpd="sng">
                  <a:noFill/>
                </a:ln>
                <a:solidFill>
                  <a:srgbClr val="3B5998"/>
                </a:solidFill>
                <a:latin typeface="Arial Black" panose="020B0A04020102020204" pitchFamily="34" charset="0"/>
              </a:rPr>
              <a:t>www.CardellMedia.com</a:t>
            </a:r>
            <a:r>
              <a:rPr lang="en-US" sz="3300" dirty="0">
                <a:ln w="6350" cmpd="sng">
                  <a:noFill/>
                </a:ln>
                <a:solidFill>
                  <a:srgbClr val="3B5998"/>
                </a:solidFill>
                <a:latin typeface="Arial Black" panose="020B0A04020102020204" pitchFamily="34" charset="0"/>
              </a:rPr>
              <a:t>/members-hub</a:t>
            </a:r>
            <a:endParaRPr lang="en-US" sz="3300" dirty="0">
              <a:solidFill>
                <a:srgbClr val="3B5998"/>
              </a:solidFill>
              <a:latin typeface="Arial Black" panose="020B0A04020102020204" pitchFamily="34" charset="0"/>
            </a:endParaRPr>
          </a:p>
          <a:p>
            <a:pPr marL="228600">
              <a:spcBef>
                <a:spcPts val="0"/>
              </a:spcBef>
              <a:spcAft>
                <a:spcPts val="1600"/>
              </a:spcAft>
              <a:buClr>
                <a:srgbClr val="8B9DC3"/>
              </a:buClr>
              <a:tabLst>
                <a:tab pos="228600" algn="l"/>
                <a:tab pos="1028700" algn="l"/>
              </a:tabLst>
            </a:pPr>
            <a:endParaRPr lang="en-US" sz="2600" spc="-100" dirty="0"/>
          </a:p>
        </p:txBody>
      </p:sp>
    </p:spTree>
    <p:custDataLst>
      <p:tags r:id="rId1"/>
    </p:custDataLst>
    <p:extLst>
      <p:ext uri="{BB962C8B-B14F-4D97-AF65-F5344CB8AC3E}">
        <p14:creationId xmlns:p14="http://schemas.microsoft.com/office/powerpoint/2010/main" val="2089906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4781550"/>
            <a:ext cx="9525000" cy="381001"/>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chemeClr val="tx1">
                  <a:lumMod val="65000"/>
                  <a:lumOff val="35000"/>
                </a:schemeClr>
              </a:solidFill>
            </a:endParaRPr>
          </a:p>
        </p:txBody>
      </p:sp>
      <p:sp>
        <p:nvSpPr>
          <p:cNvPr id="4" name="Rectangle 3"/>
          <p:cNvSpPr/>
          <p:nvPr/>
        </p:nvSpPr>
        <p:spPr>
          <a:xfrm>
            <a:off x="0" y="-19050"/>
            <a:ext cx="9144000" cy="45719"/>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30xFBP-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23366"/>
          </a:xfrm>
          <a:prstGeom prst="rect">
            <a:avLst/>
          </a:prstGeom>
        </p:spPr>
      </p:pic>
    </p:spTree>
    <p:custDataLst>
      <p:tags r:id="rId1"/>
    </p:custDataLst>
    <p:extLst>
      <p:ext uri="{BB962C8B-B14F-4D97-AF65-F5344CB8AC3E}">
        <p14:creationId xmlns:p14="http://schemas.microsoft.com/office/powerpoint/2010/main" val="7872091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b9834bc4ec06a71d0582be485dfc79297f90e"/>
  <p:tag name="ISPRING_SCORM_RATE_QUIZZES" val="0"/>
  <p:tag name="ISPRING_SCORM_PASSING_SCORE" val="100.0000000000"/>
  <p:tag name="ISPRING_PROJECT_FOLDER_UPDATED" val="1"/>
  <p:tag name="ISPRING_ULTRA_SCORM_COURSE_ID" val="63BA48E2-7219-49BE-9CD3-30EF08EA8516"/>
  <p:tag name="ISPRING_SCORM_RATE_SLIDES" val="1"/>
  <p:tag name="ISPRINGONLINEFOLDERID" val="0"/>
  <p:tag name="ISPRINGONLINEFOLDERPATH" val="Content List"/>
  <p:tag name="ISPRINGCLOUDFOLDERID" val="0"/>
  <p:tag name="ISPRINGCLOUDFOLDERPATH" val="Content List"/>
  <p:tag name="ISPRING_SCORM_ENDPOINT" val="&lt;endpoint&gt;&lt;enable&gt;0&lt;/enable&gt;&lt;lrs&gt;http://&lt;/lrs&gt;&lt;auth&gt;0&lt;/auth&gt;&lt;login&gt;&lt;/login&gt;&lt;password&gt;&lt;/password&gt;&lt;key&gt;&lt;/key&gt;&lt;name&gt;&lt;/name&gt;&lt;email&gt;&lt;/email&gt;&lt;/endpoint&gt;&#10;"/>
  <p:tag name="ISPRING_PLAYERS_CUSTOMIZATION" val="UEsDBBQAAgAIANu2gUJ7BdOSwAEAANoDAAAPAAAAbm9uZS9wbGF5ZXIueG1spZJPb9QwEMXPW6nfIfK99m4Rolo59ICUE0WVFhC3lTeZJqaOHTwTsvvtmfzZpFuQQOKQaPIy72fPs/X9sXbJT4hog0/FRq5FAj4PhfVlKr58zm7uxP376yvdOHOCmNgiFT54EEkBmEfbEPseDVWpeCFIhoqEXx63R7SpqIiarVJd18nujQyxVLfr9UZ9e/i4yyuozY31SMbnzF32ciuSJtoQLZ1S8W4trq9WA/ICZ5F7fInBtf3KKPNQqyYCgieIatz2bN3S38381MErOjWAgkdfDbMfTP78EIrWAfbaSo9tOyDqCYO20rS1mzufYMxTMTbsa0A0JaB0vhRq9Ko/mPWTM1hNHLzA9tymPTiLFYsjfejeL+r+bBmyVxNHXYJ0PUwwnGLWOpeBoTZCIZIIP1rLVdZjv85HsN6IcTnP3Xt8tl5il7PGVWZyCvH0gR18JFOUco5ejtHLwdTbh+ITF49TnLsFMgezhKArqt3bf86j7/6fOAp4Mq0jcV7B+gKOmeW/BDWPQsAz9pqkxsl+tTOVd9ce6hdX40Iadzdl8R1FQiaWwNewMGTUos8w9Zqm1fg5JTTHotXv91JPRC5/AVBLAwQUAAIACABFsldEBlydIcYDAADNDwAAHgAAAHN0cmVhbWxpbmUvY29tbW9uX21lc3NhZ2VzLmxuZ61XwW7jNhC9L7D/QAjwsdn2VhSOA9lmIiGypJXoOOlFYCTGJiqRrkQ5u/36DkU7trMpJK57MGBSfDOcN4/D4fjmW1WiHasbLsW189vVrw5iIpcFF+trZ0luf/ndQY2ioqClFOzaEdJBN5PPn8YlFeuWrhn8//wJoXHFmgaGzUSPjmPEi2snnmYuIe7MW+CQpBlxp87EVYrmm4oJ1Yy/7BcPwK78cB6tMuKTAFsZmUUhSaIgi90QB6cmL7ASRgQDPpSKWSLjBKfgHCfOJK5ZA65ZjXzxIu3MpNhNZp4zSRmt840d9sGf48iZPPCC9XtdJglsN0sDAGV+qiMHc4s4wATPncmTbNGG7hhSEu04e0Vqw0BHitcMNSV40B9yCROiZX3OPO0jiokfhWk2XRIShc7E00bkVoFMe6leuMk9Tg6ZTpJoBTmua/lqBcSJm+r84Jo2rLaCev6dF8Cvy6/H15sSfsrSSIwh7JiJXhBOU/cOZ9PoEdKi1WiDiO6dSXRvg3jSkn/qF3zoPvh3rs6iFgzonST+7E0tORVIivI7onkOOLSt2Y7LtoEZLSBWGN1Yeknx1yXo1HeDDzRpDCIuOnWu+Y7BFuqiPy3dMTdVa9BRN+vPK9UgYLQkgR9i4ypqVclF72mBSjLDcz+8y74u/T+zW9cP8PzNOX4khgkKJ1FIhWhZSs0ukEKLHRU5Q88sp23D0HdYVvCiW7alkBNN098t/wdRtT/Fo30BCOf4cXR12dYMLytaC7hrLE2dlZ8fg63aBiJVilVb1RfFCRNX/8suLo0rdtP0P4MakpcLI3rn3zYcc61leAHZhuJZUV4ORwVQZyCKWyhjga4KfMCNeEQvogTv0QsJerdDx14UQqTxBvqcP4bDVnia+kRTxJ4brpgF8oxhuzagy5ZJ+sdCyWW1LZliR7E8sxdNSsnoDjIJ87wx6rn6CWdWqjjUfl2kT2+SQ2mEDa2pvtkRbKnkFbBYDLC5XOADm+YCOGNiJduy6Gpayf/qLgEguK0MIVtDtnH6Usuqmy1pczhQ5g66uWQXJrjEOD112GfUNHUg5ENfB0IejLHqSY8owxlh35QFxkRIuCrZQFR3sQ1rVveIczYHQj1AvG8g0418HdpAplrq7xr1fWGxO6YfGto33kdLg1pw4i0X0xCK6r4TIZu2ehZQXXuj6bi78N1zasNGYae4n37znBqxe/GcIokPJ/U2ShYuKH10dmT1pxGSL+h8er5Muj8jGzc2z6pu7UHiYbQfB+4UB5pfqEI/GHkbNd3De/zl5B3+L1BLAwQUAAIACABFsldEm7JuUtUCAAA1CgAAKAAAAHN0cmVhbWxpbmUvZmxhc2hfcHVibGlzaGluZ19zZXR0aW5ncy54bWzFVttOGzEQfc9XWH4nWy5tabQbhIAIBIUIUlU8ocl6krXw2lvbmxCe+jX9sH5JZ9dJSMSlW1TEU+LxzJzjmfFZx3t3uWITtE4anfDN9gfOUKdGSD1O+LdBb2OXM+dBC1BGY8K14Wyv24qLcqiky67Qe3J1jNJo1yl8wjPvi04UTafTtnSFrXaNKj3ld+3U5FFh0aH2aKNCwYx+/KxAx7utFmNxMH01olTIpEh4r1Sqh+BLi4JHq06HMkdd0XZdMlZm3wEhZIUE6kreI8tQjjOitLPN2VQKnyV8q0pCztHjJHXqQA6qJAeGWGo/z56jBwEewjLAebzzbmEIJjHTkMt0QDusOljCDwc3x9f9o8uzk/PTm8HFxdngpB9I1DHRep44WgeKiZApbYpLnBi8hzQj3hQzAuUwjlZNC7eR0WvkqjUbGkVFraOo0fkQxTnkRHLeqfayOW0QE9Apiqtbqds9it3kbERHU7OE71sJijPpQcl0ke4BKlQizcA6XKWw2HFVfdPuvrVmWp9/bnjOsY+6idsxNVtVDUfbxP3Igmvm+d2USrCZKZmSt8i8YVSlMqd/GbLViWEja/LaqsB55pQUyCYSpyj2mgBdE0ReUiTdk0KhDwg/SnnPhjgylvIiTKhPZJcu5G83OgFYTWH/xKEA5x7wYXGcD5tb2zsfP33e/VIVYj4lb0aCBhvzwr8nD6Cya0NUlDLUyBU0akoKpcN6NIQUtdtfy/YWHDOY1HNZzVoNThMpiXfApo2ULrDUJTZNmIJmRqsZg5Skx1VTPpGmdGQJ8xxSu1cRDKFM6prqWE6QwKxodhkfCtlpR79//tp4MWgux30FFVrQ44MXBXkpyo/1K44qDX1aUr0t319Rr5s15Nw08bo4beJ1GZRwVQUbUSAZGwfNJCFTMpcexTOBr+jGf/7A1c19rhvRewzI6xiF1fKlsfa0iKMn3z4tsq8/9bqtP1BLAwQUAAIACABFsldEsi9dz+EEAADKHAAAIgAAAHN0cmVhbWxpbmUvZmxhc2hfc2tpbl9zZXR0aW5ncy54bWztWdtu4zYQfe9XGO57nGZzW8AbIHbtIkA2DeDUrwUtMTYRijREyon79R1eJJG6mZJfN8Jm1zNzDofDudDaqfgg7OG30WgaccrTFZaSsK1Qklw2IvGP8SaTkrO/UhQTzOQMbwkbP/y+XC7uv8+nE213ArNgsUbM7i4vuxFPEVfkl/qnzRRsZMrpK2KYXmy2/25yl27UE4rCxqkeGO2huGA8TZC/sP4ZSGL8WNyoZwiF0kGMgePbXD29OASmOJI4dndzJo3Zz82jeoaRlDvqEVgCn2aaKQ8MMbnUYzuSJJgShmEb/bZQAKMsTcH1FSUx7pfHVYo3+DyQgXIoO7Z9Tfk2xUL0i2PBsqfouEHRB8Dn88V9X7jkElEdBzEwlprBhqEH/sBpluC5Ec1QCuj7q9lNu/953s0a+9zVQj39sKbfXV+pJwxp+173OQkIZt6+TrYux3hYv6gT9G8W3RwhnaKDIbRNlBQRT/aIHZ/5ls/6RHB33OMUcvIjD6IuzNv7kDUd7IEIAo4D+PH2ejkL2PM+JQlKj3OlOtkMSpjAEJvYAYbGWKKNsMkVGFKNsCdRHFHwaDzNEzIdT7D0T3iPhhIhxQUcXHKxI9sdhT/mELu74mm2PJGHOuYmR5mX51M5fg06PT/7Ss96JWEL2dm+qYH0RiTFa1OMpXvau9AcK6paRfzudvFnaMTh1wWKJDlgJy9D67pgIMxyDK20KsmAMvMogmtMxX9N8KfpMrOletqMpTqnnrd8HxNyx3cRwyZlA0P/UXmCJGRWdlGEDkuHYw+XR4AgSTjTJXMyUx2wusU9sZhESAZMoE/CYv7Zf37UcSGJXEGFHrOFtVwG7k56OeAmYJH70Etfbu9fG4K2dfrOYP/pvieYwncEnsnKq4MyDRYMbSiOH94RFXg6qStqgC/YawwKmWY+IFcYRNGLKivU5BXzJ/GM32XN2oqr3HbNNz7jkCpJfZGqgSFg6EC2umx81y28TW1X3/HPV1N5OF3DSvxRriRKZbYv1u8wMSQxfkcZlb7RivyHHwQkLJ1O2g30QdePtYxK9bBhFnjykeV+QxtoAPjrx/hybGyNdWGnkg9WUd/1xiNVEXBgBWLSCpG7LNkwRKioov7oQAmM0mhXRVx1IBiXuLbEtw4AkhJFuwTiWYNd5zBI6Wq8rGKfH8UTe+d59poqaFTlZVx8o/ExDQqDSOBoCMUHTP82sbeAurzil06RFsc8nc6gxnRxCr2yeyely3ljV2nWlbifKP3Aqfke7ZaIJy/NlxmlIkoxtq+LnFVqqhI1p1zgGsCVlrbqnYXriP5s1HbmFDmETcwMhShzKybCVeTygkEn3EFFfTxS77me4KP6e12K7HFAwYC741GE9ip4vnTSTGxT3yV+KUVnEHuZ7C9QtKKzF8lL3WVfObIzqL0Sd/kfC8WANaAdNx33dOJkizsLvZJy333V5rB5k/aTx9D4zTcfI1Fsjq46trRwc1xJvBfuvHKMTeLmfC+FiS2OVnVZJWv3PZ1TU768pcxL89Aqd+qxo8yf9eCrLeKJnY4Fc/IVZQ2NoaopMS/4y7wermGqGq8zHgjPRDOuSfur2/zqNmd1m7a2Mk2IiCp9BtL8HwZ+xHgJqLzSKlJ7X1EDM54bB4FiJY8U69PO7y3tBtovf3koAPV/mP8DUEsDBBQAAgAIAEWyV0Qa2uo7qgAAAB8BAAAbAAAAc3RyZWFtbGluZS9pMThuX3ByZXNldHMueG1snY8xD8IgEIV3fgW5XbBb0wDdTNwcdDYVUUno0XDU+vOF1Bhnh0vuXd73Xk71rzHwp0vkI2poxBa4QxuvHu8aTsfdpgVOecDrECI6DRiB94Yp37R4SI5cJl4ikDQ8cp46KZdlEZ6mVBIohjmXYBI2jrLMGFFWUk4rCivb+b/ozw0MY5yry+xD3qMpe1GrhVOyGipzdig83iLIalDy667KzpRLRRFK/jxm2BtQSwMEFAACAAgA2raBQt/H9upqAgAA6QUAABUAAABzdHJlYW1saW5lL3BsYXllci54bWyVVMtu4yAUXadS/8FiX+Ok04ci3KpTKavpKFI6j11E7RsbFQMDOG769YPBju0qo1EXluCac+7jHCD3bxWP9qANkyJF8zhBEYhM5kwUKfrxvLq4Rfd352dEcXoAHbE8RcZqoBVnAlCUg8k0U9ah19SWKRoFYkeNokxWilr2wuFnn+UmcVn2k53STGpmD66Ehduen80cWJgUldaqJcZN08TMuFOiMJLXLb2JHTVWGgwICxqHClEPXdr/g91XSYHtQYEZgG+GTaDNZSx1gRdJMse/n75tshIqesGEsVRk0BbrBjTzE3qh2euTzGsOpo3NSMiwAWvb5D42I3bJ5rciMjpLUTiwrcAYWoCJuSgQDlh8Akx2nJqy4zET2pZX1S+cmdIFA7s/vR2i2x7itcED0LwyMYa0+5OHCZ5mJZVv1xtjVXO+AmprDTmKNPypmVutWsKj9vNkjkKiwUY+W2yazP1xqxXNrNSHR4dzBuiEi49Cx0Ho2INovm9FyOOHbrHuVNgMRKhvcxdq6+c1I3uWg/xOtaatJ+6sroHgD8EOi6dggkPfnVJHVQg+YQOS1cbKir17xok/7NJDPzOsCVk/ut0w7wfFRjcNnfBcuxoZzesPtlZdqk76Wk10t8scdrTm9nGcvzfnCPqhvlMeOs31i4lcNhv2DlEJrCjdBb66XqCoYXn7ssyT5HbE0Daxbj1hzdDVVoXIKBvB3YyDPP+SgjjknkETMMFiX52MhZa1yD+KEKvhmhruDPPg/kQcdq5mJ5mVKkWXQ+lXlzfo2NOXxXUP9XWtQ+JQy2dvzbYr21sAdw48dkK6R9Et/wJQSwMEFAACAAgARbJXRA9rEPhAAQAAuwIAACoAAABzdHJlYW1saW5lL3NraW5fY3VzdG9taXphdGlvbl9zZXR0aW5ncy54bWyNUttKxDAQffcr8gdNMrlCWcitsm+CDz6XbZWiptBEFMnHmypLd3VFM09zzuRM5mTa9DhF95Ly/Dy993ma4+2Y8xQf0u4KofYwP83LzTKmMadmQ+6mOMyv+3g/r1hFU+7j0C+DW9m0w6j7PEhJo7yqGbOMIskCDQr5wF3lNHgNrnKeEtc23yS+dJfxMMZ8WbVtztifF/YxjUvex2F828F59Sl1PsH10g9TrUs7wdYox67FszUQI1zyUKgBAIEc98TjIqWWhqCAGcdQrKJAARHOiRaFSMqhZp0WVYUFLRCTjFFfaKD1NjLGeuqKBE2Iqd2C0q50nZUYI0IIMF+4gM5iVKuhahhQq4HgwYIoxhqiAHWusx0rwQfhOFI0CIwLsxYw3szdpju1a0P/Pc7Rzj8EL37BRXbdrebHctWX/7qfH1BLAwQUAAIACABFsldEuF+xEqgKAAAjKQAAGQAAAHN0cmVhbWxpbmUvc3RyZWFtbGluZS5wbmftmnlUU1cex6O1VuwoRdxB6JRWrIKoCQEEzKDgMhZw7Fhk2LRAEiebNprgBBKLVqQMpsuIJmFRuliLEGlMWAKJuAVNHjG1gtmI4JCIZgECCRBe0peEzvLnnDN/Jue8k8999557v/d3f8v945XvS9u1aOHqhTAYbNGe3cn7YbD5AAz22vEF86E3rnfR7o455P27tsOaeoKHocY8TFJqEgzWzHxz5vDrUNvv6O5MMgy2+I77mSMh/VAAg61r3ZOc9OeiXJNW+mMBVXlrQJO0sWvvyPx5ZYvh3bKkLccur3qx7u3YEcTYW6Vhy85cLnh75e55f0KcRq5ekvzeynNbA9ZgP064S074UGdf3qn6Y9uP7eu15v5OhvxN/xOTXC3OdEBov0y/rrIXv9gRqoJ5fn9QItk5Qsoib+urZLgXxnzgAx/4wAc+8IEPfOADH/jABz7wgQ984AMf+MAHPvCBD3zgAx/4wAf/FyD+RuvUO3nimaEob+uLd9lzvBD+vwB1P4L28tpVZB1oxMSETt56w3xOaQ++o2r29t9qbD+CoDmnDDF1Do0BGdU5/rM+DTDSzh8+X2ha6R3z7CMNgg1cyEW5puQxLqddbPkh7mxcFT9/ZsCf0To1Y0C5zjY8Xqin1VpKTNUJDiOPE0UfrTh6DZAPq+Re+dk3v65Xip0T3L2eiVET19IJIhdoyRNvNA0aVogn703QVsRbE+V2ESVt7e6VZCWGntZHp3sUPKuvWQo4p+SM3IVl9coEMeWEKuUSCysQUAIW1wQqZJpFYd7tHs2shgaOMhnZCyX1StWFIysOo6F/VcpbgEybUL/KI+XivT0Ko4Xhcnx3NILdmCKo2ARX4Ammd86h9cQQxe/cQ06phx6E12n+khXvHktiONSZ/TZBS2dX26uy4Ao07kvTO7IPEFlZwgUtG9igmSpWz4xfRXU6X0x2jP+8l5MHvszoC2VJEdQxPgt0Cxc5X9xsy1EY4XVTskz5ax6t/A8iHCNlqI6TkwNluuOx8e+zwQkuI1FKXxpPBb/IV+Ajf8o5wypH43ArBijJPD80qeRVVkzozLM3uChy8bZpBTNXbK9jHdoij+qfaKLWrNlnvs8i22wtYvBs3EWphqorialljHRBwx33M3tAPLyFmWh7OnEB0H+2Ivdpx1Akqa0ZySQhcVygY7HbIC04skMGl2fnKfF0G6+O0O/ot/cf5EhwZJ5JP9qhDzT1sLIq0VzR9Ev9lbIQlTMkMws1nuCxaoZkiUzv1PTQ7kSJJgcZBCo8PIXHNzAzP346qJnYcT6F15fHACMCT9b+7eU1wCpHiRPP8glpm922J+iMGFuMowbkEshN0ALW04jD+n6aJTGOnTjWHdZnATHbwOF0kmj6CTeXMa5jcgdlF06SzVX7kF248nxybjglEi63zG8u7LeL7J0DHXJxS/ZozBWjio9TO6QionuLK0QjnwGB6QnHQAU6SFzVoFh7KvIKrpbD58cJtB09lmJDfFQCO9GuIXOoHc/XNIh3VW2Q9UyBcz1hosVEXqo86ZrUHKXsR3A2HOhpDn40uy++wZ/V8GFI0bNPTcvWW+87oOCiXPW4p4Bkgzs4YI/TENsriJc07uSVI62vRQ/o/4G1aS10avTZ1AhWH5a1HcGxCmivK+/yaOY2DI3RM0R8V12JJQurX/nlC0Mr2oIUtjAlMTmLs4MLzOO+9xVg3HkT3C0Ikqw9E2lnEmK4E9lHkBlXQO43SrOlssShNvV7ZB+dCF6IrvDDOPLIMsiR0xnTjzNt/i+9usFblG5/+shpALTrxFoLEZGlti2FBwK9vTaAXoVF2g2x+qJeQeITSHdhWiU6MHtxyRndFumuCWA0ZygzHrMXwdkkCGrVO5cA+vzlF/cJ8GLZGMlMFMuc4jZUWS6nPE8I78J/8EzlipVoR6JbrKv78cLCjTsQavFtfNvrntD+a1vmpiAe4OxbQ96PcDwPdRVVgae3egOA4CjJc0336UaOES0n5TSkfJvDmCm5QfLEtEgpN5JswuA7wfLgPpXtausLrCA03Yapf5B94TjvBmUZ2lRdswSgGCg7eZDZOJVoaXW7VkWO4ajXAIu1XvucmIkqVcZCkQdlslip89MaIb27GTo5UJRePBhIemq52+COfsyaOyJPJDrQKJ5Yi0XqW3sFqHspO3lT58RT60Q7rFDYFJQqZc44NVh0H7wV7YpLL0dLJfCmFF5+qLzIyFcyPc17N7TMnGz9L6bZJO/sq6VPD5toYjIt/rRHCZRfUVJnl1cJsmtwad70zxeJRjvkMHZ9lm661+ZUCf7LvzZKNkl4AtO1jVvYgE7K3iRAWu039WGrNnTh0XN7z1wvpNx5Wi31OyQ1Oht/0rJMhldVykX5gb/oo2tZavAW5JnQUWVapyN4Lqq0iqmodr+Uva/OOYvVP1/lSaxNgrJQ+uShiCAS8lIllMmJ38bdc86p9Wi0qXDcGiNN5+i35QeE56ZiL+UfVJv/5UloBk+ndAVLVBRDazfW1h3G1CwId8AzLlX6hVfsCDCsB5KbHGYhiWY2d9r7g+bgnWhlQu1B5NqiSIYEv135SRPGoSSGyMW8oAH9K/3odcB02n9bUcmQ2PAUx5sHtLXjBRysQJZ9AsnEEIhU7keQVybfyFdHklfVK80UYYvH0BqQPvZ1HT6EMTNqAssxQksAM8sP/fxbrGA57rwS1U3u849bDtAdal1t4fbbkm22ZiBGPAWYNl8nkD//99krLUYGgUPWNmGRSZjyrWX6ffM4B+HNBbrigmcH6srbAvn3zcvy4VEdI7cr+W1imUaX2Gc9IaVYLaaeb5jb2kvoRCYAzB2a6UgdWe04RmjazzEYKFR9tEZre0SRyg6cLbutvRIXwzaxGx5SGEwjFzA5rd4ddK69lBrLcXjS76dvhLSOhow2zucdg8IGINHJVUOwFYam0E8i2OB0n1gUhl7LbmzMOaNeBvy9LZC8QYFPgFKbugFpsHerpq8YPMfa6tAwXKAaSqP4EPHkYIXafo60a1OQO3MfJMuIbwV5JwQOpFJvy5J5fH7F22yW8CQxml05NTT5aId/Y1NkRrW39FJp08NXSce/K8dYqYD+Ic8Pg1OLV3mnCoeKpvX+VM1/VNpadQDg2Vbr9LapB+nEqMutORkXGuPeZzfeY8cPHETQhi5kmM95618SAk61nkN7bxLLoTnznGMXL96GfG9MGqUL8LjaxlIs2qz/bdKItM/RuIxYrV/ZXIUE5RwFcNxOCkiY7OlwTr9Su+8pbhErZ8u9dPBbrM2deybWX61ASI6uc38XR7B+ySwuEOZu0VmLLTjDP6XQosjdtwptdwPTrztnvHUhRXjEe7/Km3qYIciI1l5jlcg3y5qvrwnzXts0n3N28jZnnLmeM3z8S/3K3vOzn9sRn+zxLg4F15ZZOtVBQNDGFbtiUFBx/yjG23uqAb9VOf4TrbZ47AHwnIkStQd4O7ILHz/4/qLW+nADFx8V5+ihinjtv5/tSnks+f7r1Cghxuqy8rklBMfdGNFo5ZOo36YsaH863jxcAFdjkWSTim+6nV3qNiWXvnlWNfD96VR/zkZkCZ4VpMCjnY+U+cxEgXbBrOL64cOP7znhHMA1p+SzwNIk4bM89/s9KWnJTdsPlf4KUEsDBBQAAgAIAEWyV0QyclsURgAAAGkAAAAdAAAAc3RyZWFtbGluZS9zdHJlYW1saW5lLnBuZy54bWyzsa/IzVEoSy0qzszPs1Uy1DNQsrfj5bIpKEoty0wtV6gAi0GAkkIlCq88M6UkAyhibmyJEMxIzUzPKLFVsjBBqNQHmggAUEsDBBQAAgAIAHeTq0T+VZKv0QMAAPsNAAAdAAAAdW5pdmVyc2FsL2NvbW1vbl9tZXNzYWdlcy5sbmetV91u2zYUvi/QdyAEFNgulrYDWhSD44C2GFuILLkiHSf7gcBIjEOEIl39uM2u9jR7sD3Jjig7sdMOkupdWDBpf9/5+c45IgdnXzKFNiIvpNGnztuTNw4SOjGp1KtTZ8HOf/rgoKLkOuXKaHHqaOOgs+HLFwPF9ariKwHfX75AaJCJooBlMaxXT2sk01NnPorH4WyOg+vYDydhPPImznBssjXXD8g3K/N7/sPP7z98efvu/Y+D11tkFyI6w75/SIUs07s3HYgCFoV+DGzEjwNyxZxh/eyHCxfM9wLiDLdf+qHnEbl0hvWzFbeIIhKwmPqeS2KPxkHIbC58wojrDK9Nhe74RqDSoI0Un1F5J0DJUuYCFUqm9ofEwIauRJsxN8JLL5jELAx9GpPA3e04Q6JT5Ob8M9RHT5YIUxIBQc4LkX8HNrZSWzjCSvVjmHqTqQ8fVrswlas7BZ+yrx9zEoBaQrehZoRSPCHxKLwCnaCswj6I8AKq6aIP4ppQqABC2zABvvQmmHlhUFdQRCiLvPFj+SRcI6PVA+JJAji0zsVGmqqAnbqiRNoUUtHPCiUfF1C4Hva/UaQNIZLalutKbgS4kKftukDLjIlbK/Nx4f0an2PPJ24MUrnhMma2l2tjHKpfmxJxpUwdANjl6YbrRKAbkfAKSukB/pbK1P5tzSHs2pNPlfwT8XLbOa+2TRe45OrVyXGuecyHYbHkue7QQc+oDlr+62CzqoBIy1Jk67Itir1MnPwvXhwb1xxT+p9BddHlyIie2e8bDoUSJxG82KDbR9J0R5AZ1AeMtYxL1R3lBedgaJ6LAka8yJGnb3vYvISsHcAvIZs98Esyoh6r8yNuClm2vk5skhutvq1vAu9vJUrxpPGNuDXQu0rwDQgA+7JoRD/5DmO9xNxNxXp87c/YLUsADq14CaclBC4pmUH8aQfOxYzsMtiMxoNMLE2lUjuKlLy34xG0qbImIetGp8bobW4yu6t4seuDZjqfHeNFE1zUGJ3vGWwjpQRH4ym0kKX3GY19PCJQ0YFBGS+TOxjvt6bSaUei5lzkknMMZNvsUMHz5O6fv/7uyPHMk2YXbXd/6UUCnVaPB/JI9ltgSlH80UbC8OgQZxddUNtz5A7X8VhpBdwmDzOGx9MZaEytpKbKk/a39j7DDEcX0Of20OMMZzy/hyHBjFG9WGzIdSGU/aw/HamrUkkt+mCPG5F1wMybx9h17f0CbhZKJvfNqyVF3A6q+qKh4KLRlWw8xQHMkGd8IpVlT0I7tncdCw3XrJ/abfP1FH9cFfaaNni9d2v7F1BLAwQUAAIACAB3k6tEe+wFKxIDAABhCwAAJwAAAHVuaXZlcnNhbC9mbGFzaF9wdWJsaXNoaW5nX3NldHRpbmdzLnhtbNVW3U4aQRS+5ykm03gpqxarJQvGCKSmCkRo1Stz2BnYibMz251ZEK/6NH2wPknP7AhCtGbVmtRwAXPmnO/8f0x4cJNIMuWZEVo16HZ1ixKuIs2EmjTot2Fnc58SY0ExkFrxBlWakoNmJUzzkRQmHnBrUdUQhFGmntoGja1N60Ewm82qwqSZu9Uyt4hvqpFOgjTjhivLsyCVMMcvO0+5oc1KhZDQi041yyUngmEISrjoQHYkmJgGXm0E0fUk07liR1rqjGSTUYN+2D90n4WOh2qJhCuXnGmi0IltHRgTLh6QA3HLSczFJMbA92qUzASzcYPu1BwKagcPUQpsnwM4lCONySh7B59wCwws+KP3Z/mNNQuBF7G5gkREQ7whLv8GbQ2vvlz222cnx92vV8Ne72R43PdBFDbBOk4YrDsKMSCdZxFf+gnBWohijBttxiAND4NV0UJtrNVacO5MRlpi7QsrnIdkxFkXEr7SjcG1UB3U3KZkjInIeYMeZgIkJcKCFNHS2OQjY4Ut+t9Z1SSIhXPGyemA3rv31YliyAxfDWtxY1zNo+a5ziUjc50TKa45sZpg/nmCv2JOVptDxplOCimOjyVGCvQ4FXzG2UFR0zvAvzm6RBdJjpY4uank1nv4kYtbMuJjnSEuhynOOMqF8fjVZwGnYMw9KCxi3BicHLfaV8fdVvtiwyUIbAoqeiY4NpwnqX0LfMDclUYXUmqs5goEViaC3PCiP0ywQq1MmqV9xzAtmu4aWYBiuwXG4zHxIsLRFCrnZQEjUEQrOScQ4QoZN0JToXODEj8sHtq8KEBvSoQqQp3gBqGzjPGsDNrW9s7H2u6nvf3P9Wrw++evzSeN7milL8F587xy9CSxLMnl4c6FgeOCx6nBZvn/yQz9s/b3MnXtti+GpbrZHpSC65XR6n0to3Xmqay/QmNlzM4hU0hE70K1i5w58QSNrClFIixn/3IdXjDSr/q38/vwNiP9hjm/Zo3fTcr+tHw4rb2UwuDRp5y7SYQSCRbCsffy/dfcrW3h2+vRq0oF0dafxc3KH1BLAwQUAAIACAB3k6tE0d9UWrICAABUCgAAIQAAAHVuaXZlcnNhbC9mbGFzaF9za2luX3NldHRpbmdzLnhtbJVW227bMAx931cE2XvdXdMBaoA2zYAC3VqsRd9lm7GFyJIhyeny99O1lhI78UIUiMhzRIo6VIrklrDlh9kMFZxy8QxKEVZJ4wm+GSmv53mnFGcXBWcKmLpgXDSYzpcff9oPyizyHIvvQEzlbHABfZqF/Uyh+BzfFsbGCAVvWsz2D7ziFzkutpXgHSvPllbvWxCUsK1GXv5YrNajCSiR6l5Bk9S0vjI2jdIKkBJMSd/Xxs6yKM6BhkyX9jOR06c6ffoD2o5Ioizt5pOxMVqLK0ibfHVjbBzP9O7prSyMnSYo+Ks09MtnY6NQivcg0s3vvhobZfC2a/9HI63glWloyjl9ie8cynGpx89UdWnsLMEcyCQ6ewu+PfasdxHIf43nHplxFZw+mb4ePAjm0nMKSyU6QFlYuZis+dtjp/R8wHKDqdSA2NWDnnTRT7iTYZvU1+P+wBthZQTyjh7xymnXwMrVGwFTf49frW7tUxHX9+6LChSw886owt7ZI3/rth4hI2ePfKakhEdG90fww4jjhCu+xf4yT3dfR4FhvQz9CqsQNZkezODKKLV3BEzDS1hKU84LacDcGsqsz5WUHdWEGN6RCivC2S+Dy/f2MBJlBwGvtGFdIUUUhSG52Rr1Ix3fl12navTRVI7uR6E/nFvPlH7Dr+dYKVzUjf5RkvOZ5+kh0Y2ZZ8MM80pqOIh7tuERx+YeIzVYbEG8cE6npmFcgZy6PXejNQZHWdQDlA13GflNhtrPuiYHsda3RiDIJvU5XE2qmuo/9UrgDcqUMBJ0TFXr7Rgm76qMHF4CgEVRB826hYs0HVWEwg7C5EcOe+CxkyGpNTomtxv1ABsVC857JinSPxS9UmJcGhggvOq6hhkuMkH1CufSHi0Z/HPPcnjNjPhikHN4MSVb6/hxE7XT/Df5D1BLAwQUAAIACAB3k6tEcVSt3OcCAAByCgAAJgAAAHVuaXZlcnNhbC9odG1sX3B1Ymxpc2hpbmdfc2V0dGluZ3MueG1s1VbNThsxEL7nKSxXHMkCpYWi3SAEQaDSJCJpgROarJ2shdfe2t6EcOrT9MH6JB2vCSSCogVB1SqHxOOZb775jePd61ySCTdWaJXQ9eYaJVylmgk1TujXweHqNiXWgWIgteIJVZqS3VYjLsqhFDbrc+dQ1RKEUXancAnNnCt2omg6nTaFLYy/1bJ0iG+bqc6jwnDLleMmKiTM8MvNCm5pq9EgJA6iL5qVkhPBkIISnh3II5dLGgWtIaRXY6NLxfa11IaY8TCh77b3/GeuE5AORM6Vj822UOjFbgcYE54OyL644STjYpwh761NSqaCuSyhG5seBbWjhygVdggBPMq+xliUu4XPuQMGDsIx+HP82tm5IIjYTEEu0gHeEB9+Qg8Gl0cXvfbpyXHn8+Wg2z0ZHPcCicomWsaJo2VHMRLSpUn5nZ8YnIM0Q95oMwJpeRwtiuZqI62WyPkzGWqJqa+sKBkhUzlL6J4RICkRDqRI724dmDF3h0JiDN52vTlSjt4DhnjTDIzli47mN9ZnMW2d6VIyMtMlkeKKE6cJRlTm+CvjZDHdZGR0XkklWEesFIyTieBTznarLN0C/snRBbrIS7TEViwkd8HD91LckCEfaYO4HCbYtCgXNuA3nwVcgLX3oDDnuNI/OT5oXx53DtrnKz5AYBNQ6TPBsYQ8L9xb4APGrjS6kFJjNhcgMDMplJZX9WGCVWp1wqztO4NJVXRfyAoUyy2QT8DEixRbS6iS1wVMQRGt5IxAikNhfQtNhC4tSkKzBGj7IoLBlAhVUR3jgkJnhnFTB21tfeP95oePW9ufdprRrx8/V580ul0UPQneW9gU+0+uirt18XDm4shP6OPD7kz5t2a9d9r+VidTnfb5oFZ92v1acN06Wt3PdbROw3LqLSymOmZnYBSulv9CtYNbcBxWLu5BKXLhOHvNBn9Bkz79jxRa+JWa9A2jeHLU/t0gwunuAbL04oijR59EDZQvvxNbjd9QSwMEFAACAAgAd5OrREjFXwGXAQAAHgYAAB8AAAB1bml2ZXJzYWwvaHRtbF9za2luX3NldHRpbmdzLmpzjZTLbsIwEEX3fEXkbitEn7TdoUKlSiwqlV3VhROGEOHYlu2kpIh/b8a8YscpeDbxzckdz0TjTS+qF0lI9BJt7LPdf7h7qwFqRhVw7eqsQ89RJ5plc5hlObCMA/GQ8vDpUd6eiJAx4dY0rj7RVjf8iMA3C8p0E5cBCxXQdEArA9pPQFuHEv86le2r2lXUaHNcGCN4PxHcADd9LlROLUOu3uxqFujBogR1Bl3QBBzToV1d5MnxYYjR5BKRS8qrqUhFP6bJKlWi4POu/MtKgqp/+GoHDJ6HrxPHjmXavBvI/cSTJ4xuUirQGvZ5HycYQZjRGFjDd2DXP6hj3C7Io8tMZ+ZAj24wmrSkKbS69DTCcDFee7W6OcRocwbWZkfc3WI4BKMVqJbV+B7DAYUs5AU/UCqRYkdaaLvnR5QJOs94uk89wAhyeFi07ereqVB7/DFxRkh4I7QMTGTedXFcMPUmOLjayzoNzTwLiTwkdt9VvlgeRec8xr9IcP8VEWoMTZZ5fT/Ud2PdCKpWoGZCsLqA73NH9XP1tn9QSwMEFAACAAgAd5OrRBra6juqAAAAHwEAABoAAAB1bml2ZXJzYWwvaTE4bl9wcmVzZXRzLnhtbJ2PMQ/CIBCFd34FuV2wW9MA3UzcHHQ2FVFJ6NFw1PrzhdQYZ4dL7l3e915O9a8x8KdL5CNqaMQWuEMbrx7vGk7H3aYFTnnA6xAiOg0YgfeGKd+0eEiOXCZeIpA0PHKeOimXZRGeplQSKIY5l2ASNo6yzBhRVlJOKwor2/m/6M8NDGOcq8vsQ96jKXtRq4VTshoqc3YoPN4iyGpQ8uuuys6US0URSv48ZtgbUEsDBBQAAgAIAHeTq0SUE7MiaQAAAG4AAAAcAAAAdW5pdmVyc2FsL2xvY2FsX3NldHRpbmdzLnhtbA3MMQ6DMAxA0Z1TWN4p7daBwMZWltIDWMRFkRwbkYDg9mT7w9Nv+zMKHLylYOrw9XgisM7mgy4Of9NQvxFSJvUkpuxQDaHvqlZsJvlyzgUmWIUu3iaOJTKPFIscdhGo4VNe/8Aem666AVBLAwQUAAIACAAabUxEzoIJN+wCAACICAAAFAAAAHVuaXZlcnNhbC9wbGF5ZXIueG1srVVNb9swDD2nwP6DoXutpF3XNJBbdAWKHdahQNZtt0C1GVuLbXmSXDf99aP8bc/pVmAHAzbF90jxkTS7ek5i5wmUFjL1yMKdEwdSXwYiDT3y8PX2eEmuLt8dsSzme1COCDySp8ICeEycALSvRGYQfM9N5JGewUVm4mRKSCXMHrnPkLuLtCTvjmbokmqPRMZkK0qLonCFRkQaahnnlkS7vkxopkBDakDRKg3iNNiV+Tsan0Sm1Owz0D1kZt4euCZpOZ61GJAUp65UIT2Zzxf0x93ntR9Bwo9Fqg1PfSAOVnJWlvKR+7s7GeQxaGubsSrJNRhjkyhtM2ZWYrFMHa18j1QOmwS05iFoN05DQissnQCzbcx1VPPoAa3l1TtR85Z+G/u9adxK5WjnnOWPsdARHvUhnXUSyOgwKkvK65Yd9NB00K1lIo6CX7lQEJSf39oWmS9IFbDtuDJPVxc+HuDbLfeNVPsbhGEX1Qq6rWhuJZpbgloOt42+7ihIc9stcJMraEo1Y08iAPmFK8VtW1walQOjI2ONpUMwo9WVa5E6QVhkkvjsH7SxfiNpfurXlCkB/0OYT0jU1kSkATzfCvQxkGBNDWCxrc01WezamF1OOn9Men09MFU51qLgRRzDVQg4hgE3nHZ2eggKimt08XM1wvYODoIjEUYxPmaSYXx6kCbhajfJ0Ds4CI6lv5uAtua2jHRcx1EztR3E6MQ6YX6ujUzES9megz1jVmUfvjZyzdF1JtqD8/kfoziI0QzmlkysLvvW21fN4b2dU6M7n01WWQbdivMAJs8qr2YW8mzkE8CW57G56efU7MMedJTz1HRMc33HfpfFWryAU4jA/ukWp7YmEdie8ciH5WmPAfXE7TIIX5qmIjJaS1KpeUg5hrV5ElBUmGpWPqLqoZJ5Goy0cbPu56Bj3FXXCrgTwxYzXZxg88nMI+/xpb7LxdlFd5XzxUWDLfO6rwJXubxhVdcJd51B635tL8LqmcfX31BLAwQUAAIACAB3k6tE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HiTq0TZiZEbJw8AAPckAAAXAAAAdW5pdmVyc2FsL3VuaXZlcnNhbC5wbmftWmlUU1e7DohoHUA+BwbBfEirVBlVRpOAIrMMohQRQ6CIKVMQIYQpgPUTvlYGFQQpAuLAFAYBSeAEgn4WqAaS2jBIQkCMEElMgmAYMpB7kq6u27Xu/XP/3sWPZJ9nn332fs/zDnl21v7J39d9+xaDLRAIZLunx6kACETDHwLZkLRZE+wpMpq4AzZqiQHuJyHNNMM5EGigT/icgEBaC7fKwjeC+KsrHsGJEIjWS+VHbSC+7hIE8nWe56kT51JCBewTN78WGw1M431S1VLVurY4eFi8CNkBr99hbKz5xvDUjWxTM+uD3xibdnnseG+sabL5ZzOzfwzfTDDe0ROV53Ww13dttrejVxi/PPiMzJDvgg2eDgoMCsIunx6pJaQ3N9ZMt9MRIfgvb9wJ2oiVMAGzIwY0CHIw/MutaJMRj9np8uyFzwNQ0tENYO/9h9HfRJzfVOyHWH1csQPseFcceDR4U7ElZeVhhfKx7BhC9MEgHh7O9lDC5iannTOv00U9YwUaytHMBuaruxjlJURx8IGy0VBXsub8z3WwDtbBOlgH62AdrIN1sA7WwTpYB+tgHayDdbAO1sE6+P8DghAK2eJu5WX5V6bK5lq2Ovi9Y/P/BbwoU39dW5UJpM3cDfqODlsc5LUO7AuBf/ndBXcfQGKlvORRgWB0AwSSzbCFTiUPlJS6stcW/vC2FGC3XWSMwiLWhIDlTUCeGwtJ31S81w7TmClhVBHtlnwDSSQMjoRQ/ulbo+0kmy+Af/sOxtPrHG0K4Qb7JI4XiHBnlucs+L0tPRteb7Xs/n3y+XEkW4jB0/i4Xin7gh1mbjoXGoqff7GJdHGN66RIFVNRa1cFq9yq3khY7qKQLMpsFyjmc50mjmEoqGggdaJR2G7NnlKsLZf351NxPSg7uJvF9/pRwAA0K4OfVjl2ccnyfeFwMP1I4nEIxFS8X+r6KZddnykmoDr4cEIUkFp4gk3Sxe/vm1SbaRutB9hsyX13o39nco9PBUOLkzmlwi5uZYgFYSWgdOxF2urkMoW0BtwveFkXh5p+TFyVL08pfE7Ve1gLby7IRVlZEbKGVV7MUAgjP0HcWWd6htO/vNhdIbS+qkN9a4tsikFmwUtiZLApV4cvZTFYNll2NUll14+MIj/EuNDbqAjDRrNhA4+FnJsZCQmi7D/YddSHIVXtDRtojreaWrDOTJ+jhOsi4Tsizf6e9gU+kNyFoLUQpYYmvE83fz4glh85cs6MIG2gtHy0EbbrhPUniVP00F8H3rpH37MqxPWy3O6FMyI+NFLrsHpT8eXNo6mwSu3d/pT8o2PJDtRBAQTyYDiYzEYMt86N4keHEmN5FOGo3Eyj+KhBPPatTcqw2krGju6fjvpT4NgqMxF5y3YxVp/IkyYke7gW6FgdOpUX9ToFdu7++UqfAKd4cjzoDxqQJ6Hsq40CdAJmqRZMYzpRL1qf3YbGbIJAxON67DWGNW80S7lWdO/KQ4S2q7NDbYIVK7985LBsUR9S4fgDFO1wJYWNt1N/feTA8DJ185n+Ly87aRjJLlNbcHpyHrLWmySCAVyOcRK1ErtoeJL0KdiODgJNiH2kOLkgYm2i6Alm7yCQWnCm525tiAL/lSn3mNZlckL7jNqnRq1fYrpTFgQ8IZml7w/wLdVfC4FIOpCqVR2y1FiOZsyXT8lqKjJ12W1qEN9x66wfomtZmu2YyohARUMXS1O6w58WZTiYzMlJC+mviTpUOYz2S6rCvwgfYV2Z/cEmS9MLiZisOTtLdy4b+cIxt4rMQHgibZtj3i7pm7L2mXCR/c0MtjB7gY9SpGEFzI4Rqag3a/aH383TQU42g0SxYewrlSkBQOQGyP0Gu8mUR2y042V28j3wTdtJU5lkthYZiFOLdPjkKIQBYocWpLpX320fxT6i1uuBXJwWdUOI1iNi4o1/JUwN4633e278GUAdupL/m82PXnij6vDK2ma01s7d5rOpJToRJftM0MFucIvlLnPS4Qcw8fBZQq9cEK+Qu873To8EoeJqfVTU3PEhPckRLvyhtLHdkAZsv6wi5021Yuv7igbWHiU73xVeW5SRvNRm7vPCkgzvYdoypL9aTQLtxc2FN8+ygMn9Z92s9DmHLuQlYEcHOjPWdozrBPUnLeLtvndHhqJIfT8BU2QqNbj0zJjDw0ELUmTIrw4twtXzPN23B6syFnrRkmg5Hqf5WpSlkIo7gQwWlIIZB9f1iXbAhkR/7I8HulXRYJZLR0hjjUqBKNyI+V7Iu10VXNSesa0h3tilL3oo6ZvFTiYOvzSOjh8vLa8tG0EIOwuE2z4AzQZBqFLOHUwIGDV3APOOgsVIju1o2jC9Y584sbZ/bIkg4grO89L4C0zdKm6wI5WoR1tMNVXfcuUKe7E1z/mMi3z/p5pvxaOVqSn8JhKzE/Qn8X5mkeTGRbWIbYudnxdXmHMlcP6svksTS49nG7vVzZMUC8k+e7YK/0ZwWBDNsNp/UnAcYxDtZIv0E+wcW2lVdE0o9qJjCu1bCzHpSrOsB3UeLc1wqbNy2Yw/JwZFyUnNIn3vtT0iPXYv0ej4p/eNVbn7H0A2jcGhBK/C6ocn7IaeRp1fe/+pBF5ei2TamtWW9yar/Bmt12I/yKpZC6u0eahKm2/GWlDxy0VLZ17a11nu9p2lujmXLfscTs472uS+UhdOqXzy+SQzI9l9KMRFsJPGEDawDoDcX9rWkclp81GLzBPlpUb3xGThNB5HmhqwcCzi8ZtpsUmsS3vVNtp3ClftaYfqUd0s9RembyLqUI1iKvHwPBjp1Dk0K8eaIv2TmeDK5uBAymjHfXETTBVer1xlYxUGJZtEnMZbEspW0xm/LAlDsqCzO/rtHrX+YP1EM/3Wy10tnQRMuZKeVD1+Rkl2QH+yIcOSFO5wzrl+wI3kQ9Txz77OryyMqHMyY6+EZ3p7b2fx0lUV42mcHofcUqEKI1+5DjwG9q1qXU9S4bMWg2joM60P1M0m4pNB+VXa84chxTPHOGlAeIEmp/Fuq7a9+stqmodw1jO6DtvE+o4fZBmL2WJKDdc/4XasIRzxKDK5LjsAiGvLz27rQykkYyOJdDgp03mQ12YwNrRhoiEdUVBNGGw3cEJcit7GTnqiqj1vbfM+s8d8VdY183D+uNTaEFvI82/nlm4vdUTpQbMdtebdZXXV/zlZkQAXkfOphzUGZ9u93VLqW2zit88JhCyQ89GhomF/Unojrolbk32kBR1MSXHsxdb20zmaajNOJS+bObRHIVW+fbfTnk7ipvAElOy9LgFUCJIDhQjJR567k+RNmoHxxjbQbTkzlm98+qFFBsDn/2mgBa8QLb8WXHm3bc7sLmYcAqn9ACqLGFUUZWi+/rfGS/vnUMttBfeeTtCbjF2zE9zcBIv5JJGZ4uwQAog7wge50+Nb0/a0VMXosS7LYPSxsqlR1EvZquXLtxRdI39e65u4ojiN4htZMg6UsGlfSpiRJ+8a8GqEEDTGGH5m44dDPs/C0gc+e2MZ9WnenC99Ema+paqCviSGO7BlHQxlwSrKczK0GdR5QhmlU+e8VUm3wIxp6ZB6SuvCWS+kRx4Ut4oAmSWMfCp79XQJcvmu3RzxVWP5wfrwxoEMTc/tUo3iz4U7o5kOhuYoQ9h/x9Ue3rYiqGJlIO7Y3N+sWXUaGsyKdRRf3OsS9CRXFVy0lJGwv9eA8b7uIV6htxy2FoZl4JT5ZwMKs9PklmcEA6JRN04tsltekwPGeR2eBDQ/sUbpoyuHn/LHmeVJrAile62mZlNReH3/WazhoVvDS/VxZ3jSX9CNywsbGS4axWmnk1gmOv4HRBSpUNLkkPjP8T7tzPnrI1TL3u40bgWu81KmlDXVPNXQd1m8tTmd8ulROqKkqzn+Z1Ox4d7bDygYKaTpz9rK0xWfx9hlMmb+9H5Q4qmyXAxT5etZhp8TfDH3aYnjlak9R6Kzumrq5c9WF7aoY1ff0ptEdmVcwgMrC2jCdCMgsAZdzUs2J7mDv8YWUHTh8EqrlreNT1yRJHP1/cfOSkdNvdJ8QfrkvWPDEdX7drKXPDSKPfH2sfjZV4buXuyult41yQV8r6FisUqRIW6vkjfCnbm0MdcNmFE4aukNHOotP2J4+2FOwxD4Av3p+wf86SRhWo7qHeJ4pTHyNmH/yO/IUFXtWzrDuuyQxMAqaXdVlb3SAiTJ/DIow4QC0hSG1GeBCXHuMgLEZex0UQ8/qIJrH+Aam/ocWTrEGJ5zAlNm2ZyR4JD0IrscSy/FJ9EHqhskKYUfa6r3U+2NrpSrlnX5qHL0yBHH/OpyojKJ65UCnImviRiNywWzxzp9+oYuU/D0sFrkVTp8eWKXmxfuObKEwcaOIQVJE6tA2PMhgEtFgDKnkfalzsqh90ltjqTLd4QlHu77+xJ9NSkBLnZ4VVwvfSjyI0p9Bhr+EixYbmM8W1+j+Kfsq7/8bcb/TTjZYSbsx7jVF23ZtkqpQQAV/VO2Uu0cYIek8No1SzZNYMdh+aT5ixik1bvL7MVI6FQ/tP6CG+lTGUsN4ozXdCMpkvIAcRX49COlbkEqhVeRBPcrO/e3tc+FWbLZMDIFVdCifbspCw2DFiem/sXhcPp2MveDK3NGnqeUiTOst1DyziQ+gj/rYKvbherGOa/ahjrA/4UMzZeDW4Q2xPmLmnc+5DrJpnl9uqhYbVpXe8/qbDnpV3XM0rvr2kRwSkPJuVeA8C/rnvuLvv649KTAFT/rTpps/6WmfPn8MH6iaTlYYORvEVPP6nCUfzjoFAyXfHwUZ/pXOitG0rW0P7s3NCdWLR8FjCCQYpfeOixZcHVbxiD6veF71z5wYxOZcUvQPg1WzkdidDVs4TeTOCv95tAeoLKmpikV4IM7sXe0QEuYUcSpcbHeynmTgCaGcei5ieMPil16rqZtRqfaEH/0wO/z6sFWUyw4r3b6wVozY1zyd/qB+yqLFmpSBvkmvvCaH16+nFCTffVQaLqgY4RT6ERZW+5vBxr7sYvKTd6Au7Ma2GzW2KU8YeP8J2iWgfkS6668P7+qPFaTJeejBKpTNwhU4PGuBfEYimSiHLqSESj48JrndL3dX3kXEzj0OAfrXD8NVozYg8qzOPauI1798z5gF6GFcgH/uU9XcFo5svYB08PmjkKbMNKrhnkfauPWA1f1e7r6nmo+GfbjfwFQSwMEFAACAAgAeJOrRIl3YEJKAAAAawAAABsAAAB1bml2ZXJzYWwvdW5pdmVyc2FsLnBuZy54bWyzsa/IzVEoSy0qzszPs1Uy1DNQsrfj5bIpKEoty0wtV6gAigEFIUBJoRLINUJwyzNTSjKAQgYWBgjBjNTM9IwSWyULQ4SgPtBMAFBLAQIAABQAAgAIANu2gUJ7BdOSwAEAANoDAAAPAAAAAAAAAAEAAAAAAAAAAABub25lL3BsYXllci54bWxQSwECAAAUAAIACABFsldEBlydIcYDAADNDwAAHgAAAAAAAAABAAAAAADtAQAAc3RyZWFtbGluZS9jb21tb25fbWVzc2FnZXMubG5nUEsBAgAAFAACAAgARbJXRJuyblLVAgAANQoAACgAAAAAAAAAAQAAAAAA7wUAAHN0cmVhbWxpbmUvZmxhc2hfcHVibGlzaGluZ19zZXR0aW5ncy54bWxQSwECAAAUAAIACABFsldEsi9dz+EEAADKHAAAIgAAAAAAAAABAAAAAAAKCQAAc3RyZWFtbGluZS9mbGFzaF9za2luX3NldHRpbmdzLnhtbFBLAQIAABQAAgAIAEWyV0Qa2uo7qgAAAB8BAAAbAAAAAAAAAAEAAAAAACsOAABzdHJlYW1saW5lL2kxOG5fcHJlc2V0cy54bWxQSwECAAAUAAIACADatoFC38f26moCAADpBQAAFQAAAAAAAAABAAAAAAAODwAAc3RyZWFtbGluZS9wbGF5ZXIueG1sUEsBAgAAFAACAAgARbJXRA9rEPhAAQAAuwIAACoAAAAAAAAAAQAAAAAAqxEAAHN0cmVhbWxpbmUvc2tpbl9jdXN0b21pemF0aW9uX3NldHRpbmdzLnhtbFBLAQIAABQAAgAIAEWyV0S4X7ESqAoAACMpAAAZAAAAAAAAAAAAAAAAADMTAABzdHJlYW1saW5lL3N0cmVhbWxpbmUucG5nUEsBAgAAFAACAAgARbJXRDJyWxRGAAAAaQAAAB0AAAAAAAAAAQAAAAAAEh4AAHN0cmVhbWxpbmUvc3RyZWFtbGluZS5wbmcueG1sUEsBAgAAFAACAAgAd5OrRP5Vkq/RAwAA+w0AAB0AAAAAAAAAAQAAAAAAkx4AAHVuaXZlcnNhbC9jb21tb25fbWVzc2FnZXMubG5nUEsBAgAAFAACAAgAd5OrRHvsBSsSAwAAYQsAACcAAAAAAAAAAQAAAAAAnyIAAHVuaXZlcnNhbC9mbGFzaF9wdWJsaXNoaW5nX3NldHRpbmdzLnhtbFBLAQIAABQAAgAIAHeTq0TR31RasgIAAFQKAAAhAAAAAAAAAAEAAAAAAPYlAAB1bml2ZXJzYWwvZmxhc2hfc2tpbl9zZXR0aW5ncy54bWxQSwECAAAUAAIACAB3k6tEcVSt3OcCAAByCgAAJgAAAAAAAAABAAAAAADnKAAAdW5pdmVyc2FsL2h0bWxfcHVibGlzaGluZ19zZXR0aW5ncy54bWxQSwECAAAUAAIACAB3k6tESMVfAZcBAAAeBgAAHwAAAAAAAAABAAAAAAASLAAAdW5pdmVyc2FsL2h0bWxfc2tpbl9zZXR0aW5ncy5qc1BLAQIAABQAAgAIAHeTq0Qa2uo7qgAAAB8BAAAaAAAAAAAAAAEAAAAAAOYtAAB1bml2ZXJzYWwvaTE4bl9wcmVzZXRzLnhtbFBLAQIAABQAAgAIAHeTq0SUE7MiaQAAAG4AAAAcAAAAAAAAAAEAAAAAAMguAAB1bml2ZXJzYWwvbG9jYWxfc2V0dGluZ3MueG1sUEsBAgAAFAACAAgAGm1MRM6CCTfsAgAAiAgAABQAAAAAAAAAAQAAAAAAay8AAHVuaXZlcnNhbC9wbGF5ZXIueG1sUEsBAgAAFAACAAgAd5OrRDXb2a1oAQAA8wIAACkAAAAAAAAAAQAAAAAAiTIAAHVuaXZlcnNhbC9za2luX2N1c3RvbWl6YXRpb25fc2V0dGluZ3MueG1sUEsBAgAAFAACAAgAeJOrRNmJkRsnDwAA9yQAABcAAAAAAAAAAAAAAAAAODQAAHVuaXZlcnNhbC91bml2ZXJzYWwucG5nUEsBAgAAFAACAAgAeJOrRIl3YEJKAAAAawAAABsAAAAAAAAAAQAAAAAAlEMAAHVuaXZlcnNhbC91bml2ZXJzYWwucG5nLnhtbFBLBQYAAAAAFAAUAO4FAAAXRAAAAAA="/>
  <p:tag name="ISPRING_UUID" val="{A7A6FD9A-6D5D-438F-93F5-E4992118BFB6}"/>
  <p:tag name="ISPRING_PRESENTATION_TITLE" val="Facebook Mastery 2"/>
  <p:tag name="ISPRING_RESOURCE_FOLDER" val="C:\Users\Susie\Documents\_design\Cardell Media\Facebook ads\Facebook Mastery2\"/>
  <p:tag name="ISPRING_PRESENTATION_PATH" val="C:\Users\Susie\Documents\_design\Cardell Media\Facebook ads\Facebook Mastery2.pptx"/>
  <p:tag name="ISPRING_PRESENTATION_INFO" val="&lt;?xml version=&quot;1.0&quot; encoding=&quot;UTF-8&quot; standalone=&quot;no&quot; ?&gt;&#10;&lt;presentation&gt;&#10;&#10;  &lt;slides&gt;&#10;    &lt;slide duration=&quot;69860&quot; id=&quot;{DCA9F957-2D4E-4479-8B76-3E468736BE5A}&quot; pptId=&quot;865&quot; transitionDuration=&quot;0&quot;/&gt;&#10;    &lt;slide duration=&quot;9991&quot; id=&quot;{4A5F4AD8-55DE-4D90-BE13-E864FF515F1F}&quot; pptId=&quot;930&quot; transitionDuration=&quot;100&quot;/&gt;&#10;    &lt;slide duration=&quot;37923&quot; id=&quot;{B4B0A1F6-6B32-4339-97E8-BAE3C5CF85D9}&quot; pptId=&quot;931&quot; transitionDuration=&quot;100&quot;/&gt;&#10;    &lt;slide duration=&quot;37828&quot; id=&quot;{DA8197DD-E5A9-47AE-90C5-634BC46614AD}&quot; pptId=&quot;932&quot; transitionDuration=&quot;79&quot;/&gt;&#10;    &lt;slide duration=&quot;41244&quot; id=&quot;{615533FD-B784-4475-B2F9-E9DE7DED45AC}&quot; pptId=&quot;933&quot; transitionDuration=&quot;100&quot;/&gt;&#10;    &lt;slide duration=&quot;4511&quot; id=&quot;{4D9C9BA8-D009-473D-B65A-3E337AD44291}&quot; pptId=&quot;940&quot; transitionDuration=&quot;100&quot;/&gt;&#10;    &lt;slide duration=&quot;25770&quot; id=&quot;{2A87C4BB-1A3A-4C5C-B079-26A8690AC90A}&quot; pptId=&quot;942&quot; transitionDuration=&quot;100&quot;/&gt;&#10;    &lt;slide duration=&quot;63437&quot; id=&quot;{96374AE2-0220-44EC-9045-02F19E422EE3}&quot; pptId=&quot;941&quot; transitionDuration=&quot;10&quot;/&gt;&#10;    &lt;slide duration=&quot;5634&quot; id=&quot;{96A23959-1469-4BCF-AFA4-ED110D79B890}&quot; pptId=&quot;943&quot; transitionDuration=&quot;10&quot;/&gt;&#10;    &lt;slide duration=&quot;57053&quot; id=&quot;{B66CF293-CA35-4E5A-98FD-FDA3D3E9E4F7}&quot; pptId=&quot;946&quot; transitionDuration=&quot;100&quot;/&gt;&#10;    &lt;slide duration=&quot;50721&quot; id=&quot;{158A4862-7965-46C4-AB41-E2BA95519C4C}&quot; pptId=&quot;934&quot; transitionDuration=&quot;0&quot;/&gt;&#10;    &lt;slide duration=&quot;30593&quot; id=&quot;{C80B2554-F66F-40A0-ABEA-2D40B26E0B53}&quot; pptId=&quot;935&quot; transitionDuration=&quot;0&quot;/&gt;&#10;    &lt;slide duration=&quot;70732&quot; id=&quot;{F22BC02C-93DC-4A7A-906F-92A03ED142B5}&quot; pptId=&quot;939&quot; transitionDuration=&quot;0&quot;/&gt;&#10;    &lt;slide duration=&quot;58920&quot; id=&quot;{281096DB-05B5-4830-B7DC-87FB6D289AA9}&quot; pptId=&quot;948&quot; transitionDuration=&quot;0&quot;/&gt;&#10;    &lt;slide duration=&quot;617&quot; id=&quot;{4B696A99-C75E-4E6E-8B96-D3D0D8E4ECE4}&quot; pptId=&quot;949&quot; transitionDuration=&quot;0&quot;/&gt;&#10;    &lt;slide duration=&quot;49240&quot; id=&quot;{AE9401E1-17A6-440A-9117-B5954111C28E}&quot; pptId=&quot;950&quot; transitionDuration=&quot;0&quot;/&gt;&#10;    &lt;slide duration=&quot;2520&quot; id=&quot;{EA2AFA54-9A3C-4260-962C-0A86A30D3272}&quot; pptId=&quot;937&quot; transitionDuration=&quot;0&quot;/&gt;&#10;    &lt;slide duration=&quot;1271&quot; id=&quot;{161DA52E-E379-4577-B775-FA8FAB5F4F6C}&quot; pptId=&quot;951&quot; transitionDuration=&quot;0&quot;/&gt;&#10;    &lt;slide duration=&quot;1251&quot; id=&quot;{93D749E7-1C29-45A1-8EFD-4670CC446B30}&quot; pptId=&quot;952&quot; transitionDuration=&quot;0&quot;/&gt;&#10;    &lt;slide duration=&quot;37884&quot; id=&quot;{ED71ABEB-09A3-444E-9829-B31B65113DB7}&quot; pptId=&quot;953&quot; transitionDuration=&quot;0&quot;/&gt;&#10;    &lt;slide duration=&quot;1016&quot; id=&quot;{1E14AAF8-2883-402C-9AA8-ED3277754240}&quot; pptId=&quot;954&quot; transitionDuration=&quot;0&quot;/&gt;&#10;    &lt;slide duration=&quot;6179&quot; id=&quot;{5DBEFED1-67D8-42A3-8BE9-51C367CDA960}&quot; pptId=&quot;955&quot; transitionDuration=&quot;0&quot;/&gt;&#10;    &lt;slide duration=&quot;2360&quot; id=&quot;{8306D654-3F5B-490F-8716-E90A573C943E}&quot; pptId=&quot;956&quot; transitionDuration=&quot;0&quot;/&gt;&#10;  &lt;/slides&gt;&#10;&#10;  &lt;narration&gt;&#10;    &lt;audioTracks&gt;&#10;      &lt;audioTrack duration=&quot;732883&quot; muted=&quot;false&quot; slideId=&quot;{DCA9F957-2D4E-4479-8B76-3E468736BE5A}&quot; startTime=&quot;0&quot; stepIndex=&quot;0&quot; volume=&quot;1&quot;&gt;&#10;        &lt;file modifyTime=&quot;2014-05-11T20:48:18&quot; size=&quot;8794595&quot;&gt;&#10;          &lt;path full=&quot;C:\Users\Susie\Documents\_design\Cardell Media\Facebook ads\Facebook Mastery2\audio\audio1.mp3&quot; relative=&quot;Facebook Mastery2\audio\audio1.mp3&quot; resource=&quot;audio1.mp3&quot;/&gt;&#10;        &lt;/file&gt;&#10;        &lt;audio channels=&quot;2&quot; sampleRate=&quot;44100&quot;/&gt;&#10;      &lt;/audioTrack&gt;&#10;    &lt;/audioTracks&gt;&#10;  &lt;/narration&gt;&#10;&#10;&lt;/presentation&gt;&#10;"/>
  <p:tag name="ISPRING_RESOURCE_PATHS_HASH_2" val="c868e5f354af5a6b9ecb699a6f2c5d49fcc7757"/>
  <p:tag name="ISPRING_RESOURCE_PATHS_HASH_PRESENTER" val="e6f8ac2e1647ecc0fd92195e01372ae4a81cf94"/>
</p:tagLst>
</file>

<file path=ppt/tags/tag2.xml><?xml version="1.0" encoding="utf-8"?>
<p:tagLst xmlns:a="http://schemas.openxmlformats.org/drawingml/2006/main" xmlns:r="http://schemas.openxmlformats.org/officeDocument/2006/relationships" xmlns:p="http://schemas.openxmlformats.org/presentationml/2006/main">
  <p:tag name="GENSWF_ADVANCE_TIME" val="69.86"/>
  <p:tag name="ISPRING_CUSTOM_TIMING_USED" val="1"/>
  <p:tag name="ISPRING_SLIDE_ID" val="{DCA9F957-2D4E-4479-8B76-3E468736BE5A}"/>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3.xml><?xml version="1.0" encoding="utf-8"?>
<p:tagLst xmlns:a="http://schemas.openxmlformats.org/drawingml/2006/main" xmlns:r="http://schemas.openxmlformats.org/officeDocument/2006/relationships" xmlns:p="http://schemas.openxmlformats.org/presentationml/2006/main">
  <p:tag name="GENSWF_ADVANCE_TIME" val="69.86"/>
  <p:tag name="ISPRING_CUSTOM_TIMING_USED" val="1"/>
  <p:tag name="ISPRING_SLIDE_ID" val="{DCA9F957-2D4E-4479-8B76-3E468736BE5A}"/>
</p:tagLst>
</file>

<file path=ppt/tags/tag2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2.xml><?xml version="1.0" encoding="utf-8"?>
<p:tagLst xmlns:a="http://schemas.openxmlformats.org/drawingml/2006/main" xmlns:r="http://schemas.openxmlformats.org/officeDocument/2006/relationships" xmlns:p="http://schemas.openxmlformats.org/presentationml/2006/main">
  <p:tag name="GENSWF_ADVANCE_TIME" val="69.86"/>
  <p:tag name="ISPRING_CUSTOM_TIMING_USED" val="1"/>
  <p:tag name="ISPRING_SLIDE_ID" val="{DCA9F957-2D4E-4479-8B76-3E468736BE5A}"/>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1">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3B5998"/>
      </a:hlink>
      <a:folHlink>
        <a:srgbClr val="93296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38066</TotalTime>
  <Words>1810</Words>
  <Application>Microsoft Office PowerPoint</Application>
  <PresentationFormat>On-screen Show (16:9)</PresentationFormat>
  <Paragraphs>275</Paragraphs>
  <Slides>72</Slides>
  <Notes>72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Arial</vt:lpstr>
      <vt:lpstr>Arial Black</vt:lpstr>
      <vt:lpstr>Calibri</vt:lpstr>
      <vt:lpstr>Times New Roman</vt:lpstr>
      <vt:lpstr>Wingdings</vt:lpstr>
      <vt:lpstr>Wingdings 3</vt:lpstr>
      <vt:lpstr>Clarity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Mastery 2</dc:title>
  <dc:creator>Chris</dc:creator>
  <cp:lastModifiedBy>Susie Brummer</cp:lastModifiedBy>
  <cp:revision>939</cp:revision>
  <dcterms:created xsi:type="dcterms:W3CDTF">2010-07-13T20:32:25Z</dcterms:created>
  <dcterms:modified xsi:type="dcterms:W3CDTF">2015-09-27T17:33:36Z</dcterms:modified>
</cp:coreProperties>
</file>