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tags/tag62.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63.xml" ContentType="application/vnd.openxmlformats-officedocument.presentationml.tags+xml"/>
  <Override PartName="/ppt/notesSlides/notesSlide73.xml" ContentType="application/vnd.openxmlformats-officedocument.presentationml.notesSlide+xml"/>
  <Override PartName="/ppt/tags/tag64.xml" ContentType="application/vnd.openxmlformats-officedocument.presentationml.tags+xml"/>
  <Override PartName="/ppt/notesSlides/notesSlide74.xml" ContentType="application/vnd.openxmlformats-officedocument.presentationml.notesSlide+xml"/>
  <Override PartName="/ppt/tags/tag65.xml" ContentType="application/vnd.openxmlformats-officedocument.presentationml.tags+xml"/>
  <Override PartName="/ppt/notesSlides/notesSlide75.xml" ContentType="application/vnd.openxmlformats-officedocument.presentationml.notesSlide+xml"/>
  <Override PartName="/ppt/tags/tag66.xml" ContentType="application/vnd.openxmlformats-officedocument.presentationml.tags+xml"/>
  <Override PartName="/ppt/notesSlides/notesSlide76.xml" ContentType="application/vnd.openxmlformats-officedocument.presentationml.notesSlide+xml"/>
  <Override PartName="/ppt/tags/tag67.xml" ContentType="application/vnd.openxmlformats-officedocument.presentationml.tags+xml"/>
  <Override PartName="/ppt/notesSlides/notesSlide77.xml" ContentType="application/vnd.openxmlformats-officedocument.presentationml.notesSlide+xml"/>
  <Override PartName="/ppt/tags/tag68.xml" ContentType="application/vnd.openxmlformats-officedocument.presentationml.tags+xml"/>
  <Override PartName="/ppt/notesSlides/notesSlide78.xml" ContentType="application/vnd.openxmlformats-officedocument.presentationml.notesSlide+xml"/>
  <Override PartName="/ppt/tags/tag69.xml" ContentType="application/vnd.openxmlformats-officedocument.presentationml.tags+xml"/>
  <Override PartName="/ppt/notesSlides/notesSlide79.xml" ContentType="application/vnd.openxmlformats-officedocument.presentationml.notesSlide+xml"/>
  <Override PartName="/ppt/tags/tag70.xml" ContentType="application/vnd.openxmlformats-officedocument.presentationml.tags+xml"/>
  <Override PartName="/ppt/notesSlides/notesSlide80.xml" ContentType="application/vnd.openxmlformats-officedocument.presentationml.notesSlide+xml"/>
  <Override PartName="/ppt/tags/tag71.xml" ContentType="application/vnd.openxmlformats-officedocument.presentationml.tags+xml"/>
  <Override PartName="/ppt/notesSlides/notesSlide81.xml" ContentType="application/vnd.openxmlformats-officedocument.presentationml.notesSlide+xml"/>
  <Override PartName="/ppt/tags/tag72.xml" ContentType="application/vnd.openxmlformats-officedocument.presentationml.tags+xml"/>
  <Override PartName="/ppt/notesSlides/notesSlide82.xml" ContentType="application/vnd.openxmlformats-officedocument.presentationml.notesSlide+xml"/>
  <Override PartName="/ppt/tags/tag73.xml" ContentType="application/vnd.openxmlformats-officedocument.presentationml.tags+xml"/>
  <Override PartName="/ppt/notesSlides/notesSlide83.xml" ContentType="application/vnd.openxmlformats-officedocument.presentationml.notesSlide+xml"/>
  <Override PartName="/ppt/tags/tag74.xml" ContentType="application/vnd.openxmlformats-officedocument.presentationml.tags+xml"/>
  <Override PartName="/ppt/notesSlides/notesSlide84.xml" ContentType="application/vnd.openxmlformats-officedocument.presentationml.notesSlide+xml"/>
  <Override PartName="/ppt/tags/tag75.xml" ContentType="application/vnd.openxmlformats-officedocument.presentationml.tags+xml"/>
  <Override PartName="/ppt/notesSlides/notesSlide85.xml" ContentType="application/vnd.openxmlformats-officedocument.presentationml.notesSlide+xml"/>
  <Override PartName="/ppt/tags/tag76.xml" ContentType="application/vnd.openxmlformats-officedocument.presentationml.tags+xml"/>
  <Override PartName="/ppt/notesSlides/notesSlide86.xml" ContentType="application/vnd.openxmlformats-officedocument.presentationml.notesSlide+xml"/>
  <Override PartName="/ppt/tags/tag77.xml" ContentType="application/vnd.openxmlformats-officedocument.presentationml.tags+xml"/>
  <Override PartName="/ppt/notesSlides/notesSlide87.xml" ContentType="application/vnd.openxmlformats-officedocument.presentationml.notesSlide+xml"/>
  <Override PartName="/ppt/tags/tag78.xml" ContentType="application/vnd.openxmlformats-officedocument.presentationml.tags+xml"/>
  <Override PartName="/ppt/notesSlides/notesSlide88.xml" ContentType="application/vnd.openxmlformats-officedocument.presentationml.notesSlide+xml"/>
  <Override PartName="/ppt/tags/tag79.xml" ContentType="application/vnd.openxmlformats-officedocument.presentationml.tags+xml"/>
  <Override PartName="/ppt/notesSlides/notesSlide89.xml" ContentType="application/vnd.openxmlformats-officedocument.presentationml.notesSlide+xml"/>
  <Override PartName="/ppt/tags/tag80.xml" ContentType="application/vnd.openxmlformats-officedocument.presentationml.tags+xml"/>
  <Override PartName="/ppt/notesSlides/notesSlide90.xml" ContentType="application/vnd.openxmlformats-officedocument.presentationml.notesSlide+xml"/>
  <Override PartName="/ppt/tags/tag81.xml" ContentType="application/vnd.openxmlformats-officedocument.presentationml.tags+xml"/>
  <Override PartName="/ppt/notesSlides/notesSlide91.xml" ContentType="application/vnd.openxmlformats-officedocument.presentationml.notesSlide+xml"/>
  <Override PartName="/ppt/tags/tag82.xml" ContentType="application/vnd.openxmlformats-officedocument.presentationml.tags+xml"/>
  <Override PartName="/ppt/notesSlides/notesSlide92.xml" ContentType="application/vnd.openxmlformats-officedocument.presentationml.notesSlide+xml"/>
  <Override PartName="/ppt/tags/tag83.xml" ContentType="application/vnd.openxmlformats-officedocument.presentationml.tags+xml"/>
  <Override PartName="/ppt/notesSlides/notesSlide93.xml" ContentType="application/vnd.openxmlformats-officedocument.presentationml.notesSlide+xml"/>
  <Override PartName="/ppt/tags/tag84.xml" ContentType="application/vnd.openxmlformats-officedocument.presentationml.tags+xml"/>
  <Override PartName="/ppt/notesSlides/notesSlide94.xml" ContentType="application/vnd.openxmlformats-officedocument.presentationml.notesSlide+xml"/>
  <Override PartName="/ppt/tags/tag85.xml" ContentType="application/vnd.openxmlformats-officedocument.presentationml.tags+xml"/>
  <Override PartName="/ppt/notesSlides/notesSlide95.xml" ContentType="application/vnd.openxmlformats-officedocument.presentationml.notesSlide+xml"/>
  <Override PartName="/ppt/tags/tag86.xml" ContentType="application/vnd.openxmlformats-officedocument.presentationml.tags+xml"/>
  <Override PartName="/ppt/notesSlides/notesSlide96.xml" ContentType="application/vnd.openxmlformats-officedocument.presentationml.notesSlide+xml"/>
  <Override PartName="/ppt/tags/tag87.xml" ContentType="application/vnd.openxmlformats-officedocument.presentationml.tags+xml"/>
  <Override PartName="/ppt/notesSlides/notesSlide97.xml" ContentType="application/vnd.openxmlformats-officedocument.presentationml.notesSlide+xml"/>
  <Override PartName="/ppt/tags/tag88.xml" ContentType="application/vnd.openxmlformats-officedocument.presentationml.tags+xml"/>
  <Override PartName="/ppt/notesSlides/notesSlide98.xml" ContentType="application/vnd.openxmlformats-officedocument.presentationml.notesSlide+xml"/>
  <Override PartName="/ppt/tags/tag89.xml" ContentType="application/vnd.openxmlformats-officedocument.presentationml.tags+xml"/>
  <Override PartName="/ppt/notesSlides/notesSlide99.xml" ContentType="application/vnd.openxmlformats-officedocument.presentationml.notesSlide+xml"/>
  <Override PartName="/ppt/tags/tag90.xml" ContentType="application/vnd.openxmlformats-officedocument.presentationml.tags+xml"/>
  <Override PartName="/ppt/notesSlides/notesSlide100.xml" ContentType="application/vnd.openxmlformats-officedocument.presentationml.notesSlide+xml"/>
  <Override PartName="/ppt/tags/tag91.xml" ContentType="application/vnd.openxmlformats-officedocument.presentationml.tags+xml"/>
  <Override PartName="/ppt/notesSlides/notesSlide101.xml" ContentType="application/vnd.openxmlformats-officedocument.presentationml.notesSlide+xml"/>
  <Override PartName="/ppt/tags/tag92.xml" ContentType="application/vnd.openxmlformats-officedocument.presentationml.tags+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04"/>
  </p:notesMasterIdLst>
  <p:handoutMasterIdLst>
    <p:handoutMasterId r:id="rId105"/>
  </p:handoutMasterIdLst>
  <p:sldIdLst>
    <p:sldId id="865" r:id="rId2"/>
    <p:sldId id="1083" r:id="rId3"/>
    <p:sldId id="958" r:id="rId4"/>
    <p:sldId id="1277" r:id="rId5"/>
    <p:sldId id="1182" r:id="rId6"/>
    <p:sldId id="1274" r:id="rId7"/>
    <p:sldId id="1184" r:id="rId8"/>
    <p:sldId id="1185" r:id="rId9"/>
    <p:sldId id="1188" r:id="rId10"/>
    <p:sldId id="1186" r:id="rId11"/>
    <p:sldId id="1187" r:id="rId12"/>
    <p:sldId id="1189" r:id="rId13"/>
    <p:sldId id="1190" r:id="rId14"/>
    <p:sldId id="1191" r:id="rId15"/>
    <p:sldId id="1192" r:id="rId16"/>
    <p:sldId id="1193" r:id="rId17"/>
    <p:sldId id="1194" r:id="rId18"/>
    <p:sldId id="1195" r:id="rId19"/>
    <p:sldId id="1196" r:id="rId20"/>
    <p:sldId id="1197" r:id="rId21"/>
    <p:sldId id="1198" r:id="rId22"/>
    <p:sldId id="1199" r:id="rId23"/>
    <p:sldId id="1200" r:id="rId24"/>
    <p:sldId id="1201" r:id="rId25"/>
    <p:sldId id="1202" r:id="rId26"/>
    <p:sldId id="1203" r:id="rId27"/>
    <p:sldId id="1204" r:id="rId28"/>
    <p:sldId id="1205" r:id="rId29"/>
    <p:sldId id="1206" r:id="rId30"/>
    <p:sldId id="1207" r:id="rId31"/>
    <p:sldId id="1208" r:id="rId32"/>
    <p:sldId id="1209" r:id="rId33"/>
    <p:sldId id="1210" r:id="rId34"/>
    <p:sldId id="1211" r:id="rId35"/>
    <p:sldId id="1212" r:id="rId36"/>
    <p:sldId id="1213" r:id="rId37"/>
    <p:sldId id="1214" r:id="rId38"/>
    <p:sldId id="1215" r:id="rId39"/>
    <p:sldId id="1216" r:id="rId40"/>
    <p:sldId id="1217" r:id="rId41"/>
    <p:sldId id="1275" r:id="rId42"/>
    <p:sldId id="1218" r:id="rId43"/>
    <p:sldId id="1219" r:id="rId44"/>
    <p:sldId id="1220" r:id="rId45"/>
    <p:sldId id="1221" r:id="rId46"/>
    <p:sldId id="1222" r:id="rId47"/>
    <p:sldId id="1223" r:id="rId48"/>
    <p:sldId id="1224" r:id="rId49"/>
    <p:sldId id="1225" r:id="rId50"/>
    <p:sldId id="1226" r:id="rId51"/>
    <p:sldId id="1227" r:id="rId52"/>
    <p:sldId id="1228" r:id="rId53"/>
    <p:sldId id="1229" r:id="rId54"/>
    <p:sldId id="1230" r:id="rId55"/>
    <p:sldId id="1231" r:id="rId56"/>
    <p:sldId id="1232" r:id="rId57"/>
    <p:sldId id="1233" r:id="rId58"/>
    <p:sldId id="1234" r:id="rId59"/>
    <p:sldId id="1235" r:id="rId60"/>
    <p:sldId id="1276" r:id="rId61"/>
    <p:sldId id="1278" r:id="rId62"/>
    <p:sldId id="1238" r:id="rId63"/>
    <p:sldId id="1239" r:id="rId64"/>
    <p:sldId id="1240" r:id="rId65"/>
    <p:sldId id="1241" r:id="rId66"/>
    <p:sldId id="1242" r:id="rId67"/>
    <p:sldId id="1243" r:id="rId68"/>
    <p:sldId id="1244" r:id="rId69"/>
    <p:sldId id="1245" r:id="rId70"/>
    <p:sldId id="1246" r:id="rId71"/>
    <p:sldId id="1247" r:id="rId72"/>
    <p:sldId id="1248" r:id="rId73"/>
    <p:sldId id="1249" r:id="rId74"/>
    <p:sldId id="1250" r:id="rId75"/>
    <p:sldId id="1251" r:id="rId76"/>
    <p:sldId id="1252" r:id="rId77"/>
    <p:sldId id="1253" r:id="rId78"/>
    <p:sldId id="1254" r:id="rId79"/>
    <p:sldId id="1255" r:id="rId80"/>
    <p:sldId id="1256" r:id="rId81"/>
    <p:sldId id="1257" r:id="rId82"/>
    <p:sldId id="1258" r:id="rId83"/>
    <p:sldId id="1259" r:id="rId84"/>
    <p:sldId id="1260" r:id="rId85"/>
    <p:sldId id="1261" r:id="rId86"/>
    <p:sldId id="1262" r:id="rId87"/>
    <p:sldId id="1263" r:id="rId88"/>
    <p:sldId id="1264" r:id="rId89"/>
    <p:sldId id="1265" r:id="rId90"/>
    <p:sldId id="1266" r:id="rId91"/>
    <p:sldId id="1279" r:id="rId92"/>
    <p:sldId id="1280" r:id="rId93"/>
    <p:sldId id="1281" r:id="rId94"/>
    <p:sldId id="1282" r:id="rId95"/>
    <p:sldId id="1283" r:id="rId96"/>
    <p:sldId id="1284" r:id="rId97"/>
    <p:sldId id="1270" r:id="rId98"/>
    <p:sldId id="1285" r:id="rId99"/>
    <p:sldId id="1286" r:id="rId100"/>
    <p:sldId id="1173" r:id="rId101"/>
    <p:sldId id="1177" r:id="rId102"/>
    <p:sldId id="1178" r:id="rId103"/>
  </p:sldIdLst>
  <p:sldSz cx="9144000" cy="5143500" type="screen16x9"/>
  <p:notesSz cx="6858000" cy="9144000"/>
  <p:custDataLst>
    <p:tags r:id="rId10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9DC3"/>
    <a:srgbClr val="496DD8"/>
    <a:srgbClr val="3B5998"/>
    <a:srgbClr val="292349"/>
    <a:srgbClr val="533EA9"/>
    <a:srgbClr val="002060"/>
    <a:srgbClr val="297FD5"/>
    <a:srgbClr val="0046D2"/>
    <a:srgbClr val="0036A2"/>
    <a:srgbClr val="2717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86" autoAdjust="0"/>
    <p:restoredTop sz="86142" autoAdjust="0"/>
  </p:normalViewPr>
  <p:slideViewPr>
    <p:cSldViewPr>
      <p:cViewPr>
        <p:scale>
          <a:sx n="100" d="100"/>
          <a:sy n="100" d="100"/>
        </p:scale>
        <p:origin x="-1864" y="-1152"/>
      </p:cViewPr>
      <p:guideLst>
        <p:guide orient="horz" pos="1620"/>
        <p:guide orient="horz" pos="948"/>
        <p:guide orient="horz" pos="2916"/>
        <p:guide pos="2880"/>
        <p:guide pos="528"/>
        <p:guide pos="4848"/>
        <p:guide pos="288"/>
      </p:guideLst>
    </p:cSldViewPr>
  </p:slideViewPr>
  <p:notesTextViewPr>
    <p:cViewPr>
      <p:scale>
        <a:sx n="100" d="100"/>
        <a:sy n="100" d="100"/>
      </p:scale>
      <p:origin x="0" y="0"/>
    </p:cViewPr>
  </p:notesTextViewPr>
  <p:sorterViewPr>
    <p:cViewPr>
      <p:scale>
        <a:sx n="100" d="100"/>
        <a:sy n="100" d="100"/>
      </p:scale>
      <p:origin x="0" y="4026"/>
    </p:cViewPr>
  </p:sorterViewPr>
  <p:notesViewPr>
    <p:cSldViewPr>
      <p:cViewPr varScale="1">
        <p:scale>
          <a:sx n="78" d="100"/>
          <a:sy n="78" d="100"/>
        </p:scale>
        <p:origin x="-367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handoutMaster" Target="handoutMasters/handoutMaster1.xml"/><Relationship Id="rId106" Type="http://schemas.openxmlformats.org/officeDocument/2006/relationships/printerSettings" Target="printerSettings/printerSettings1.bin"/><Relationship Id="rId107" Type="http://schemas.openxmlformats.org/officeDocument/2006/relationships/tags" Target="tags/tag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presProps" Target="presProps.xml"/><Relationship Id="rId109"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10" Type="http://schemas.openxmlformats.org/officeDocument/2006/relationships/theme" Target="theme/theme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1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1EE4D1-DC2C-4DA1-A6FF-ACFC3A298A02}" type="datetimeFigureOut">
              <a:rPr lang="en-US" smtClean="0"/>
              <a:t>24/03/2015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316A66-FD07-4301-8A9D-B543498EFF03}" type="slidenum">
              <a:rPr lang="en-US" smtClean="0"/>
              <a:t>‹#›</a:t>
            </a:fld>
            <a:endParaRPr lang="en-US" dirty="0"/>
          </a:p>
        </p:txBody>
      </p:sp>
    </p:spTree>
    <p:extLst>
      <p:ext uri="{BB962C8B-B14F-4D97-AF65-F5344CB8AC3E}">
        <p14:creationId xmlns:p14="http://schemas.microsoft.com/office/powerpoint/2010/main" val="6258731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1B0315-43B6-47A6-96E3-C38AAF8AA039}" type="datetimeFigureOut">
              <a:rPr lang="en-GB" smtClean="0"/>
              <a:pPr/>
              <a:t>24/03/2015</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24B386-297D-4EA4-B481-8F2DF21BB5EC}" type="slidenum">
              <a:rPr lang="en-GB" smtClean="0"/>
              <a:pPr/>
              <a:t>‹#›</a:t>
            </a:fld>
            <a:endParaRPr lang="en-GB" dirty="0"/>
          </a:p>
        </p:txBody>
      </p:sp>
    </p:spTree>
    <p:extLst>
      <p:ext uri="{BB962C8B-B14F-4D97-AF65-F5344CB8AC3E}">
        <p14:creationId xmlns:p14="http://schemas.microsoft.com/office/powerpoint/2010/main" val="162163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AF194-5E62-4812-A70B-BA820446DECD}" type="slidenum">
              <a:rPr lang="en-US" smtClean="0"/>
              <a:t>1</a:t>
            </a:fld>
            <a:endParaRPr lang="en-US" dirty="0"/>
          </a:p>
        </p:txBody>
      </p:sp>
    </p:spTree>
    <p:extLst>
      <p:ext uri="{BB962C8B-B14F-4D97-AF65-F5344CB8AC3E}">
        <p14:creationId xmlns:p14="http://schemas.microsoft.com/office/powerpoint/2010/main" val="2920932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a:t>
            </a:fld>
            <a:endParaRPr lang="en-GB" dirty="0"/>
          </a:p>
        </p:txBody>
      </p:sp>
    </p:spTree>
    <p:extLst>
      <p:ext uri="{BB962C8B-B14F-4D97-AF65-F5344CB8AC3E}">
        <p14:creationId xmlns:p14="http://schemas.microsoft.com/office/powerpoint/2010/main" val="71115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a:t>
            </a:fld>
            <a:endParaRPr lang="en-GB" dirty="0"/>
          </a:p>
        </p:txBody>
      </p:sp>
    </p:spTree>
    <p:extLst>
      <p:ext uri="{BB962C8B-B14F-4D97-AF65-F5344CB8AC3E}">
        <p14:creationId xmlns:p14="http://schemas.microsoft.com/office/powerpoint/2010/main" val="711155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a:t>
            </a:fld>
            <a:endParaRPr lang="en-GB" dirty="0"/>
          </a:p>
        </p:txBody>
      </p:sp>
    </p:spTree>
    <p:extLst>
      <p:ext uri="{BB962C8B-B14F-4D97-AF65-F5344CB8AC3E}">
        <p14:creationId xmlns:p14="http://schemas.microsoft.com/office/powerpoint/2010/main" val="88386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a:t>
            </a:fld>
            <a:endParaRPr lang="en-GB" dirty="0"/>
          </a:p>
        </p:txBody>
      </p:sp>
    </p:spTree>
    <p:extLst>
      <p:ext uri="{BB962C8B-B14F-4D97-AF65-F5344CB8AC3E}">
        <p14:creationId xmlns:p14="http://schemas.microsoft.com/office/powerpoint/2010/main" val="379933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a:t>
            </a:fld>
            <a:endParaRPr lang="en-GB" dirty="0"/>
          </a:p>
        </p:txBody>
      </p:sp>
    </p:spTree>
    <p:extLst>
      <p:ext uri="{BB962C8B-B14F-4D97-AF65-F5344CB8AC3E}">
        <p14:creationId xmlns:p14="http://schemas.microsoft.com/office/powerpoint/2010/main" val="1196376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10</a:t>
            </a:fld>
            <a:endParaRPr lang="en-GB" dirty="0"/>
          </a:p>
        </p:txBody>
      </p:sp>
    </p:spTree>
    <p:extLst>
      <p:ext uri="{BB962C8B-B14F-4D97-AF65-F5344CB8AC3E}">
        <p14:creationId xmlns:p14="http://schemas.microsoft.com/office/powerpoint/2010/main" val="3489148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11</a:t>
            </a:fld>
            <a:endParaRPr lang="en-GB" dirty="0"/>
          </a:p>
        </p:txBody>
      </p:sp>
    </p:spTree>
    <p:extLst>
      <p:ext uri="{BB962C8B-B14F-4D97-AF65-F5344CB8AC3E}">
        <p14:creationId xmlns:p14="http://schemas.microsoft.com/office/powerpoint/2010/main" val="562032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12</a:t>
            </a:fld>
            <a:endParaRPr lang="en-GB" dirty="0"/>
          </a:p>
        </p:txBody>
      </p:sp>
    </p:spTree>
    <p:extLst>
      <p:ext uri="{BB962C8B-B14F-4D97-AF65-F5344CB8AC3E}">
        <p14:creationId xmlns:p14="http://schemas.microsoft.com/office/powerpoint/2010/main" val="4011828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13</a:t>
            </a:fld>
            <a:endParaRPr lang="en-GB" dirty="0"/>
          </a:p>
        </p:txBody>
      </p:sp>
    </p:spTree>
    <p:extLst>
      <p:ext uri="{BB962C8B-B14F-4D97-AF65-F5344CB8AC3E}">
        <p14:creationId xmlns:p14="http://schemas.microsoft.com/office/powerpoint/2010/main" val="2078814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14</a:t>
            </a:fld>
            <a:endParaRPr lang="en-GB" dirty="0"/>
          </a:p>
        </p:txBody>
      </p:sp>
    </p:spTree>
    <p:extLst>
      <p:ext uri="{BB962C8B-B14F-4D97-AF65-F5344CB8AC3E}">
        <p14:creationId xmlns:p14="http://schemas.microsoft.com/office/powerpoint/2010/main" val="242654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15</a:t>
            </a:fld>
            <a:endParaRPr lang="en-GB" dirty="0"/>
          </a:p>
        </p:txBody>
      </p:sp>
    </p:spTree>
    <p:extLst>
      <p:ext uri="{BB962C8B-B14F-4D97-AF65-F5344CB8AC3E}">
        <p14:creationId xmlns:p14="http://schemas.microsoft.com/office/powerpoint/2010/main" val="2132138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16</a:t>
            </a:fld>
            <a:endParaRPr lang="en-GB" dirty="0"/>
          </a:p>
        </p:txBody>
      </p:sp>
    </p:spTree>
    <p:extLst>
      <p:ext uri="{BB962C8B-B14F-4D97-AF65-F5344CB8AC3E}">
        <p14:creationId xmlns:p14="http://schemas.microsoft.com/office/powerpoint/2010/main" val="4265085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17</a:t>
            </a:fld>
            <a:endParaRPr lang="en-GB" dirty="0"/>
          </a:p>
        </p:txBody>
      </p:sp>
    </p:spTree>
    <p:extLst>
      <p:ext uri="{BB962C8B-B14F-4D97-AF65-F5344CB8AC3E}">
        <p14:creationId xmlns:p14="http://schemas.microsoft.com/office/powerpoint/2010/main" val="2478362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18</a:t>
            </a:fld>
            <a:endParaRPr lang="en-GB" dirty="0"/>
          </a:p>
        </p:txBody>
      </p:sp>
    </p:spTree>
    <p:extLst>
      <p:ext uri="{BB962C8B-B14F-4D97-AF65-F5344CB8AC3E}">
        <p14:creationId xmlns:p14="http://schemas.microsoft.com/office/powerpoint/2010/main" val="3274924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19</a:t>
            </a:fld>
            <a:endParaRPr lang="en-GB" dirty="0"/>
          </a:p>
        </p:txBody>
      </p:sp>
    </p:spTree>
    <p:extLst>
      <p:ext uri="{BB962C8B-B14F-4D97-AF65-F5344CB8AC3E}">
        <p14:creationId xmlns:p14="http://schemas.microsoft.com/office/powerpoint/2010/main" val="1809020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20</a:t>
            </a:fld>
            <a:endParaRPr lang="en-GB" dirty="0"/>
          </a:p>
        </p:txBody>
      </p:sp>
    </p:spTree>
    <p:extLst>
      <p:ext uri="{BB962C8B-B14F-4D97-AF65-F5344CB8AC3E}">
        <p14:creationId xmlns:p14="http://schemas.microsoft.com/office/powerpoint/2010/main" val="839899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21</a:t>
            </a:fld>
            <a:endParaRPr lang="en-GB" dirty="0"/>
          </a:p>
        </p:txBody>
      </p:sp>
    </p:spTree>
    <p:extLst>
      <p:ext uri="{BB962C8B-B14F-4D97-AF65-F5344CB8AC3E}">
        <p14:creationId xmlns:p14="http://schemas.microsoft.com/office/powerpoint/2010/main" val="3737470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22</a:t>
            </a:fld>
            <a:endParaRPr lang="en-GB" dirty="0"/>
          </a:p>
        </p:txBody>
      </p:sp>
    </p:spTree>
    <p:extLst>
      <p:ext uri="{BB962C8B-B14F-4D97-AF65-F5344CB8AC3E}">
        <p14:creationId xmlns:p14="http://schemas.microsoft.com/office/powerpoint/2010/main" val="1065170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23</a:t>
            </a:fld>
            <a:endParaRPr lang="en-GB" dirty="0"/>
          </a:p>
        </p:txBody>
      </p:sp>
    </p:spTree>
    <p:extLst>
      <p:ext uri="{BB962C8B-B14F-4D97-AF65-F5344CB8AC3E}">
        <p14:creationId xmlns:p14="http://schemas.microsoft.com/office/powerpoint/2010/main" val="1609499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24</a:t>
            </a:fld>
            <a:endParaRPr lang="en-GB" dirty="0"/>
          </a:p>
        </p:txBody>
      </p:sp>
    </p:spTree>
    <p:extLst>
      <p:ext uri="{BB962C8B-B14F-4D97-AF65-F5344CB8AC3E}">
        <p14:creationId xmlns:p14="http://schemas.microsoft.com/office/powerpoint/2010/main" val="2205786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25</a:t>
            </a:fld>
            <a:endParaRPr lang="en-GB" dirty="0"/>
          </a:p>
        </p:txBody>
      </p:sp>
    </p:spTree>
    <p:extLst>
      <p:ext uri="{BB962C8B-B14F-4D97-AF65-F5344CB8AC3E}">
        <p14:creationId xmlns:p14="http://schemas.microsoft.com/office/powerpoint/2010/main" val="292726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26</a:t>
            </a:fld>
            <a:endParaRPr lang="en-GB" dirty="0"/>
          </a:p>
        </p:txBody>
      </p:sp>
    </p:spTree>
    <p:extLst>
      <p:ext uri="{BB962C8B-B14F-4D97-AF65-F5344CB8AC3E}">
        <p14:creationId xmlns:p14="http://schemas.microsoft.com/office/powerpoint/2010/main" val="17294024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27</a:t>
            </a:fld>
            <a:endParaRPr lang="en-GB" dirty="0"/>
          </a:p>
        </p:txBody>
      </p:sp>
    </p:spTree>
    <p:extLst>
      <p:ext uri="{BB962C8B-B14F-4D97-AF65-F5344CB8AC3E}">
        <p14:creationId xmlns:p14="http://schemas.microsoft.com/office/powerpoint/2010/main" val="38927223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28</a:t>
            </a:fld>
            <a:endParaRPr lang="en-GB" dirty="0"/>
          </a:p>
        </p:txBody>
      </p:sp>
    </p:spTree>
    <p:extLst>
      <p:ext uri="{BB962C8B-B14F-4D97-AF65-F5344CB8AC3E}">
        <p14:creationId xmlns:p14="http://schemas.microsoft.com/office/powerpoint/2010/main" val="3003539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29</a:t>
            </a:fld>
            <a:endParaRPr lang="en-GB" dirty="0"/>
          </a:p>
        </p:txBody>
      </p:sp>
    </p:spTree>
    <p:extLst>
      <p:ext uri="{BB962C8B-B14F-4D97-AF65-F5344CB8AC3E}">
        <p14:creationId xmlns:p14="http://schemas.microsoft.com/office/powerpoint/2010/main" val="28067839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30</a:t>
            </a:fld>
            <a:endParaRPr lang="en-GB" dirty="0"/>
          </a:p>
        </p:txBody>
      </p:sp>
    </p:spTree>
    <p:extLst>
      <p:ext uri="{BB962C8B-B14F-4D97-AF65-F5344CB8AC3E}">
        <p14:creationId xmlns:p14="http://schemas.microsoft.com/office/powerpoint/2010/main" val="583177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31</a:t>
            </a:fld>
            <a:endParaRPr lang="en-GB" dirty="0"/>
          </a:p>
        </p:txBody>
      </p:sp>
    </p:spTree>
    <p:extLst>
      <p:ext uri="{BB962C8B-B14F-4D97-AF65-F5344CB8AC3E}">
        <p14:creationId xmlns:p14="http://schemas.microsoft.com/office/powerpoint/2010/main" val="1591126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32</a:t>
            </a:fld>
            <a:endParaRPr lang="en-GB" dirty="0"/>
          </a:p>
        </p:txBody>
      </p:sp>
    </p:spTree>
    <p:extLst>
      <p:ext uri="{BB962C8B-B14F-4D97-AF65-F5344CB8AC3E}">
        <p14:creationId xmlns:p14="http://schemas.microsoft.com/office/powerpoint/2010/main" val="28909888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33</a:t>
            </a:fld>
            <a:endParaRPr lang="en-GB" dirty="0"/>
          </a:p>
        </p:txBody>
      </p:sp>
    </p:spTree>
    <p:extLst>
      <p:ext uri="{BB962C8B-B14F-4D97-AF65-F5344CB8AC3E}">
        <p14:creationId xmlns:p14="http://schemas.microsoft.com/office/powerpoint/2010/main" val="2046253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34</a:t>
            </a:fld>
            <a:endParaRPr lang="en-GB" dirty="0"/>
          </a:p>
        </p:txBody>
      </p:sp>
    </p:spTree>
    <p:extLst>
      <p:ext uri="{BB962C8B-B14F-4D97-AF65-F5344CB8AC3E}">
        <p14:creationId xmlns:p14="http://schemas.microsoft.com/office/powerpoint/2010/main" val="12251709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35</a:t>
            </a:fld>
            <a:endParaRPr lang="en-GB" dirty="0"/>
          </a:p>
        </p:txBody>
      </p:sp>
    </p:spTree>
    <p:extLst>
      <p:ext uri="{BB962C8B-B14F-4D97-AF65-F5344CB8AC3E}">
        <p14:creationId xmlns:p14="http://schemas.microsoft.com/office/powerpoint/2010/main" val="459668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36</a:t>
            </a:fld>
            <a:endParaRPr lang="en-GB" dirty="0"/>
          </a:p>
        </p:txBody>
      </p:sp>
    </p:spTree>
    <p:extLst>
      <p:ext uri="{BB962C8B-B14F-4D97-AF65-F5344CB8AC3E}">
        <p14:creationId xmlns:p14="http://schemas.microsoft.com/office/powerpoint/2010/main" val="29568066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37</a:t>
            </a:fld>
            <a:endParaRPr lang="en-GB" dirty="0"/>
          </a:p>
        </p:txBody>
      </p:sp>
    </p:spTree>
    <p:extLst>
      <p:ext uri="{BB962C8B-B14F-4D97-AF65-F5344CB8AC3E}">
        <p14:creationId xmlns:p14="http://schemas.microsoft.com/office/powerpoint/2010/main" val="1101101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38</a:t>
            </a:fld>
            <a:endParaRPr lang="en-GB" dirty="0"/>
          </a:p>
        </p:txBody>
      </p:sp>
    </p:spTree>
    <p:extLst>
      <p:ext uri="{BB962C8B-B14F-4D97-AF65-F5344CB8AC3E}">
        <p14:creationId xmlns:p14="http://schemas.microsoft.com/office/powerpoint/2010/main" val="28955037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39</a:t>
            </a:fld>
            <a:endParaRPr lang="en-GB" dirty="0"/>
          </a:p>
        </p:txBody>
      </p:sp>
    </p:spTree>
    <p:extLst>
      <p:ext uri="{BB962C8B-B14F-4D97-AF65-F5344CB8AC3E}">
        <p14:creationId xmlns:p14="http://schemas.microsoft.com/office/powerpoint/2010/main" val="9810637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40</a:t>
            </a:fld>
            <a:endParaRPr lang="en-GB" dirty="0"/>
          </a:p>
        </p:txBody>
      </p:sp>
    </p:spTree>
    <p:extLst>
      <p:ext uri="{BB962C8B-B14F-4D97-AF65-F5344CB8AC3E}">
        <p14:creationId xmlns:p14="http://schemas.microsoft.com/office/powerpoint/2010/main" val="852211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41</a:t>
            </a:fld>
            <a:endParaRPr lang="en-GB" dirty="0"/>
          </a:p>
        </p:txBody>
      </p:sp>
    </p:spTree>
    <p:extLst>
      <p:ext uri="{BB962C8B-B14F-4D97-AF65-F5344CB8AC3E}">
        <p14:creationId xmlns:p14="http://schemas.microsoft.com/office/powerpoint/2010/main" val="852211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42</a:t>
            </a:fld>
            <a:endParaRPr lang="en-GB" dirty="0"/>
          </a:p>
        </p:txBody>
      </p:sp>
    </p:spTree>
    <p:extLst>
      <p:ext uri="{BB962C8B-B14F-4D97-AF65-F5344CB8AC3E}">
        <p14:creationId xmlns:p14="http://schemas.microsoft.com/office/powerpoint/2010/main" val="27748581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43</a:t>
            </a:fld>
            <a:endParaRPr lang="en-GB" dirty="0"/>
          </a:p>
        </p:txBody>
      </p:sp>
    </p:spTree>
    <p:extLst>
      <p:ext uri="{BB962C8B-B14F-4D97-AF65-F5344CB8AC3E}">
        <p14:creationId xmlns:p14="http://schemas.microsoft.com/office/powerpoint/2010/main" val="35612884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44</a:t>
            </a:fld>
            <a:endParaRPr lang="en-GB" dirty="0"/>
          </a:p>
        </p:txBody>
      </p:sp>
    </p:spTree>
    <p:extLst>
      <p:ext uri="{BB962C8B-B14F-4D97-AF65-F5344CB8AC3E}">
        <p14:creationId xmlns:p14="http://schemas.microsoft.com/office/powerpoint/2010/main" val="23753729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45</a:t>
            </a:fld>
            <a:endParaRPr lang="en-GB" dirty="0"/>
          </a:p>
        </p:txBody>
      </p:sp>
    </p:spTree>
    <p:extLst>
      <p:ext uri="{BB962C8B-B14F-4D97-AF65-F5344CB8AC3E}">
        <p14:creationId xmlns:p14="http://schemas.microsoft.com/office/powerpoint/2010/main" val="40779112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46</a:t>
            </a:fld>
            <a:endParaRPr lang="en-GB" dirty="0"/>
          </a:p>
        </p:txBody>
      </p:sp>
    </p:spTree>
    <p:extLst>
      <p:ext uri="{BB962C8B-B14F-4D97-AF65-F5344CB8AC3E}">
        <p14:creationId xmlns:p14="http://schemas.microsoft.com/office/powerpoint/2010/main" val="9408000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47</a:t>
            </a:fld>
            <a:endParaRPr lang="en-GB" dirty="0"/>
          </a:p>
        </p:txBody>
      </p:sp>
    </p:spTree>
    <p:extLst>
      <p:ext uri="{BB962C8B-B14F-4D97-AF65-F5344CB8AC3E}">
        <p14:creationId xmlns:p14="http://schemas.microsoft.com/office/powerpoint/2010/main" val="28333729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48</a:t>
            </a:fld>
            <a:endParaRPr lang="en-GB" dirty="0"/>
          </a:p>
        </p:txBody>
      </p:sp>
    </p:spTree>
    <p:extLst>
      <p:ext uri="{BB962C8B-B14F-4D97-AF65-F5344CB8AC3E}">
        <p14:creationId xmlns:p14="http://schemas.microsoft.com/office/powerpoint/2010/main" val="31763502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49</a:t>
            </a:fld>
            <a:endParaRPr lang="en-GB" dirty="0"/>
          </a:p>
        </p:txBody>
      </p:sp>
    </p:spTree>
    <p:extLst>
      <p:ext uri="{BB962C8B-B14F-4D97-AF65-F5344CB8AC3E}">
        <p14:creationId xmlns:p14="http://schemas.microsoft.com/office/powerpoint/2010/main" val="35917894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50</a:t>
            </a:fld>
            <a:endParaRPr lang="en-GB" dirty="0"/>
          </a:p>
        </p:txBody>
      </p:sp>
    </p:spTree>
    <p:extLst>
      <p:ext uri="{BB962C8B-B14F-4D97-AF65-F5344CB8AC3E}">
        <p14:creationId xmlns:p14="http://schemas.microsoft.com/office/powerpoint/2010/main" val="13548424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51</a:t>
            </a:fld>
            <a:endParaRPr lang="en-GB" dirty="0"/>
          </a:p>
        </p:txBody>
      </p:sp>
    </p:spTree>
    <p:extLst>
      <p:ext uri="{BB962C8B-B14F-4D97-AF65-F5344CB8AC3E}">
        <p14:creationId xmlns:p14="http://schemas.microsoft.com/office/powerpoint/2010/main" val="5594041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52</a:t>
            </a:fld>
            <a:endParaRPr lang="en-GB" dirty="0"/>
          </a:p>
        </p:txBody>
      </p:sp>
    </p:spTree>
    <p:extLst>
      <p:ext uri="{BB962C8B-B14F-4D97-AF65-F5344CB8AC3E}">
        <p14:creationId xmlns:p14="http://schemas.microsoft.com/office/powerpoint/2010/main" val="22096213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53</a:t>
            </a:fld>
            <a:endParaRPr lang="en-GB" dirty="0"/>
          </a:p>
        </p:txBody>
      </p:sp>
    </p:spTree>
    <p:extLst>
      <p:ext uri="{BB962C8B-B14F-4D97-AF65-F5344CB8AC3E}">
        <p14:creationId xmlns:p14="http://schemas.microsoft.com/office/powerpoint/2010/main" val="1601339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54</a:t>
            </a:fld>
            <a:endParaRPr lang="en-GB" dirty="0"/>
          </a:p>
        </p:txBody>
      </p:sp>
    </p:spTree>
    <p:extLst>
      <p:ext uri="{BB962C8B-B14F-4D97-AF65-F5344CB8AC3E}">
        <p14:creationId xmlns:p14="http://schemas.microsoft.com/office/powerpoint/2010/main" val="427008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55</a:t>
            </a:fld>
            <a:endParaRPr lang="en-GB" dirty="0"/>
          </a:p>
        </p:txBody>
      </p:sp>
    </p:spTree>
    <p:extLst>
      <p:ext uri="{BB962C8B-B14F-4D97-AF65-F5344CB8AC3E}">
        <p14:creationId xmlns:p14="http://schemas.microsoft.com/office/powerpoint/2010/main" val="24948304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56</a:t>
            </a:fld>
            <a:endParaRPr lang="en-GB" dirty="0"/>
          </a:p>
        </p:txBody>
      </p:sp>
    </p:spTree>
    <p:extLst>
      <p:ext uri="{BB962C8B-B14F-4D97-AF65-F5344CB8AC3E}">
        <p14:creationId xmlns:p14="http://schemas.microsoft.com/office/powerpoint/2010/main" val="22738291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57</a:t>
            </a:fld>
            <a:endParaRPr lang="en-GB" dirty="0"/>
          </a:p>
        </p:txBody>
      </p:sp>
    </p:spTree>
    <p:extLst>
      <p:ext uri="{BB962C8B-B14F-4D97-AF65-F5344CB8AC3E}">
        <p14:creationId xmlns:p14="http://schemas.microsoft.com/office/powerpoint/2010/main" val="3112353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58</a:t>
            </a:fld>
            <a:endParaRPr lang="en-GB" dirty="0"/>
          </a:p>
        </p:txBody>
      </p:sp>
    </p:spTree>
    <p:extLst>
      <p:ext uri="{BB962C8B-B14F-4D97-AF65-F5344CB8AC3E}">
        <p14:creationId xmlns:p14="http://schemas.microsoft.com/office/powerpoint/2010/main" val="5232688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59</a:t>
            </a:fld>
            <a:endParaRPr lang="en-GB" dirty="0"/>
          </a:p>
        </p:txBody>
      </p:sp>
    </p:spTree>
    <p:extLst>
      <p:ext uri="{BB962C8B-B14F-4D97-AF65-F5344CB8AC3E}">
        <p14:creationId xmlns:p14="http://schemas.microsoft.com/office/powerpoint/2010/main" val="2725347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60</a:t>
            </a:fld>
            <a:endParaRPr lang="en-GB"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61</a:t>
            </a:fld>
            <a:endParaRPr lang="en-GB" dirty="0"/>
          </a:p>
        </p:txBody>
      </p:sp>
    </p:spTree>
    <p:extLst>
      <p:ext uri="{BB962C8B-B14F-4D97-AF65-F5344CB8AC3E}">
        <p14:creationId xmlns:p14="http://schemas.microsoft.com/office/powerpoint/2010/main" val="3112353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62</a:t>
            </a:fld>
            <a:endParaRPr lang="en-GB" dirty="0"/>
          </a:p>
        </p:txBody>
      </p:sp>
    </p:spTree>
    <p:extLst>
      <p:ext uri="{BB962C8B-B14F-4D97-AF65-F5344CB8AC3E}">
        <p14:creationId xmlns:p14="http://schemas.microsoft.com/office/powerpoint/2010/main" val="27250636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63</a:t>
            </a:fld>
            <a:endParaRPr lang="en-GB" dirty="0"/>
          </a:p>
        </p:txBody>
      </p:sp>
    </p:spTree>
    <p:extLst>
      <p:ext uri="{BB962C8B-B14F-4D97-AF65-F5344CB8AC3E}">
        <p14:creationId xmlns:p14="http://schemas.microsoft.com/office/powerpoint/2010/main" val="34770079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64</a:t>
            </a:fld>
            <a:endParaRPr lang="en-GB" dirty="0"/>
          </a:p>
        </p:txBody>
      </p:sp>
    </p:spTree>
    <p:extLst>
      <p:ext uri="{BB962C8B-B14F-4D97-AF65-F5344CB8AC3E}">
        <p14:creationId xmlns:p14="http://schemas.microsoft.com/office/powerpoint/2010/main" val="12582114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65</a:t>
            </a:fld>
            <a:endParaRPr lang="en-GB" dirty="0"/>
          </a:p>
        </p:txBody>
      </p:sp>
    </p:spTree>
    <p:extLst>
      <p:ext uri="{BB962C8B-B14F-4D97-AF65-F5344CB8AC3E}">
        <p14:creationId xmlns:p14="http://schemas.microsoft.com/office/powerpoint/2010/main" val="9998561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66</a:t>
            </a:fld>
            <a:endParaRPr lang="en-GB" dirty="0"/>
          </a:p>
        </p:txBody>
      </p:sp>
    </p:spTree>
    <p:extLst>
      <p:ext uri="{BB962C8B-B14F-4D97-AF65-F5344CB8AC3E}">
        <p14:creationId xmlns:p14="http://schemas.microsoft.com/office/powerpoint/2010/main" val="40562053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67</a:t>
            </a:fld>
            <a:endParaRPr lang="en-GB" dirty="0"/>
          </a:p>
        </p:txBody>
      </p:sp>
    </p:spTree>
    <p:extLst>
      <p:ext uri="{BB962C8B-B14F-4D97-AF65-F5344CB8AC3E}">
        <p14:creationId xmlns:p14="http://schemas.microsoft.com/office/powerpoint/2010/main" val="35418585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68</a:t>
            </a:fld>
            <a:endParaRPr lang="en-GB" dirty="0"/>
          </a:p>
        </p:txBody>
      </p:sp>
    </p:spTree>
    <p:extLst>
      <p:ext uri="{BB962C8B-B14F-4D97-AF65-F5344CB8AC3E}">
        <p14:creationId xmlns:p14="http://schemas.microsoft.com/office/powerpoint/2010/main" val="27978713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69</a:t>
            </a:fld>
            <a:endParaRPr lang="en-GB" dirty="0"/>
          </a:p>
        </p:txBody>
      </p:sp>
    </p:spTree>
    <p:extLst>
      <p:ext uri="{BB962C8B-B14F-4D97-AF65-F5344CB8AC3E}">
        <p14:creationId xmlns:p14="http://schemas.microsoft.com/office/powerpoint/2010/main" val="21263194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70</a:t>
            </a:fld>
            <a:endParaRPr lang="en-GB" dirty="0"/>
          </a:p>
        </p:txBody>
      </p:sp>
    </p:spTree>
    <p:extLst>
      <p:ext uri="{BB962C8B-B14F-4D97-AF65-F5344CB8AC3E}">
        <p14:creationId xmlns:p14="http://schemas.microsoft.com/office/powerpoint/2010/main" val="8047936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71</a:t>
            </a:fld>
            <a:endParaRPr lang="en-GB" dirty="0"/>
          </a:p>
        </p:txBody>
      </p:sp>
    </p:spTree>
    <p:extLst>
      <p:ext uri="{BB962C8B-B14F-4D97-AF65-F5344CB8AC3E}">
        <p14:creationId xmlns:p14="http://schemas.microsoft.com/office/powerpoint/2010/main" val="23361928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72</a:t>
            </a:fld>
            <a:endParaRPr lang="en-GB" dirty="0"/>
          </a:p>
        </p:txBody>
      </p:sp>
    </p:spTree>
    <p:extLst>
      <p:ext uri="{BB962C8B-B14F-4D97-AF65-F5344CB8AC3E}">
        <p14:creationId xmlns:p14="http://schemas.microsoft.com/office/powerpoint/2010/main" val="37572303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73</a:t>
            </a:fld>
            <a:endParaRPr lang="en-GB" dirty="0"/>
          </a:p>
        </p:txBody>
      </p:sp>
    </p:spTree>
    <p:extLst>
      <p:ext uri="{BB962C8B-B14F-4D97-AF65-F5344CB8AC3E}">
        <p14:creationId xmlns:p14="http://schemas.microsoft.com/office/powerpoint/2010/main" val="9885945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74</a:t>
            </a:fld>
            <a:endParaRPr lang="en-GB" dirty="0"/>
          </a:p>
        </p:txBody>
      </p:sp>
    </p:spTree>
    <p:extLst>
      <p:ext uri="{BB962C8B-B14F-4D97-AF65-F5344CB8AC3E}">
        <p14:creationId xmlns:p14="http://schemas.microsoft.com/office/powerpoint/2010/main" val="9885945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75</a:t>
            </a:fld>
            <a:endParaRPr lang="en-GB" dirty="0"/>
          </a:p>
        </p:txBody>
      </p:sp>
    </p:spTree>
    <p:extLst>
      <p:ext uri="{BB962C8B-B14F-4D97-AF65-F5344CB8AC3E}">
        <p14:creationId xmlns:p14="http://schemas.microsoft.com/office/powerpoint/2010/main" val="27903495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76</a:t>
            </a:fld>
            <a:endParaRPr lang="en-GB" dirty="0"/>
          </a:p>
        </p:txBody>
      </p:sp>
    </p:spTree>
    <p:extLst>
      <p:ext uri="{BB962C8B-B14F-4D97-AF65-F5344CB8AC3E}">
        <p14:creationId xmlns:p14="http://schemas.microsoft.com/office/powerpoint/2010/main" val="13006132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77</a:t>
            </a:fld>
            <a:endParaRPr lang="en-GB" dirty="0"/>
          </a:p>
        </p:txBody>
      </p:sp>
    </p:spTree>
    <p:extLst>
      <p:ext uri="{BB962C8B-B14F-4D97-AF65-F5344CB8AC3E}">
        <p14:creationId xmlns:p14="http://schemas.microsoft.com/office/powerpoint/2010/main" val="27744731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78</a:t>
            </a:fld>
            <a:endParaRPr lang="en-GB" dirty="0"/>
          </a:p>
        </p:txBody>
      </p:sp>
    </p:spTree>
    <p:extLst>
      <p:ext uri="{BB962C8B-B14F-4D97-AF65-F5344CB8AC3E}">
        <p14:creationId xmlns:p14="http://schemas.microsoft.com/office/powerpoint/2010/main" val="396382054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79</a:t>
            </a:fld>
            <a:endParaRPr lang="en-GB" dirty="0"/>
          </a:p>
        </p:txBody>
      </p:sp>
    </p:spTree>
    <p:extLst>
      <p:ext uri="{BB962C8B-B14F-4D97-AF65-F5344CB8AC3E}">
        <p14:creationId xmlns:p14="http://schemas.microsoft.com/office/powerpoint/2010/main" val="51441653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80</a:t>
            </a:fld>
            <a:endParaRPr lang="en-GB" dirty="0"/>
          </a:p>
        </p:txBody>
      </p:sp>
    </p:spTree>
    <p:extLst>
      <p:ext uri="{BB962C8B-B14F-4D97-AF65-F5344CB8AC3E}">
        <p14:creationId xmlns:p14="http://schemas.microsoft.com/office/powerpoint/2010/main" val="27441539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81</a:t>
            </a:fld>
            <a:endParaRPr lang="en-GB" dirty="0"/>
          </a:p>
        </p:txBody>
      </p:sp>
    </p:spTree>
    <p:extLst>
      <p:ext uri="{BB962C8B-B14F-4D97-AF65-F5344CB8AC3E}">
        <p14:creationId xmlns:p14="http://schemas.microsoft.com/office/powerpoint/2010/main" val="13692680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82</a:t>
            </a:fld>
            <a:endParaRPr lang="en-GB" dirty="0"/>
          </a:p>
        </p:txBody>
      </p:sp>
    </p:spTree>
    <p:extLst>
      <p:ext uri="{BB962C8B-B14F-4D97-AF65-F5344CB8AC3E}">
        <p14:creationId xmlns:p14="http://schemas.microsoft.com/office/powerpoint/2010/main" val="191269943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83</a:t>
            </a:fld>
            <a:endParaRPr lang="en-GB" dirty="0"/>
          </a:p>
        </p:txBody>
      </p:sp>
    </p:spTree>
    <p:extLst>
      <p:ext uri="{BB962C8B-B14F-4D97-AF65-F5344CB8AC3E}">
        <p14:creationId xmlns:p14="http://schemas.microsoft.com/office/powerpoint/2010/main" val="23702444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84</a:t>
            </a:fld>
            <a:endParaRPr lang="en-GB" dirty="0"/>
          </a:p>
        </p:txBody>
      </p:sp>
    </p:spTree>
    <p:extLst>
      <p:ext uri="{BB962C8B-B14F-4D97-AF65-F5344CB8AC3E}">
        <p14:creationId xmlns:p14="http://schemas.microsoft.com/office/powerpoint/2010/main" val="3272096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85</a:t>
            </a:fld>
            <a:endParaRPr lang="en-GB" dirty="0"/>
          </a:p>
        </p:txBody>
      </p:sp>
    </p:spTree>
    <p:extLst>
      <p:ext uri="{BB962C8B-B14F-4D97-AF65-F5344CB8AC3E}">
        <p14:creationId xmlns:p14="http://schemas.microsoft.com/office/powerpoint/2010/main" val="110230195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86</a:t>
            </a:fld>
            <a:endParaRPr lang="en-GB" dirty="0"/>
          </a:p>
        </p:txBody>
      </p:sp>
    </p:spTree>
    <p:extLst>
      <p:ext uri="{BB962C8B-B14F-4D97-AF65-F5344CB8AC3E}">
        <p14:creationId xmlns:p14="http://schemas.microsoft.com/office/powerpoint/2010/main" val="17408126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87</a:t>
            </a:fld>
            <a:endParaRPr lang="en-GB" dirty="0"/>
          </a:p>
        </p:txBody>
      </p:sp>
    </p:spTree>
    <p:extLst>
      <p:ext uri="{BB962C8B-B14F-4D97-AF65-F5344CB8AC3E}">
        <p14:creationId xmlns:p14="http://schemas.microsoft.com/office/powerpoint/2010/main" val="13827722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88</a:t>
            </a:fld>
            <a:endParaRPr lang="en-GB" dirty="0"/>
          </a:p>
        </p:txBody>
      </p:sp>
    </p:spTree>
    <p:extLst>
      <p:ext uri="{BB962C8B-B14F-4D97-AF65-F5344CB8AC3E}">
        <p14:creationId xmlns:p14="http://schemas.microsoft.com/office/powerpoint/2010/main" val="10505085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89</a:t>
            </a:fld>
            <a:endParaRPr lang="en-GB" dirty="0"/>
          </a:p>
        </p:txBody>
      </p:sp>
    </p:spTree>
    <p:extLst>
      <p:ext uri="{BB962C8B-B14F-4D97-AF65-F5344CB8AC3E}">
        <p14:creationId xmlns:p14="http://schemas.microsoft.com/office/powerpoint/2010/main" val="28733551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90</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91</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92</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93</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94</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95</a:t>
            </a:fld>
            <a:endParaRPr lang="en-GB" dirty="0"/>
          </a:p>
        </p:txBody>
      </p:sp>
    </p:spTree>
    <p:extLst>
      <p:ext uri="{BB962C8B-B14F-4D97-AF65-F5344CB8AC3E}">
        <p14:creationId xmlns:p14="http://schemas.microsoft.com/office/powerpoint/2010/main" val="100520597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96</a:t>
            </a:fld>
            <a:endParaRPr lang="en-GB" dirty="0"/>
          </a:p>
        </p:txBody>
      </p:sp>
    </p:spTree>
    <p:extLst>
      <p:ext uri="{BB962C8B-B14F-4D97-AF65-F5344CB8AC3E}">
        <p14:creationId xmlns:p14="http://schemas.microsoft.com/office/powerpoint/2010/main" val="31123532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97</a:t>
            </a:fld>
            <a:endParaRPr lang="en-GB" dirty="0"/>
          </a:p>
        </p:txBody>
      </p:sp>
    </p:spTree>
    <p:extLst>
      <p:ext uri="{BB962C8B-B14F-4D97-AF65-F5344CB8AC3E}">
        <p14:creationId xmlns:p14="http://schemas.microsoft.com/office/powerpoint/2010/main" val="26787030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sz="1300" dirty="0"/>
          </a:p>
        </p:txBody>
      </p:sp>
      <p:sp>
        <p:nvSpPr>
          <p:cNvPr id="4" name="Slide Number Placeholder 3"/>
          <p:cNvSpPr>
            <a:spLocks noGrp="1"/>
          </p:cNvSpPr>
          <p:nvPr>
            <p:ph type="sldNum" sz="quarter" idx="10"/>
          </p:nvPr>
        </p:nvSpPr>
        <p:spPr/>
        <p:txBody>
          <a:bodyPr/>
          <a:lstStyle/>
          <a:p>
            <a:fld id="{D624B386-297D-4EA4-B481-8F2DF21BB5EC}" type="slidenum">
              <a:rPr lang="en-GB" smtClean="0"/>
              <a:pPr/>
              <a:t>98</a:t>
            </a:fld>
            <a:endParaRPr lang="en-GB" dirty="0"/>
          </a:p>
        </p:txBody>
      </p:sp>
    </p:spTree>
    <p:extLst>
      <p:ext uri="{BB962C8B-B14F-4D97-AF65-F5344CB8AC3E}">
        <p14:creationId xmlns:p14="http://schemas.microsoft.com/office/powerpoint/2010/main" val="3112353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99</a:t>
            </a:fld>
            <a:endParaRPr lang="en-GB" dirty="0"/>
          </a:p>
        </p:txBody>
      </p:sp>
    </p:spTree>
    <p:extLst>
      <p:ext uri="{BB962C8B-B14F-4D97-AF65-F5344CB8AC3E}">
        <p14:creationId xmlns:p14="http://schemas.microsoft.com/office/powerpoint/2010/main" val="267870302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100</a:t>
            </a:fld>
            <a:endParaRPr lang="en-GB"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624B386-297D-4EA4-B481-8F2DF21BB5EC}" type="slidenum">
              <a:rPr lang="en-GB" smtClean="0"/>
              <a:pPr/>
              <a:t>101</a:t>
            </a:fld>
            <a:endParaRPr lang="en-GB"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5AF194-5E62-4812-A70B-BA820446DECD}" type="slidenum">
              <a:rPr lang="en-US" smtClean="0"/>
              <a:t>102</a:t>
            </a:fld>
            <a:endParaRPr lang="en-US" dirty="0"/>
          </a:p>
        </p:txBody>
      </p:sp>
    </p:spTree>
    <p:extLst>
      <p:ext uri="{BB962C8B-B14F-4D97-AF65-F5344CB8AC3E}">
        <p14:creationId xmlns:p14="http://schemas.microsoft.com/office/powerpoint/2010/main" val="292093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1"/>
            <a:ext cx="7848600" cy="1445419"/>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2628901"/>
            <a:ext cx="7848600" cy="1314450"/>
          </a:xfrm>
        </p:spPr>
        <p:txBody>
          <a:bodyPr>
            <a:normAutofit/>
          </a:bodyPr>
          <a:lstStyle>
            <a:lvl1pPr marL="0" indent="0" algn="l">
              <a:buNone/>
              <a:defRPr sz="36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8" name="Straight Connector 7"/>
          <p:cNvCxnSpPr/>
          <p:nvPr/>
        </p:nvCxnSpPr>
        <p:spPr>
          <a:xfrm>
            <a:off x="685800" y="2548891"/>
            <a:ext cx="7848600" cy="1191"/>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a:xfrm>
            <a:off x="914400" y="1352550"/>
            <a:ext cx="7772400" cy="3505200"/>
          </a:xfrm>
        </p:spPr>
        <p:txBody>
          <a:bodyPr/>
          <a:lstStyle>
            <a:lvl1pPr marL="0" indent="0">
              <a:buClr>
                <a:srgbClr val="421C5E"/>
              </a:buClr>
              <a:buFont typeface="Wingdings 3" pitchFamily="18" charset="2"/>
              <a:buChar char=""/>
              <a:defRPr sz="30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
        <p:nvSpPr>
          <p:cNvPr id="9" name="Rectangle 8"/>
          <p:cNvSpPr/>
          <p:nvPr userDrawn="1"/>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6096000" y="4809351"/>
            <a:ext cx="3581400" cy="276999"/>
          </a:xfrm>
          <a:prstGeom prst="rect">
            <a:avLst/>
          </a:prstGeom>
          <a:noFill/>
        </p:spPr>
        <p:txBody>
          <a:bodyPr wrap="square" rtlCol="0">
            <a:spAutoFit/>
          </a:bodyPr>
          <a:lstStyle/>
          <a:p>
            <a:r>
              <a:rPr lang="en-US" sz="1200" spc="100" dirty="0" smtClean="0">
                <a:solidFill>
                  <a:schemeClr val="bg1"/>
                </a:solidFill>
                <a:latin typeface="+mj-lt"/>
                <a:cs typeface="Times New Roman" panose="02020603050405020304" pitchFamily="18" charset="0"/>
              </a:rPr>
              <a:t>30 DAYS</a:t>
            </a:r>
            <a:r>
              <a:rPr lang="en-US" sz="1200" spc="100" baseline="0" dirty="0" smtClean="0">
                <a:solidFill>
                  <a:schemeClr val="bg1"/>
                </a:solidFill>
                <a:latin typeface="+mj-lt"/>
                <a:cs typeface="Times New Roman" panose="02020603050405020304" pitchFamily="18" charset="0"/>
              </a:rPr>
              <a:t> TO</a:t>
            </a:r>
            <a:r>
              <a:rPr lang="en-US" sz="1200" spc="100" dirty="0" smtClean="0">
                <a:solidFill>
                  <a:schemeClr val="bg1"/>
                </a:solidFill>
                <a:latin typeface="+mj-lt"/>
                <a:cs typeface="Times New Roman" panose="02020603050405020304" pitchFamily="18" charset="0"/>
              </a:rPr>
              <a:t> </a:t>
            </a:r>
            <a:r>
              <a:rPr lang="en-US" sz="1200" spc="100" baseline="0" dirty="0" smtClean="0">
                <a:solidFill>
                  <a:schemeClr val="bg1"/>
                </a:solidFill>
                <a:latin typeface="+mj-lt"/>
                <a:cs typeface="Times New Roman" panose="02020603050405020304" pitchFamily="18" charset="0"/>
              </a:rPr>
              <a:t>FACEBOOK PROFITS</a:t>
            </a:r>
            <a:endParaRPr lang="en-US" sz="1200" spc="100" dirty="0">
              <a:solidFill>
                <a:schemeClr val="bg1"/>
              </a:solidFill>
              <a:latin typeface="+mj-lt"/>
              <a:cs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7" name="Straight Connector 6"/>
          <p:cNvCxnSpPr/>
          <p:nvPr/>
        </p:nvCxnSpPr>
        <p:spPr>
          <a:xfrm>
            <a:off x="731520" y="3449575"/>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11" name="Straight Connector 10"/>
          <p:cNvCxnSpPr/>
          <p:nvPr/>
        </p:nvCxnSpPr>
        <p:spPr>
          <a:xfrm rot="5400000">
            <a:off x="2806463"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1600201"/>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2701143-21AF-4934-B448-9EADB71144BC}"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0000">
              <a:srgbClr val="FFFFFF">
                <a:alpha val="2000"/>
                <a:lumMod val="0"/>
                <a:lumOff val="100000"/>
              </a:srgbClr>
            </a:gs>
            <a:gs pos="98000">
              <a:srgbClr val="7D8496"/>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200150"/>
            <a:ext cx="7772400" cy="3657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13717"/>
            <a:ext cx="2895600" cy="246888"/>
          </a:xfrm>
          <a:prstGeom prst="rect">
            <a:avLst/>
          </a:prstGeom>
        </p:spPr>
        <p:txBody>
          <a:bodyPr vert="horz" lIns="91440" tIns="45720" rIns="91440" bIns="45720" rtlCol="0" anchor="ctr"/>
          <a:lstStyle>
            <a:lvl1pPr algn="l">
              <a:defRPr sz="1200">
                <a:solidFill>
                  <a:srgbClr val="FFFFFF"/>
                </a:solidFill>
              </a:defRPr>
            </a:lvl1pPr>
          </a:lstStyle>
          <a:p>
            <a:fld id="{10C991ED-89EC-4A4D-84FD-00D20F0A7C43}" type="datetimeFigureOut">
              <a:rPr lang="en-US" smtClean="0"/>
              <a:pPr/>
              <a:t>24/03/2015</a:t>
            </a:fld>
            <a:endParaRPr lang="en-US" dirty="0"/>
          </a:p>
        </p:txBody>
      </p:sp>
      <p:sp>
        <p:nvSpPr>
          <p:cNvPr id="5" name="Footer Placeholder 4"/>
          <p:cNvSpPr>
            <a:spLocks noGrp="1"/>
          </p:cNvSpPr>
          <p:nvPr>
            <p:ph type="ftr" sz="quarter" idx="3"/>
          </p:nvPr>
        </p:nvSpPr>
        <p:spPr>
          <a:xfrm>
            <a:off x="3429000" y="13717"/>
            <a:ext cx="4114800" cy="246888"/>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3717"/>
            <a:ext cx="1066800" cy="246888"/>
          </a:xfrm>
          <a:prstGeom prst="rect">
            <a:avLst/>
          </a:prstGeom>
        </p:spPr>
        <p:txBody>
          <a:bodyPr vert="horz" lIns="91440" tIns="45720" rIns="91440" bIns="45720" rtlCol="0" anchor="ctr"/>
          <a:lstStyle>
            <a:lvl1pPr algn="l">
              <a:defRPr sz="1400" b="1">
                <a:solidFill>
                  <a:srgbClr val="FFFFFF"/>
                </a:solidFill>
              </a:defRPr>
            </a:lvl1pPr>
          </a:lstStyle>
          <a:p>
            <a:fld id="{32701143-21AF-4934-B448-9EADB71144B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3500" b="1" kern="1200" spc="-100" baseline="0">
          <a:solidFill>
            <a:schemeClr val="tx1"/>
          </a:solidFill>
          <a:latin typeface="+mj-lt"/>
          <a:ea typeface="+mj-ea"/>
          <a:cs typeface="+mj-cs"/>
        </a:defRPr>
      </a:lvl1pPr>
    </p:titleStyle>
    <p:bodyStyle>
      <a:lvl1pPr marL="182880" indent="-182880" algn="l" defTabSz="914400" rtl="0" eaLnBrk="1" latinLnBrk="0" hangingPunct="1">
        <a:spcBef>
          <a:spcPct val="20000"/>
        </a:spcBef>
        <a:buClr>
          <a:srgbClr val="421C5E"/>
        </a:buClr>
        <a:buSzPct val="85000"/>
        <a:buFont typeface="Wingdings" pitchFamily="2" charset="2"/>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3.png"/><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4.jpg"/><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5.pn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tags" Target="../tags/tag18.x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tags" Target="../tags/tag20.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tags" Target="../tags/tag21.x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tags" Target="../tags/tag22.x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tags" Target="../tags/tag24.x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tags" Target="../tags/tag25.x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tags" Target="../tags/tag26.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tags" Target="../tags/tag28.x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tags" Target="../tags/tag29.xml"/><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image" Target="../media/image29.png"/><Relationship Id="rId5" Type="http://schemas.openxmlformats.org/officeDocument/2006/relationships/image" Target="../media/image30.png"/><Relationship Id="rId1" Type="http://schemas.openxmlformats.org/officeDocument/2006/relationships/tags" Target="../tags/tag31.x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tags" Target="../tags/tag32.xml"/><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tags" Target="../tags/tag33.x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image" Target="../media/image33.png"/><Relationship Id="rId5" Type="http://schemas.openxmlformats.org/officeDocument/2006/relationships/image" Target="../media/image34.png"/><Relationship Id="rId1" Type="http://schemas.openxmlformats.org/officeDocument/2006/relationships/tags" Target="../tags/tag35.x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4" Type="http://schemas.openxmlformats.org/officeDocument/2006/relationships/image" Target="../media/image35.png"/><Relationship Id="rId5" Type="http://schemas.openxmlformats.org/officeDocument/2006/relationships/image" Target="../media/image36.png"/><Relationship Id="rId1" Type="http://schemas.openxmlformats.org/officeDocument/2006/relationships/tags" Target="../tags/tag36.xml"/><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tags" Target="../tags/tag37.x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1.png"/><Relationship Id="rId1" Type="http://schemas.openxmlformats.org/officeDocument/2006/relationships/tags" Target="../tags/tag38.x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image" Target="../media/image42.png"/><Relationship Id="rId5" Type="http://schemas.openxmlformats.org/officeDocument/2006/relationships/image" Target="../media/image43.png"/><Relationship Id="rId1" Type="http://schemas.openxmlformats.org/officeDocument/2006/relationships/tags" Target="../tags/tag39.x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image" Target="../media/image44.png"/><Relationship Id="rId5" Type="http://schemas.openxmlformats.org/officeDocument/2006/relationships/image" Target="../media/image45.png"/><Relationship Id="rId1" Type="http://schemas.openxmlformats.org/officeDocument/2006/relationships/tags" Target="../tags/tag40.x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tags" Target="../tags/tag42.xml"/><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tags" Target="../tags/tag43.x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tags" Target="../tags/tag44.xml"/><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tags" Target="../tags/tag45.xml"/><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tags" Target="../tags/tag46.xml"/><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tags" Target="../tags/tag47.x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image" Target="../media/image50.png"/><Relationship Id="rId1" Type="http://schemas.openxmlformats.org/officeDocument/2006/relationships/tags" Target="../tags/tag48.x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1" Type="http://schemas.openxmlformats.org/officeDocument/2006/relationships/tags" Target="../tags/tag49.x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tags" Target="../tags/tag50.xml"/><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tags" Target="../tags/tag51.xml"/><Relationship Id="rId2" Type="http://schemas.openxmlformats.org/officeDocument/2006/relationships/slideLayout" Target="../slideLayouts/slideLayout2.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tags" Target="../tags/tag53.xml"/><Relationship Id="rId2" Type="http://schemas.openxmlformats.org/officeDocument/2006/relationships/slideLayout" Target="../slideLayouts/slideLayout2.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4" Type="http://schemas.openxmlformats.org/officeDocument/2006/relationships/image" Target="../media/image54.png"/><Relationship Id="rId5" Type="http://schemas.openxmlformats.org/officeDocument/2006/relationships/image" Target="../media/image55.png"/><Relationship Id="rId1" Type="http://schemas.openxmlformats.org/officeDocument/2006/relationships/tags" Target="../tags/tag54.xml"/><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slideLayout" Target="../slideLayouts/slideLayout2.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tags" Target="../tags/tag56.xml"/><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image" Target="../media/image56.png"/><Relationship Id="rId5" Type="http://schemas.openxmlformats.org/officeDocument/2006/relationships/image" Target="../media/image57.png"/><Relationship Id="rId1" Type="http://schemas.openxmlformats.org/officeDocument/2006/relationships/tags" Target="../tags/tag57.xml"/><Relationship Id="rId2"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tags" Target="../tags/tag58.xml"/><Relationship Id="rId2" Type="http://schemas.openxmlformats.org/officeDocument/2006/relationships/slideLayout" Target="../slideLayouts/slideLayout2.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slideLayout" Target="../slideLayouts/slideLayout2.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tags" Target="../tags/tag60.xml"/><Relationship Id="rId2" Type="http://schemas.openxmlformats.org/officeDocument/2006/relationships/slideLayout" Target="../slideLayouts/slideLayout2.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tags" Target="../tags/tag61.xml"/><Relationship Id="rId2" Type="http://schemas.openxmlformats.org/officeDocument/2006/relationships/slideLayout" Target="../slideLayouts/slideLayout2.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slideLayout" Target="../slideLayouts/slideLayout2.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9.png"/></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slideLayout" Target="../slideLayouts/slideLayout2.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tags" Target="../tags/tag64.xml"/><Relationship Id="rId2" Type="http://schemas.openxmlformats.org/officeDocument/2006/relationships/slideLayout" Target="../slideLayouts/slideLayout2.xml"/><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tags" Target="../tags/tag65.xml"/><Relationship Id="rId2" Type="http://schemas.openxmlformats.org/officeDocument/2006/relationships/slideLayout" Target="../slideLayouts/slideLayout2.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4" Type="http://schemas.openxmlformats.org/officeDocument/2006/relationships/image" Target="../media/image75.png"/><Relationship Id="rId1" Type="http://schemas.openxmlformats.org/officeDocument/2006/relationships/tags" Target="../tags/tag66.x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image" Target="../media/image76.jpg"/><Relationship Id="rId1" Type="http://schemas.openxmlformats.org/officeDocument/2006/relationships/tags" Target="../tags/tag67.xml"/><Relationship Id="rId2"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image" Target="../media/image77.jpg"/><Relationship Id="rId1" Type="http://schemas.openxmlformats.org/officeDocument/2006/relationships/tags" Target="../tags/tag68.xml"/><Relationship Id="rId2"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image" Target="../media/image78.png"/><Relationship Id="rId1" Type="http://schemas.openxmlformats.org/officeDocument/2006/relationships/tags" Target="../tags/tag69.xml"/><Relationship Id="rId2"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tags" Target="../tags/tag70.xml"/><Relationship Id="rId2" Type="http://schemas.openxmlformats.org/officeDocument/2006/relationships/slideLayout" Target="../slideLayouts/slideLayout2.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slideLayout" Target="../slideLayouts/slideLayout2.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4" Type="http://schemas.openxmlformats.org/officeDocument/2006/relationships/image" Target="../media/image79.png"/><Relationship Id="rId1" Type="http://schemas.openxmlformats.org/officeDocument/2006/relationships/tags" Target="../tags/tag72.xml"/><Relationship Id="rId2"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4" Type="http://schemas.openxmlformats.org/officeDocument/2006/relationships/image" Target="../media/image80.png"/><Relationship Id="rId1" Type="http://schemas.openxmlformats.org/officeDocument/2006/relationships/tags" Target="../tags/tag73.xml"/><Relationship Id="rId2"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4" Type="http://schemas.openxmlformats.org/officeDocument/2006/relationships/image" Target="../media/image81.png"/><Relationship Id="rId1" Type="http://schemas.openxmlformats.org/officeDocument/2006/relationships/tags" Target="../tags/tag74.xml"/><Relationship Id="rId2"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tags" Target="../tags/tag75.xml"/><Relationship Id="rId2" Type="http://schemas.openxmlformats.org/officeDocument/2006/relationships/slideLayout" Target="../slideLayouts/slideLayout2.xml"/><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4" Type="http://schemas.openxmlformats.org/officeDocument/2006/relationships/image" Target="../media/image82.png"/><Relationship Id="rId1" Type="http://schemas.openxmlformats.org/officeDocument/2006/relationships/tags" Target="../tags/tag76.xml"/><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4" Type="http://schemas.openxmlformats.org/officeDocument/2006/relationships/image" Target="../media/image83.jpg"/><Relationship Id="rId1" Type="http://schemas.openxmlformats.org/officeDocument/2006/relationships/tags" Target="../tags/tag77.xml"/><Relationship Id="rId2"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tags" Target="../tags/tag78.xml"/><Relationship Id="rId2" Type="http://schemas.openxmlformats.org/officeDocument/2006/relationships/slideLayout" Target="../slideLayouts/slideLayout2.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1" Type="http://schemas.openxmlformats.org/officeDocument/2006/relationships/tags" Target="../tags/tag79.xml"/><Relationship Id="rId2"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tags" Target="../tags/tag80.xml"/><Relationship Id="rId2" Type="http://schemas.openxmlformats.org/officeDocument/2006/relationships/slideLayout" Target="../slideLayouts/slideLayout2.xml"/><Relationship Id="rId3"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4" Type="http://schemas.openxmlformats.org/officeDocument/2006/relationships/image" Target="../media/image87.jpg"/><Relationship Id="rId1" Type="http://schemas.openxmlformats.org/officeDocument/2006/relationships/tags" Target="../tags/tag81.xml"/><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4" Type="http://schemas.openxmlformats.org/officeDocument/2006/relationships/image" Target="../media/image87.jpg"/><Relationship Id="rId1" Type="http://schemas.openxmlformats.org/officeDocument/2006/relationships/tags" Target="../tags/tag82.xml"/><Relationship Id="rId2"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4" Type="http://schemas.openxmlformats.org/officeDocument/2006/relationships/image" Target="../media/image88.png"/><Relationship Id="rId5" Type="http://schemas.openxmlformats.org/officeDocument/2006/relationships/image" Target="../media/image89.png"/><Relationship Id="rId1" Type="http://schemas.openxmlformats.org/officeDocument/2006/relationships/tags" Target="../tags/tag83.xml"/><Relationship Id="rId2"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4" Type="http://schemas.openxmlformats.org/officeDocument/2006/relationships/image" Target="../media/image90.png"/><Relationship Id="rId5" Type="http://schemas.openxmlformats.org/officeDocument/2006/relationships/image" Target="../media/image91.png"/><Relationship Id="rId1" Type="http://schemas.openxmlformats.org/officeDocument/2006/relationships/tags" Target="../tags/tag84.xml"/><Relationship Id="rId2"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4" Type="http://schemas.openxmlformats.org/officeDocument/2006/relationships/image" Target="../media/image90.png"/><Relationship Id="rId1" Type="http://schemas.openxmlformats.org/officeDocument/2006/relationships/tags" Target="../tags/tag85.xml"/><Relationship Id="rId2"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tags" Target="../tags/tag86.xml"/><Relationship Id="rId2" Type="http://schemas.openxmlformats.org/officeDocument/2006/relationships/slideLayout" Target="../slideLayouts/slideLayout2.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4" Type="http://schemas.openxmlformats.org/officeDocument/2006/relationships/image" Target="../media/image92.png"/><Relationship Id="rId5" Type="http://schemas.openxmlformats.org/officeDocument/2006/relationships/image" Target="../media/image93.png"/><Relationship Id="rId1" Type="http://schemas.openxmlformats.org/officeDocument/2006/relationships/tags" Target="../tags/tag87.xml"/><Relationship Id="rId2"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slideLayout" Target="../slideLayouts/slideLayout2.xml"/><Relationship Id="rId3"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4" Type="http://schemas.openxmlformats.org/officeDocument/2006/relationships/image" Target="../media/image94.png"/><Relationship Id="rId5" Type="http://schemas.openxmlformats.org/officeDocument/2006/relationships/image" Target="../media/image95.png"/><Relationship Id="rId1" Type="http://schemas.openxmlformats.org/officeDocument/2006/relationships/tags" Target="../tags/tag89.xml"/><Relationship Id="rId2"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tags" Target="../tags/tag90.xml"/><Relationship Id="rId2" Type="http://schemas.openxmlformats.org/officeDocument/2006/relationships/slideLayout" Target="../slideLayouts/slideLayout2.xml"/><Relationship Id="rId3"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slideLayout" Target="../slideLayouts/slideLayout2.xml"/><Relationship Id="rId3"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2.xml"/><Relationship Id="rId4" Type="http://schemas.openxmlformats.org/officeDocument/2006/relationships/image" Target="../media/image2.png"/><Relationship Id="rId1" Type="http://schemas.openxmlformats.org/officeDocument/2006/relationships/tags" Target="../tags/tag92.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4" name="Rectangle 3"/>
          <p:cNvSpPr/>
          <p:nvPr/>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30xFBP-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23366"/>
          </a:xfrm>
          <a:prstGeom prst="rect">
            <a:avLst/>
          </a:prstGeom>
        </p:spPr>
      </p:pic>
    </p:spTree>
    <p:custDataLst>
      <p:tags r:id="rId1"/>
    </p:custDataLst>
    <p:extLst>
      <p:ext uri="{BB962C8B-B14F-4D97-AF65-F5344CB8AC3E}">
        <p14:creationId xmlns:p14="http://schemas.microsoft.com/office/powerpoint/2010/main" val="1359386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90550"/>
            <a:ext cx="9144000" cy="3733800"/>
          </a:xfrm>
        </p:spPr>
        <p:txBody>
          <a:bodyPr>
            <a:noAutofit/>
          </a:bodyPr>
          <a:lstStyle/>
          <a:p>
            <a:pPr algn="ctr">
              <a:lnSpc>
                <a:spcPct val="90000"/>
              </a:lnSpc>
              <a:spcBef>
                <a:spcPts val="400"/>
              </a:spcBef>
              <a:spcAft>
                <a:spcPts val="1200"/>
              </a:spcAft>
              <a:buNone/>
            </a:pPr>
            <a:r>
              <a:rPr lang="en-US" sz="4800" b="1" dirty="0" smtClean="0">
                <a:ln w="6350" cmpd="sng">
                  <a:noFill/>
                </a:ln>
                <a:solidFill>
                  <a:srgbClr val="3B5998"/>
                </a:solidFill>
                <a:latin typeface="Arial Black" panose="020B0A04020102020204" pitchFamily="34" charset="0"/>
              </a:rPr>
              <a:t>Seminar 2: </a:t>
            </a:r>
          </a:p>
          <a:p>
            <a:pPr lvl="0" algn="ctr">
              <a:spcAft>
                <a:spcPts val="800"/>
              </a:spcAft>
              <a:buClr>
                <a:srgbClr val="8B9DC3"/>
              </a:buClr>
              <a:buNone/>
              <a:tabLst>
                <a:tab pos="1028700" algn="l"/>
              </a:tabLst>
            </a:pPr>
            <a:r>
              <a:rPr lang="en-US" sz="3300" b="1" dirty="0" smtClean="0">
                <a:ln w="6350" cmpd="sng">
                  <a:noFill/>
                </a:ln>
                <a:solidFill>
                  <a:srgbClr val="3B5998"/>
                </a:solidFill>
                <a:latin typeface="Arial Black" panose="020B0A04020102020204" pitchFamily="34" charset="0"/>
              </a:rPr>
              <a:t>Targeting, How to Create Lookalike Audiences, When and How to Use Right-Hand Side Ads, Step-by-Step Guide to Profitable Ads, and </a:t>
            </a:r>
            <a:br>
              <a:rPr lang="en-US" sz="3300" b="1" dirty="0" smtClean="0">
                <a:ln w="6350" cmpd="sng">
                  <a:noFill/>
                </a:ln>
                <a:solidFill>
                  <a:srgbClr val="3B5998"/>
                </a:solidFill>
                <a:latin typeface="Arial Black" panose="020B0A04020102020204" pitchFamily="34" charset="0"/>
              </a:rPr>
            </a:br>
            <a:r>
              <a:rPr lang="en-US" sz="3300" b="1" dirty="0" smtClean="0">
                <a:ln w="6350" cmpd="sng">
                  <a:noFill/>
                </a:ln>
                <a:solidFill>
                  <a:srgbClr val="3B5998"/>
                </a:solidFill>
                <a:latin typeface="Arial Black" panose="020B0A04020102020204" pitchFamily="34" charset="0"/>
              </a:rPr>
              <a:t>Advanced Bidding Strategies</a:t>
            </a:r>
            <a:endParaRPr lang="en-US" sz="3300" b="1" spc="-100" dirty="0">
              <a:solidFill>
                <a:srgbClr val="3B5998"/>
              </a:solidFill>
            </a:endParaRPr>
          </a:p>
        </p:txBody>
      </p:sp>
    </p:spTree>
    <p:custDataLst>
      <p:tags r:id="rId1"/>
    </p:custDataLst>
    <p:extLst>
      <p:ext uri="{BB962C8B-B14F-4D97-AF65-F5344CB8AC3E}">
        <p14:creationId xmlns:p14="http://schemas.microsoft.com/office/powerpoint/2010/main" val="27834656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5750"/>
            <a:ext cx="8610600" cy="838200"/>
          </a:xfrm>
        </p:spPr>
        <p:txBody>
          <a:bodyPr>
            <a:noAutofit/>
          </a:bodyPr>
          <a:lstStyle/>
          <a:p>
            <a:pPr marL="114300" lvl="0">
              <a:spcBef>
                <a:spcPts val="400"/>
              </a:spcBef>
              <a:spcAft>
                <a:spcPts val="1200"/>
              </a:spcAft>
              <a:buNone/>
            </a:pPr>
            <a:r>
              <a:rPr lang="en-US" dirty="0" smtClean="0">
                <a:solidFill>
                  <a:srgbClr val="3B5998"/>
                </a:solidFill>
                <a:latin typeface="Arial Black" panose="020B0A04020102020204" pitchFamily="34" charset="0"/>
              </a:rPr>
              <a:t>The 5 Steps to Successful </a:t>
            </a:r>
            <a:br>
              <a:rPr lang="en-US" dirty="0" smtClean="0">
                <a:solidFill>
                  <a:srgbClr val="3B5998"/>
                </a:solidFill>
                <a:latin typeface="Arial Black" panose="020B0A04020102020204" pitchFamily="34" charset="0"/>
              </a:rPr>
            </a:br>
            <a:r>
              <a:rPr lang="en-US" dirty="0" smtClean="0">
                <a:solidFill>
                  <a:srgbClr val="3B5998"/>
                </a:solidFill>
                <a:latin typeface="Arial Black" panose="020B0A04020102020204" pitchFamily="34" charset="0"/>
              </a:rPr>
              <a:t>Facebook Advertising</a:t>
            </a:r>
            <a:endParaRPr lang="en-US" spc="-100" dirty="0"/>
          </a:p>
        </p:txBody>
      </p:sp>
      <p:sp>
        <p:nvSpPr>
          <p:cNvPr id="2" name="Rectangle 1"/>
          <p:cNvSpPr/>
          <p:nvPr/>
        </p:nvSpPr>
        <p:spPr>
          <a:xfrm>
            <a:off x="228600" y="1428750"/>
            <a:ext cx="8534400" cy="3262432"/>
          </a:xfrm>
          <a:prstGeom prst="rect">
            <a:avLst/>
          </a:prstGeom>
        </p:spPr>
        <p:txBody>
          <a:bodyPr wrap="square">
            <a:spAutoFit/>
          </a:bodyPr>
          <a:lstStyle/>
          <a:p>
            <a:pPr marL="971550" lvl="0" indent="-514350">
              <a:spcAft>
                <a:spcPts val="1200"/>
              </a:spcAft>
              <a:buClr>
                <a:srgbClr val="8B9DC3"/>
              </a:buClr>
              <a:buSzPct val="85000"/>
              <a:buFont typeface="+mj-lt"/>
              <a:buAutoNum type="arabicParenR"/>
              <a:tabLst>
                <a:tab pos="1028700" algn="l"/>
              </a:tabLst>
            </a:pPr>
            <a:r>
              <a:rPr lang="en-US" sz="2600" dirty="0" smtClean="0">
                <a:solidFill>
                  <a:srgbClr val="292934"/>
                </a:solidFill>
              </a:rPr>
              <a:t>Create </a:t>
            </a:r>
            <a:r>
              <a:rPr lang="en-US" sz="2600" dirty="0">
                <a:solidFill>
                  <a:srgbClr val="292934"/>
                </a:solidFill>
              </a:rPr>
              <a:t>your Newsfeed </a:t>
            </a:r>
            <a:r>
              <a:rPr lang="en-US" sz="2600" dirty="0" smtClean="0">
                <a:solidFill>
                  <a:srgbClr val="292934"/>
                </a:solidFill>
              </a:rPr>
              <a:t>ads</a:t>
            </a:r>
          </a:p>
          <a:p>
            <a:pPr marL="971550" lvl="0" indent="-514350">
              <a:spcAft>
                <a:spcPts val="1200"/>
              </a:spcAft>
              <a:buClr>
                <a:srgbClr val="8B9DC3"/>
              </a:buClr>
              <a:buSzPct val="85000"/>
              <a:buFont typeface="+mj-lt"/>
              <a:buAutoNum type="arabicParenR"/>
              <a:tabLst>
                <a:tab pos="1028700" algn="l"/>
              </a:tabLst>
            </a:pPr>
            <a:r>
              <a:rPr lang="en-US" sz="2600" dirty="0" smtClean="0">
                <a:solidFill>
                  <a:srgbClr val="292934"/>
                </a:solidFill>
              </a:rPr>
              <a:t>Start </a:t>
            </a:r>
            <a:r>
              <a:rPr lang="en-US" sz="2600" dirty="0">
                <a:solidFill>
                  <a:srgbClr val="292934"/>
                </a:solidFill>
              </a:rPr>
              <a:t>with Remarketing to your existing </a:t>
            </a:r>
            <a:r>
              <a:rPr lang="en-US" sz="2600" dirty="0" smtClean="0">
                <a:solidFill>
                  <a:srgbClr val="292934"/>
                </a:solidFill>
              </a:rPr>
              <a:t>Customers</a:t>
            </a:r>
          </a:p>
          <a:p>
            <a:pPr marL="971550" lvl="0" indent="-514350">
              <a:spcAft>
                <a:spcPts val="1200"/>
              </a:spcAft>
              <a:buClr>
                <a:srgbClr val="8B9DC3"/>
              </a:buClr>
              <a:buSzPct val="85000"/>
              <a:buFont typeface="+mj-lt"/>
              <a:buAutoNum type="arabicParenR"/>
              <a:tabLst>
                <a:tab pos="1028700" algn="l"/>
              </a:tabLst>
            </a:pPr>
            <a:r>
              <a:rPr lang="en-US" sz="2600" dirty="0" smtClean="0">
                <a:solidFill>
                  <a:srgbClr val="292934"/>
                </a:solidFill>
              </a:rPr>
              <a:t>Target </a:t>
            </a:r>
            <a:r>
              <a:rPr lang="en-US" sz="2600" dirty="0">
                <a:solidFill>
                  <a:srgbClr val="292934"/>
                </a:solidFill>
              </a:rPr>
              <a:t>new customers through Facebook </a:t>
            </a:r>
            <a:r>
              <a:rPr lang="en-US" sz="2600" dirty="0" smtClean="0">
                <a:solidFill>
                  <a:srgbClr val="292934"/>
                </a:solidFill>
              </a:rPr>
              <a:t>targeting</a:t>
            </a:r>
          </a:p>
          <a:p>
            <a:pPr marL="971550" lvl="0" indent="-514350">
              <a:spcAft>
                <a:spcPts val="1200"/>
              </a:spcAft>
              <a:buClr>
                <a:srgbClr val="8B9DC3"/>
              </a:buClr>
              <a:buSzPct val="85000"/>
              <a:buFont typeface="+mj-lt"/>
              <a:buAutoNum type="arabicParenR"/>
              <a:tabLst>
                <a:tab pos="1028700" algn="l"/>
              </a:tabLst>
            </a:pPr>
            <a:r>
              <a:rPr lang="en-US" sz="2600" dirty="0" smtClean="0">
                <a:solidFill>
                  <a:srgbClr val="292934"/>
                </a:solidFill>
              </a:rPr>
              <a:t>Move </a:t>
            </a:r>
            <a:r>
              <a:rPr lang="en-US" sz="2600" dirty="0">
                <a:solidFill>
                  <a:srgbClr val="292934"/>
                </a:solidFill>
              </a:rPr>
              <a:t>to lookalike audiences as soon as </a:t>
            </a:r>
            <a:r>
              <a:rPr lang="en-US" sz="2600" dirty="0" smtClean="0">
                <a:solidFill>
                  <a:srgbClr val="292934"/>
                </a:solidFill>
              </a:rPr>
              <a:t>possible</a:t>
            </a:r>
          </a:p>
          <a:p>
            <a:pPr marL="971550" lvl="0" indent="-514350">
              <a:spcAft>
                <a:spcPts val="1200"/>
              </a:spcAft>
              <a:buClr>
                <a:srgbClr val="8B9DC3"/>
              </a:buClr>
              <a:buSzPct val="85000"/>
              <a:buFont typeface="+mj-lt"/>
              <a:buAutoNum type="arabicParenR"/>
              <a:tabLst>
                <a:tab pos="1028700" algn="l"/>
              </a:tabLst>
            </a:pPr>
            <a:r>
              <a:rPr lang="en-US" sz="2600" dirty="0" smtClean="0">
                <a:solidFill>
                  <a:srgbClr val="292934"/>
                </a:solidFill>
              </a:rPr>
              <a:t>Use </a:t>
            </a:r>
            <a:r>
              <a:rPr lang="en-US" sz="2600" dirty="0">
                <a:solidFill>
                  <a:srgbClr val="292934"/>
                </a:solidFill>
              </a:rPr>
              <a:t>Cost-Per-Conversion bidding </a:t>
            </a:r>
          </a:p>
          <a:p>
            <a:pPr marL="857250" lvl="0" indent="-400050">
              <a:spcAft>
                <a:spcPts val="1200"/>
              </a:spcAft>
              <a:buClr>
                <a:srgbClr val="8B9DC3"/>
              </a:buClr>
              <a:buSzPct val="85000"/>
              <a:buFont typeface="Wingdings 3" panose="05040102010807070707" pitchFamily="18" charset="2"/>
              <a:buChar char="u"/>
              <a:tabLst>
                <a:tab pos="1028700" algn="l"/>
              </a:tabLst>
            </a:pPr>
            <a:endParaRPr lang="en-US" sz="2600" spc="-100" dirty="0">
              <a:solidFill>
                <a:prstClr val="black"/>
              </a:solidFill>
            </a:endParaRPr>
          </a:p>
        </p:txBody>
      </p:sp>
    </p:spTree>
    <p:custDataLst>
      <p:tags r:id="rId1"/>
    </p:custDataLst>
    <p:extLst>
      <p:ext uri="{BB962C8B-B14F-4D97-AF65-F5344CB8AC3E}">
        <p14:creationId xmlns:p14="http://schemas.microsoft.com/office/powerpoint/2010/main" val="302981398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1219200"/>
          </a:xfrm>
        </p:spPr>
        <p:txBody>
          <a:bodyPr>
            <a:normAutofit fontScale="92500" lnSpcReduction="10000"/>
          </a:bodyPr>
          <a:lstStyle/>
          <a:p>
            <a:pPr marL="114300">
              <a:spcBef>
                <a:spcPts val="400"/>
              </a:spcBef>
              <a:spcAft>
                <a:spcPts val="1200"/>
              </a:spcAft>
              <a:buNone/>
            </a:pPr>
            <a:r>
              <a:rPr lang="en-US" sz="4000" dirty="0">
                <a:solidFill>
                  <a:srgbClr val="3B5998"/>
                </a:solidFill>
                <a:latin typeface="Arial Black" panose="020B0A04020102020204" pitchFamily="34" charset="0"/>
              </a:rPr>
              <a:t>The </a:t>
            </a:r>
            <a:r>
              <a:rPr lang="en-US" sz="4000" dirty="0" smtClean="0">
                <a:solidFill>
                  <a:srgbClr val="3B5998"/>
                </a:solidFill>
                <a:latin typeface="Arial Black" panose="020B0A04020102020204" pitchFamily="34" charset="0"/>
              </a:rPr>
              <a:t>5 Steps to Successful Facebook Advertising</a:t>
            </a:r>
            <a:endParaRPr lang="en-US" sz="4000" spc="-100" dirty="0"/>
          </a:p>
        </p:txBody>
      </p:sp>
      <p:sp>
        <p:nvSpPr>
          <p:cNvPr id="2" name="Rectangle 1"/>
          <p:cNvSpPr/>
          <p:nvPr/>
        </p:nvSpPr>
        <p:spPr>
          <a:xfrm>
            <a:off x="1066800" y="1885950"/>
            <a:ext cx="8077200" cy="2218983"/>
          </a:xfrm>
          <a:prstGeom prst="rect">
            <a:avLst/>
          </a:prstGeom>
        </p:spPr>
        <p:txBody>
          <a:bodyPr wrap="square">
            <a:spAutoFit/>
          </a:bodyPr>
          <a:lstStyle/>
          <a:p>
            <a:pPr marL="1206500" indent="-749300">
              <a:lnSpc>
                <a:spcPts val="5500"/>
              </a:lnSpc>
              <a:spcBef>
                <a:spcPts val="0"/>
              </a:spcBef>
              <a:spcAft>
                <a:spcPts val="1600"/>
              </a:spcAft>
              <a:buClr>
                <a:srgbClr val="8B9DC3"/>
              </a:buClr>
              <a:tabLst>
                <a:tab pos="1028700" algn="l"/>
              </a:tabLst>
            </a:pPr>
            <a:r>
              <a:rPr lang="en-US" sz="5000" spc="-100" dirty="0" smtClean="0">
                <a:solidFill>
                  <a:srgbClr val="8B9DC3"/>
                </a:solidFill>
              </a:rPr>
              <a:t>3) </a:t>
            </a:r>
            <a:r>
              <a:rPr lang="en-US" sz="5000" spc="-100" dirty="0" smtClean="0"/>
              <a:t>Target New </a:t>
            </a:r>
            <a:br>
              <a:rPr lang="en-US" sz="5000" spc="-100" dirty="0" smtClean="0"/>
            </a:br>
            <a:r>
              <a:rPr lang="en-US" sz="5000" spc="-100" dirty="0" smtClean="0"/>
              <a:t>Customers Through Facebook Targeting</a:t>
            </a:r>
            <a:endParaRPr lang="en-US" sz="5000" spc="-100" dirty="0"/>
          </a:p>
        </p:txBody>
      </p:sp>
    </p:spTree>
    <p:custDataLst>
      <p:tags r:id="rId1"/>
    </p:custDataLst>
    <p:extLst>
      <p:ext uri="{BB962C8B-B14F-4D97-AF65-F5344CB8AC3E}">
        <p14:creationId xmlns:p14="http://schemas.microsoft.com/office/powerpoint/2010/main" val="30487121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226" y="209550"/>
            <a:ext cx="8181975" cy="3352800"/>
          </a:xfrm>
        </p:spPr>
        <p:txBody>
          <a:bodyPr>
            <a:noAutofit/>
          </a:bodyPr>
          <a:lstStyle/>
          <a:p>
            <a:pPr marL="114297">
              <a:lnSpc>
                <a:spcPct val="110000"/>
              </a:lnSpc>
              <a:spcBef>
                <a:spcPts val="400"/>
              </a:spcBef>
              <a:spcAft>
                <a:spcPts val="1800"/>
              </a:spcAft>
              <a:buNone/>
            </a:pPr>
            <a:r>
              <a:rPr lang="en-US" sz="4300" dirty="0" smtClean="0">
                <a:solidFill>
                  <a:srgbClr val="3B5998"/>
                </a:solidFill>
                <a:latin typeface="Arial Black" panose="020B0A04020102020204" pitchFamily="34" charset="0"/>
              </a:rPr>
              <a:t>Targeting</a:t>
            </a:r>
            <a:endParaRPr lang="en-US" sz="4300" spc="-100" dirty="0"/>
          </a:p>
          <a:p>
            <a:pPr marL="1371600" indent="-450850">
              <a:spcBef>
                <a:spcPts val="0"/>
              </a:spcBef>
              <a:spcAft>
                <a:spcPts val="1800"/>
              </a:spcAft>
              <a:buClr>
                <a:srgbClr val="8B9DC3"/>
              </a:buClr>
              <a:buFont typeface="Wingdings 3" panose="05040102010807070707" pitchFamily="18" charset="2"/>
              <a:buChar char="u"/>
              <a:tabLst>
                <a:tab pos="1028675" algn="l"/>
              </a:tabLst>
            </a:pPr>
            <a:r>
              <a:rPr lang="en-US" sz="2600" spc="-100" dirty="0" smtClean="0"/>
              <a:t>While most advertising online provides about 38% targeting accuracy, Facebook on average delivers </a:t>
            </a:r>
            <a:r>
              <a:rPr lang="en-US" sz="2600" b="1" spc="-100" dirty="0" smtClean="0"/>
              <a:t>89%</a:t>
            </a:r>
            <a:r>
              <a:rPr lang="en-US" sz="2600" spc="-100" dirty="0" smtClean="0"/>
              <a:t> targeting accuracy.</a:t>
            </a:r>
          </a:p>
          <a:p>
            <a:pPr marL="1371600" indent="-450850">
              <a:spcBef>
                <a:spcPts val="0"/>
              </a:spcBef>
              <a:spcAft>
                <a:spcPts val="1800"/>
              </a:spcAft>
              <a:buClr>
                <a:srgbClr val="8B9DC3"/>
              </a:buClr>
              <a:buFont typeface="Wingdings 3" panose="05040102010807070707" pitchFamily="18" charset="2"/>
              <a:buChar char="u"/>
              <a:tabLst>
                <a:tab pos="1028675" algn="l"/>
              </a:tabLst>
            </a:pPr>
            <a:r>
              <a:rPr lang="en-US" sz="2600" spc="-100" dirty="0" smtClean="0"/>
              <a:t>That’s </a:t>
            </a:r>
            <a:r>
              <a:rPr lang="en-US" sz="2600" spc="-100" dirty="0"/>
              <a:t>because it holds an enormous amount of information about its users – information that those users have willingly shared with Facebook</a:t>
            </a:r>
            <a:r>
              <a:rPr lang="en-US" spc="-100" dirty="0"/>
              <a:t>.</a:t>
            </a:r>
          </a:p>
        </p:txBody>
      </p:sp>
    </p:spTree>
    <p:custDataLst>
      <p:tags r:id="rId1"/>
    </p:custDataLst>
    <p:extLst>
      <p:ext uri="{BB962C8B-B14F-4D97-AF65-F5344CB8AC3E}">
        <p14:creationId xmlns:p14="http://schemas.microsoft.com/office/powerpoint/2010/main" val="79062849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6226" y="209550"/>
            <a:ext cx="7800974" cy="3352800"/>
          </a:xfrm>
        </p:spPr>
        <p:txBody>
          <a:bodyPr>
            <a:noAutofit/>
          </a:bodyPr>
          <a:lstStyle/>
          <a:p>
            <a:pPr marL="114297">
              <a:lnSpc>
                <a:spcPct val="110000"/>
              </a:lnSpc>
              <a:spcBef>
                <a:spcPts val="400"/>
              </a:spcBef>
              <a:spcAft>
                <a:spcPts val="1800"/>
              </a:spcAft>
              <a:buNone/>
            </a:pPr>
            <a:r>
              <a:rPr lang="en-US" sz="4300" dirty="0" smtClean="0">
                <a:solidFill>
                  <a:srgbClr val="3B5998"/>
                </a:solidFill>
                <a:latin typeface="Arial Black" panose="020B0A04020102020204" pitchFamily="34" charset="0"/>
              </a:rPr>
              <a:t>Targeting</a:t>
            </a:r>
            <a:endParaRPr lang="en-US" sz="4300" spc="-100" dirty="0"/>
          </a:p>
          <a:p>
            <a:pPr marL="1371600" indent="-450850">
              <a:lnSpc>
                <a:spcPct val="90000"/>
              </a:lnSpc>
              <a:spcBef>
                <a:spcPts val="0"/>
              </a:spcBef>
              <a:buClr>
                <a:srgbClr val="8B9DC3"/>
              </a:buClr>
              <a:buFont typeface="Wingdings 3" panose="05040102010807070707" pitchFamily="18" charset="2"/>
              <a:buChar char="u"/>
              <a:tabLst>
                <a:tab pos="1028675" algn="l"/>
              </a:tabLst>
            </a:pPr>
            <a:r>
              <a:rPr lang="en-US" sz="2600" spc="-100" dirty="0" smtClean="0"/>
              <a:t>That information is both demographic </a:t>
            </a:r>
            <a:br>
              <a:rPr lang="en-US" sz="2600" spc="-100" dirty="0" smtClean="0"/>
            </a:br>
            <a:r>
              <a:rPr lang="en-US" sz="2600" spc="-100" dirty="0" smtClean="0"/>
              <a:t>and psychographic</a:t>
            </a:r>
          </a:p>
          <a:p>
            <a:pPr marL="1663700" indent="-228600">
              <a:lnSpc>
                <a:spcPct val="90000"/>
              </a:lnSpc>
              <a:spcBef>
                <a:spcPts val="0"/>
              </a:spcBef>
              <a:spcAft>
                <a:spcPts val="600"/>
              </a:spcAft>
              <a:buClr>
                <a:srgbClr val="0036A2"/>
              </a:buClr>
              <a:buFont typeface="Wingdings" panose="05000000000000000000" pitchFamily="2" charset="2"/>
              <a:buChar char="§"/>
            </a:pPr>
            <a:r>
              <a:rPr lang="en-US" sz="2400" b="1" i="1" spc="-100" dirty="0"/>
              <a:t>Demographic information </a:t>
            </a:r>
            <a:r>
              <a:rPr lang="en-US" sz="2400" spc="-100" dirty="0"/>
              <a:t>may include age, gender, location, ethnic background, marital status, income, and more.</a:t>
            </a:r>
          </a:p>
          <a:p>
            <a:pPr marL="1663700" indent="-228600">
              <a:lnSpc>
                <a:spcPct val="90000"/>
              </a:lnSpc>
              <a:spcBef>
                <a:spcPts val="0"/>
              </a:spcBef>
              <a:spcAft>
                <a:spcPts val="1800"/>
              </a:spcAft>
              <a:buClr>
                <a:srgbClr val="0036A2"/>
              </a:buClr>
              <a:buFont typeface="Wingdings" panose="05000000000000000000" pitchFamily="2" charset="2"/>
              <a:buChar char="§"/>
            </a:pPr>
            <a:r>
              <a:rPr lang="en-US" sz="2400" b="1" i="1" spc="-100" dirty="0"/>
              <a:t>Psychographic information </a:t>
            </a:r>
            <a:r>
              <a:rPr lang="en-US" sz="2400" spc="-100" dirty="0"/>
              <a:t>goes beyond the “external” and identifies more about a customer’s psychology, interests, hobbies, values, attitudes behaviours, lifestyle, and more.</a:t>
            </a:r>
          </a:p>
          <a:p>
            <a:pPr marL="1371600" indent="-450850">
              <a:spcBef>
                <a:spcPts val="0"/>
              </a:spcBef>
              <a:spcAft>
                <a:spcPts val="1800"/>
              </a:spcAft>
              <a:buClr>
                <a:srgbClr val="8B9DC3"/>
              </a:buClr>
              <a:buFont typeface="Wingdings 3" panose="05040102010807070707" pitchFamily="18" charset="2"/>
              <a:buChar char="u"/>
              <a:tabLst>
                <a:tab pos="1028675" algn="l"/>
              </a:tabLst>
            </a:pPr>
            <a:endParaRPr lang="en-US" spc="-100" dirty="0"/>
          </a:p>
        </p:txBody>
      </p:sp>
    </p:spTree>
    <p:custDataLst>
      <p:tags r:id="rId1"/>
    </p:custDataLst>
    <p:extLst>
      <p:ext uri="{BB962C8B-B14F-4D97-AF65-F5344CB8AC3E}">
        <p14:creationId xmlns:p14="http://schemas.microsoft.com/office/powerpoint/2010/main" val="280612910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514350"/>
            <a:ext cx="5297478" cy="3886200"/>
          </a:xfrm>
          <a:prstGeom prst="rect">
            <a:avLst/>
          </a:prstGeom>
        </p:spPr>
      </p:pic>
      <p:sp>
        <p:nvSpPr>
          <p:cNvPr id="8" name="Content Placeholder 1"/>
          <p:cNvSpPr>
            <a:spLocks noGrp="1"/>
          </p:cNvSpPr>
          <p:nvPr>
            <p:ph idx="1"/>
          </p:nvPr>
        </p:nvSpPr>
        <p:spPr>
          <a:xfrm>
            <a:off x="304800" y="1657350"/>
            <a:ext cx="2819400" cy="2209800"/>
          </a:xfrm>
        </p:spPr>
        <p:txBody>
          <a:bodyPr>
            <a:noAutofit/>
          </a:bodyPr>
          <a:lstStyle/>
          <a:p>
            <a:pPr marL="457189">
              <a:spcBef>
                <a:spcPts val="0"/>
              </a:spcBef>
              <a:spcAft>
                <a:spcPts val="600"/>
              </a:spcAft>
              <a:buClr>
                <a:srgbClr val="8B9DC3"/>
              </a:buClr>
              <a:buNone/>
              <a:tabLst>
                <a:tab pos="1028675" algn="l"/>
              </a:tabLst>
            </a:pPr>
            <a:r>
              <a:rPr lang="en-US" sz="2500" spc="-100" dirty="0">
                <a:solidFill>
                  <a:prstClr val="black"/>
                </a:solidFill>
              </a:rPr>
              <a:t>You set your target objectives in the </a:t>
            </a:r>
            <a:r>
              <a:rPr lang="en-US" sz="2500" b="1" spc="-100" dirty="0" smtClean="0">
                <a:solidFill>
                  <a:prstClr val="black"/>
                </a:solidFill>
              </a:rPr>
              <a:t>Ad </a:t>
            </a:r>
            <a:r>
              <a:rPr lang="en-US" sz="2500" b="1" spc="-100" dirty="0">
                <a:solidFill>
                  <a:prstClr val="black"/>
                </a:solidFill>
              </a:rPr>
              <a:t>Create</a:t>
            </a:r>
            <a:r>
              <a:rPr lang="en-US" sz="2500" spc="-100" dirty="0">
                <a:solidFill>
                  <a:prstClr val="black"/>
                </a:solidFill>
              </a:rPr>
              <a:t> tool (you should be familiar with this now)</a:t>
            </a:r>
          </a:p>
        </p:txBody>
      </p:sp>
      <p:sp>
        <p:nvSpPr>
          <p:cNvPr id="5" name="Content Placeholder 2"/>
          <p:cNvSpPr txBox="1">
            <a:spLocks/>
          </p:cNvSpPr>
          <p:nvPr/>
        </p:nvSpPr>
        <p:spPr>
          <a:xfrm>
            <a:off x="276226" y="209550"/>
            <a:ext cx="7800974" cy="3352800"/>
          </a:xfrm>
          <a:prstGeom prst="rect">
            <a:avLst/>
          </a:prstGeom>
        </p:spPr>
        <p:txBody>
          <a:bodyPr vert="horz" lIns="91440" tIns="45720" rIns="91440" bIns="45720" rtlCol="0">
            <a:no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lnSpc>
                <a:spcPct val="110000"/>
              </a:lnSpc>
              <a:spcBef>
                <a:spcPts val="400"/>
              </a:spcBef>
              <a:spcAft>
                <a:spcPts val="1800"/>
              </a:spcAft>
              <a:buFont typeface="Wingdings 3" pitchFamily="18" charset="2"/>
              <a:buNone/>
            </a:pPr>
            <a:r>
              <a:rPr lang="en-US" sz="4300" dirty="0" smtClean="0">
                <a:solidFill>
                  <a:srgbClr val="3B5998"/>
                </a:solidFill>
                <a:latin typeface="Arial Black" panose="020B0A04020102020204" pitchFamily="34" charset="0"/>
              </a:rPr>
              <a:t>Targeting</a:t>
            </a:r>
            <a:endParaRPr lang="en-US" spc="-100" dirty="0"/>
          </a:p>
        </p:txBody>
      </p:sp>
    </p:spTree>
    <p:custDataLst>
      <p:tags r:id="rId1"/>
    </p:custDataLst>
    <p:extLst>
      <p:ext uri="{BB962C8B-B14F-4D97-AF65-F5344CB8AC3E}">
        <p14:creationId xmlns:p14="http://schemas.microsoft.com/office/powerpoint/2010/main" val="138111926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Facebook Allows You to Target By:</a:t>
            </a:r>
            <a:endParaRPr lang="en-US" sz="3500" spc="-100" dirty="0"/>
          </a:p>
        </p:txBody>
      </p:sp>
      <p:sp>
        <p:nvSpPr>
          <p:cNvPr id="4" name="Rectangle 3"/>
          <p:cNvSpPr/>
          <p:nvPr/>
        </p:nvSpPr>
        <p:spPr>
          <a:xfrm>
            <a:off x="38100" y="1123950"/>
            <a:ext cx="8763000" cy="3276600"/>
          </a:xfrm>
          <a:prstGeom prst="rect">
            <a:avLst/>
          </a:prstGeom>
        </p:spPr>
        <p:txBody>
          <a:bodyPr wrap="square" lIns="68580" tIns="34290" rIns="68580" bIns="34290" numCol="2">
            <a:noAutofit/>
          </a:bodyPr>
          <a:lstStyle/>
          <a:p>
            <a:pPr marL="1554163" indent="-341313">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Location </a:t>
            </a:r>
          </a:p>
          <a:p>
            <a:pPr marL="1554163" indent="-341313">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Age</a:t>
            </a:r>
          </a:p>
          <a:p>
            <a:pPr marL="1554163" indent="-341313">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Gender</a:t>
            </a:r>
          </a:p>
          <a:p>
            <a:pPr marL="1554163" indent="-341313">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Interests</a:t>
            </a:r>
          </a:p>
          <a:p>
            <a:pPr marL="1554163" indent="-341313">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Behaviours</a:t>
            </a:r>
          </a:p>
          <a:p>
            <a:pPr marL="400040" indent="-342892">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Relationship Status</a:t>
            </a:r>
          </a:p>
          <a:p>
            <a:pPr marL="400040" indent="-342892">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Job </a:t>
            </a:r>
          </a:p>
          <a:p>
            <a:pPr marL="400040" indent="-342892">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Education </a:t>
            </a:r>
          </a:p>
          <a:p>
            <a:pPr marL="400040" indent="-342892">
              <a:spcAft>
                <a:spcPts val="1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Connections </a:t>
            </a:r>
          </a:p>
        </p:txBody>
      </p:sp>
    </p:spTree>
    <p:custDataLst>
      <p:tags r:id="rId1"/>
    </p:custDataLst>
    <p:extLst>
      <p:ext uri="{BB962C8B-B14F-4D97-AF65-F5344CB8AC3E}">
        <p14:creationId xmlns:p14="http://schemas.microsoft.com/office/powerpoint/2010/main" val="155087454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500"/>
                                        <p:tgtEl>
                                          <p:spTgt spid="4">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500"/>
                                        <p:tgtEl>
                                          <p:spTgt spid="4">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500"/>
                                        <p:tgtEl>
                                          <p:spTgt spid="4">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xEl>
                                              <p:pRg st="7" end="7"/>
                                            </p:txEl>
                                          </p:spTgt>
                                        </p:tgtEl>
                                        <p:attrNameLst>
                                          <p:attrName>style.visibility</p:attrName>
                                        </p:attrNameLst>
                                      </p:cBhvr>
                                      <p:to>
                                        <p:strVal val="visible"/>
                                      </p:to>
                                    </p:set>
                                    <p:animEffect transition="in" filter="fade">
                                      <p:cBhvr>
                                        <p:cTn id="48" dur="500"/>
                                        <p:tgtEl>
                                          <p:spTgt spid="4">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animEffect transition="in" filter="fade">
                                      <p:cBhvr>
                                        <p:cTn id="53"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33350"/>
            <a:ext cx="8229600" cy="4611030"/>
          </a:xfrm>
          <a:prstGeom prst="rect">
            <a:avLst/>
          </a:prstGeom>
        </p:spPr>
      </p:pic>
    </p:spTree>
    <p:custDataLst>
      <p:tags r:id="rId1"/>
    </p:custDataLst>
    <p:extLst>
      <p:ext uri="{BB962C8B-B14F-4D97-AF65-F5344CB8AC3E}">
        <p14:creationId xmlns:p14="http://schemas.microsoft.com/office/powerpoint/2010/main" val="34352382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What’s More, Facebook Allows </a:t>
            </a:r>
            <a:br>
              <a:rPr lang="en-US" sz="3500" dirty="0">
                <a:solidFill>
                  <a:srgbClr val="3B5998"/>
                </a:solidFill>
                <a:latin typeface="Arial Black" panose="020B0A04020102020204" pitchFamily="34" charset="0"/>
              </a:rPr>
            </a:br>
            <a:r>
              <a:rPr lang="en-US" sz="3500" dirty="0">
                <a:solidFill>
                  <a:srgbClr val="3B5998"/>
                </a:solidFill>
                <a:latin typeface="Arial Black" panose="020B0A04020102020204" pitchFamily="34" charset="0"/>
              </a:rPr>
              <a:t>You to Combine Targets</a:t>
            </a:r>
            <a:endParaRPr lang="en-US" sz="3500" spc="-100" dirty="0"/>
          </a:p>
        </p:txBody>
      </p:sp>
      <p:sp>
        <p:nvSpPr>
          <p:cNvPr id="4" name="Rectangle 3"/>
          <p:cNvSpPr/>
          <p:nvPr/>
        </p:nvSpPr>
        <p:spPr>
          <a:xfrm>
            <a:off x="304800" y="1504950"/>
            <a:ext cx="7391400" cy="2819400"/>
          </a:xfrm>
          <a:prstGeom prst="rect">
            <a:avLst/>
          </a:prstGeom>
        </p:spPr>
        <p:txBody>
          <a:bodyPr wrap="square" lIns="68580" tIns="34290" rIns="68580" bIns="34290" numCol="1">
            <a:noAutofit/>
          </a:bodyPr>
          <a:lstStyle/>
          <a:p>
            <a:pPr marL="857228" indent="-342892">
              <a:spcAft>
                <a:spcPts val="6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For example, if your target market is </a:t>
            </a:r>
            <a:r>
              <a:rPr lang="en-US" sz="3000" b="1" i="1" spc="-100" dirty="0">
                <a:solidFill>
                  <a:prstClr val="black"/>
                </a:solidFill>
              </a:rPr>
              <a:t>single women in the UK aged 28 and over who like cats</a:t>
            </a:r>
            <a:r>
              <a:rPr lang="en-US" sz="3000" spc="-100" dirty="0">
                <a:solidFill>
                  <a:prstClr val="black"/>
                </a:solidFill>
              </a:rPr>
              <a:t>, you’ll find them on Facebook!</a:t>
            </a:r>
          </a:p>
        </p:txBody>
      </p:sp>
    </p:spTree>
    <p:custDataLst>
      <p:tags r:id="rId1"/>
    </p:custDataLst>
    <p:extLst>
      <p:ext uri="{BB962C8B-B14F-4D97-AF65-F5344CB8AC3E}">
        <p14:creationId xmlns:p14="http://schemas.microsoft.com/office/powerpoint/2010/main" val="273413351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2" y="342901"/>
            <a:ext cx="7696197" cy="4113146"/>
          </a:xfrm>
          <a:prstGeom prst="rect">
            <a:avLst/>
          </a:prstGeom>
        </p:spPr>
      </p:pic>
    </p:spTree>
    <p:custDataLst>
      <p:tags r:id="rId1"/>
    </p:custDataLst>
    <p:extLst>
      <p:ext uri="{BB962C8B-B14F-4D97-AF65-F5344CB8AC3E}">
        <p14:creationId xmlns:p14="http://schemas.microsoft.com/office/powerpoint/2010/main" val="15685338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Facebook Allows You to Target By:</a:t>
            </a:r>
            <a:endParaRPr lang="en-US" sz="3500" spc="-100" dirty="0"/>
          </a:p>
        </p:txBody>
      </p:sp>
      <p:sp>
        <p:nvSpPr>
          <p:cNvPr id="4" name="Rectangle 3"/>
          <p:cNvSpPr/>
          <p:nvPr/>
        </p:nvSpPr>
        <p:spPr>
          <a:xfrm>
            <a:off x="381000" y="1047750"/>
            <a:ext cx="7448550" cy="2819400"/>
          </a:xfrm>
          <a:prstGeom prst="rect">
            <a:avLst/>
          </a:prstGeom>
        </p:spPr>
        <p:txBody>
          <a:bodyPr wrap="square" lIns="68580" tIns="34290" rIns="68580" bIns="34290" numCol="1">
            <a:noAutofit/>
          </a:bodyPr>
          <a:lstStyle/>
          <a:p>
            <a:pPr marL="857228" indent="-342892">
              <a:spcAft>
                <a:spcPts val="600"/>
              </a:spcAft>
              <a:buClr>
                <a:srgbClr val="8B9DC3"/>
              </a:buClr>
              <a:buSzPct val="85000"/>
              <a:buFont typeface="Wingdings 3" panose="05040102010807070707" pitchFamily="18" charset="2"/>
              <a:buChar char="u"/>
              <a:tabLst>
                <a:tab pos="1028675" algn="l"/>
              </a:tabLst>
            </a:pPr>
            <a:r>
              <a:rPr lang="en-US" sz="3000" b="1" spc="-100" dirty="0">
                <a:solidFill>
                  <a:prstClr val="black"/>
                </a:solidFill>
              </a:rPr>
              <a:t>Location</a:t>
            </a:r>
            <a:r>
              <a:rPr lang="en-US" sz="3000" spc="-100" dirty="0">
                <a:solidFill>
                  <a:prstClr val="black"/>
                </a:solidFill>
              </a:rPr>
              <a:t/>
            </a:r>
            <a:br>
              <a:rPr lang="en-US" sz="3000" spc="-100" dirty="0">
                <a:solidFill>
                  <a:prstClr val="black"/>
                </a:solidFill>
              </a:rPr>
            </a:br>
            <a:r>
              <a:rPr lang="en-US" sz="2500" spc="-100" dirty="0">
                <a:solidFill>
                  <a:prstClr val="black"/>
                </a:solidFill>
              </a:rPr>
              <a:t>You can target customers in specific countries, counties or cities.</a:t>
            </a:r>
            <a:r>
              <a:rPr lang="en-US" sz="2500" b="1" spc="-100" dirty="0">
                <a:solidFill>
                  <a:prstClr val="black"/>
                </a:solidFill>
              </a:rPr>
              <a:t> </a:t>
            </a:r>
          </a:p>
          <a:p>
            <a:pPr marL="857228" indent="-342892">
              <a:spcAft>
                <a:spcPts val="600"/>
              </a:spcAft>
              <a:buClr>
                <a:srgbClr val="8B9DC3"/>
              </a:buClr>
              <a:buSzPct val="85000"/>
              <a:buFont typeface="Wingdings 3" panose="05040102010807070707" pitchFamily="18" charset="2"/>
              <a:buChar char="u"/>
              <a:tabLst>
                <a:tab pos="1028675" algn="l"/>
              </a:tabLst>
            </a:pPr>
            <a:r>
              <a:rPr lang="en-US" sz="3000" b="1" spc="-100" dirty="0">
                <a:solidFill>
                  <a:prstClr val="black"/>
                </a:solidFill>
              </a:rPr>
              <a:t>Age and Gender</a:t>
            </a:r>
            <a:br>
              <a:rPr lang="en-US" sz="3000" b="1" spc="-100" dirty="0">
                <a:solidFill>
                  <a:prstClr val="black"/>
                </a:solidFill>
              </a:rPr>
            </a:br>
            <a:r>
              <a:rPr lang="en-US" sz="2500" spc="-100" dirty="0">
                <a:solidFill>
                  <a:prstClr val="black"/>
                </a:solidFill>
              </a:rPr>
              <a:t>Select the age range and gender of the audience you want to target.</a:t>
            </a:r>
            <a:endParaRPr lang="en-US" sz="2500" b="1" spc="-100" dirty="0">
              <a:solidFill>
                <a:prstClr val="black"/>
              </a:solidFill>
            </a:endParaRPr>
          </a:p>
        </p:txBody>
      </p:sp>
    </p:spTree>
    <p:custDataLst>
      <p:tags r:id="rId1"/>
    </p:custDataLst>
    <p:extLst>
      <p:ext uri="{BB962C8B-B14F-4D97-AF65-F5344CB8AC3E}">
        <p14:creationId xmlns:p14="http://schemas.microsoft.com/office/powerpoint/2010/main" val="86596648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Facebook Allows You to Target By:</a:t>
            </a:r>
            <a:endParaRPr lang="en-US" sz="3500" spc="-100" dirty="0"/>
          </a:p>
        </p:txBody>
      </p:sp>
      <p:sp>
        <p:nvSpPr>
          <p:cNvPr id="4" name="Rectangle 3"/>
          <p:cNvSpPr/>
          <p:nvPr/>
        </p:nvSpPr>
        <p:spPr>
          <a:xfrm>
            <a:off x="228600" y="895350"/>
            <a:ext cx="8134350" cy="2819400"/>
          </a:xfrm>
          <a:prstGeom prst="rect">
            <a:avLst/>
          </a:prstGeom>
        </p:spPr>
        <p:txBody>
          <a:bodyPr wrap="square" lIns="68580" tIns="34290" rIns="68580" bIns="34290" numCol="1">
            <a:noAutofit/>
          </a:bodyPr>
          <a:lstStyle/>
          <a:p>
            <a:pPr marL="857228" indent="-342892">
              <a:buClr>
                <a:srgbClr val="8B9DC3"/>
              </a:buClr>
              <a:buSzPct val="85000"/>
              <a:buFont typeface="Wingdings 3" panose="05040102010807070707" pitchFamily="18" charset="2"/>
              <a:buChar char="u"/>
              <a:tabLst>
                <a:tab pos="1028675" algn="l"/>
              </a:tabLst>
            </a:pPr>
            <a:r>
              <a:rPr lang="en-US" sz="3000" b="1" spc="-100" dirty="0">
                <a:solidFill>
                  <a:prstClr val="black"/>
                </a:solidFill>
              </a:rPr>
              <a:t>Connections</a:t>
            </a:r>
            <a:br>
              <a:rPr lang="en-US" sz="3000" b="1" spc="-100" dirty="0">
                <a:solidFill>
                  <a:prstClr val="black"/>
                </a:solidFill>
              </a:rPr>
            </a:br>
            <a:r>
              <a:rPr lang="en-US" sz="2500" spc="-100" dirty="0">
                <a:solidFill>
                  <a:prstClr val="black"/>
                </a:solidFill>
              </a:rPr>
              <a:t>Decide which connections to share your ads with. </a:t>
            </a:r>
            <a:br>
              <a:rPr lang="en-US" sz="2500" spc="-100" dirty="0">
                <a:solidFill>
                  <a:prstClr val="black"/>
                </a:solidFill>
              </a:rPr>
            </a:br>
            <a:r>
              <a:rPr lang="en-US" sz="2500" spc="-100" dirty="0">
                <a:solidFill>
                  <a:prstClr val="black"/>
                </a:solidFill>
              </a:rPr>
              <a:t>For example:</a:t>
            </a:r>
          </a:p>
          <a:p>
            <a:pPr marL="1085823" indent="-228594">
              <a:spcAft>
                <a:spcPts val="600"/>
              </a:spcAft>
              <a:buClr>
                <a:srgbClr val="0036A2"/>
              </a:buClr>
              <a:buSzPct val="85000"/>
              <a:buFont typeface="Wingdings" panose="05000000000000000000" pitchFamily="2" charset="2"/>
              <a:buChar char="§"/>
              <a:tabLst>
                <a:tab pos="1028675" algn="l"/>
              </a:tabLst>
            </a:pPr>
            <a:r>
              <a:rPr lang="en-US" sz="2300" spc="-100" dirty="0">
                <a:solidFill>
                  <a:prstClr val="black"/>
                </a:solidFill>
              </a:rPr>
              <a:t>Show your ad only to people who have a connection with you, such as people who've liked your Facebook Page, event or app.</a:t>
            </a:r>
          </a:p>
          <a:p>
            <a:pPr marL="1085823" indent="-228594">
              <a:spcAft>
                <a:spcPts val="600"/>
              </a:spcAft>
              <a:buClr>
                <a:srgbClr val="0036A2"/>
              </a:buClr>
              <a:buSzPct val="85000"/>
              <a:buFont typeface="Wingdings" panose="05000000000000000000" pitchFamily="2" charset="2"/>
              <a:buChar char="§"/>
              <a:tabLst>
                <a:tab pos="1028675" algn="l"/>
              </a:tabLst>
            </a:pPr>
            <a:r>
              <a:rPr lang="en-US" sz="2300" spc="-100" dirty="0">
                <a:solidFill>
                  <a:prstClr val="black"/>
                </a:solidFill>
              </a:rPr>
              <a:t>You can use connections targeting for any Page, group, event, or app that you're the administer of, even if it's not what you're advertising.</a:t>
            </a:r>
          </a:p>
        </p:txBody>
      </p:sp>
    </p:spTree>
    <p:custDataLst>
      <p:tags r:id="rId1"/>
    </p:custDataLst>
    <p:extLst>
      <p:ext uri="{BB962C8B-B14F-4D97-AF65-F5344CB8AC3E}">
        <p14:creationId xmlns:p14="http://schemas.microsoft.com/office/powerpoint/2010/main" val="264836027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1" y="1352550"/>
            <a:ext cx="6091881" cy="342900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Facebook Shows You the Potential Reach of Each Category You Choose</a:t>
            </a:r>
            <a:endParaRPr lang="en-US" sz="3500" spc="-100" dirty="0"/>
          </a:p>
        </p:txBody>
      </p:sp>
      <p:pic>
        <p:nvPicPr>
          <p:cNvPr id="2" name="Picture 1" descr="3.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02424" y="1657350"/>
            <a:ext cx="4017180" cy="1524000"/>
          </a:xfrm>
          <a:prstGeom prst="rect">
            <a:avLst/>
          </a:prstGeom>
          <a:ln>
            <a:solidFill>
              <a:srgbClr val="5B9BD5"/>
            </a:solidFill>
          </a:ln>
        </p:spPr>
      </p:pic>
      <p:pic>
        <p:nvPicPr>
          <p:cNvPr id="3" name="Picture 2" descr="2.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81400" y="4019550"/>
            <a:ext cx="4600575" cy="533400"/>
          </a:xfrm>
          <a:prstGeom prst="rect">
            <a:avLst/>
          </a:prstGeom>
          <a:ln>
            <a:solidFill>
              <a:srgbClr val="5B9BD5"/>
            </a:solidFill>
          </a:ln>
        </p:spPr>
      </p:pic>
    </p:spTree>
    <p:custDataLst>
      <p:tags r:id="rId1"/>
    </p:custDataLst>
    <p:extLst>
      <p:ext uri="{BB962C8B-B14F-4D97-AF65-F5344CB8AC3E}">
        <p14:creationId xmlns:p14="http://schemas.microsoft.com/office/powerpoint/2010/main" val="323079571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1" y="1428752"/>
            <a:ext cx="7423379" cy="3163786"/>
          </a:xfrm>
          <a:prstGeom prst="rect">
            <a:avLst/>
          </a:prstGeom>
        </p:spPr>
      </p:pic>
      <p:sp>
        <p:nvSpPr>
          <p:cNvPr id="5" name="Content Placeholder 2"/>
          <p:cNvSpPr txBox="1">
            <a:spLocks/>
          </p:cNvSpPr>
          <p:nvPr/>
        </p:nvSpPr>
        <p:spPr>
          <a:xfrm>
            <a:off x="76201" y="1333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How to Target Based on Geographic Location</a:t>
            </a:r>
            <a:endParaRPr lang="en-US" sz="3500" spc="-100" dirty="0"/>
          </a:p>
        </p:txBody>
      </p:sp>
      <p:pic>
        <p:nvPicPr>
          <p:cNvPr id="2" name="Picture 1" descr="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5400" y="1504950"/>
            <a:ext cx="6621646" cy="1289050"/>
          </a:xfrm>
          <a:prstGeom prst="rect">
            <a:avLst/>
          </a:prstGeom>
          <a:ln>
            <a:solidFill>
              <a:srgbClr val="5B9BD5"/>
            </a:solidFill>
          </a:ln>
        </p:spPr>
      </p:pic>
    </p:spTree>
    <p:custDataLst>
      <p:tags r:id="rId1"/>
    </p:custDataLst>
    <p:extLst>
      <p:ext uri="{BB962C8B-B14F-4D97-AF65-F5344CB8AC3E}">
        <p14:creationId xmlns:p14="http://schemas.microsoft.com/office/powerpoint/2010/main" val="181479478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Location Targeting</a:t>
            </a:r>
            <a:endParaRPr lang="en-US" sz="3500" spc="-100" dirty="0"/>
          </a:p>
        </p:txBody>
      </p:sp>
      <p:sp>
        <p:nvSpPr>
          <p:cNvPr id="4" name="Rectangle 3"/>
          <p:cNvSpPr/>
          <p:nvPr/>
        </p:nvSpPr>
        <p:spPr>
          <a:xfrm>
            <a:off x="171450" y="895350"/>
            <a:ext cx="8134350" cy="2819400"/>
          </a:xfrm>
          <a:prstGeom prst="rect">
            <a:avLst/>
          </a:prstGeom>
        </p:spPr>
        <p:txBody>
          <a:bodyPr wrap="square" lIns="68580" tIns="34290" rIns="68580" bIns="34290" numCol="1">
            <a:noAutofit/>
          </a:bodyPr>
          <a:lstStyle/>
          <a:p>
            <a:pPr marL="857228" indent="-342892">
              <a:lnSpc>
                <a:spcPts val="3300"/>
              </a:lnSpc>
              <a:spcAft>
                <a:spcPts val="1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Location targeting allows you target customers in specific countries, counties and towns. For local businesses, this is great, as it means your ads will only be served to people who are in your area.</a:t>
            </a:r>
          </a:p>
          <a:p>
            <a:pPr marL="857228" indent="-342892">
              <a:lnSpc>
                <a:spcPts val="3300"/>
              </a:lnSpc>
              <a:spcAft>
                <a:spcPts val="1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Just enter the name of one or more countries, counties, or cities that you want to target. </a:t>
            </a:r>
          </a:p>
        </p:txBody>
      </p:sp>
    </p:spTree>
    <p:custDataLst>
      <p:tags r:id="rId1"/>
    </p:custDataLst>
    <p:extLst>
      <p:ext uri="{BB962C8B-B14F-4D97-AF65-F5344CB8AC3E}">
        <p14:creationId xmlns:p14="http://schemas.microsoft.com/office/powerpoint/2010/main" val="408627142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2035" y="1428752"/>
            <a:ext cx="6760511" cy="3163786"/>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Include People Within a Radius of Your Location</a:t>
            </a:r>
            <a:endParaRPr lang="en-US" sz="3500" spc="-1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52800" y="1581150"/>
            <a:ext cx="4825887" cy="3033749"/>
          </a:xfrm>
          <a:prstGeom prst="rect">
            <a:avLst/>
          </a:prstGeom>
          <a:ln>
            <a:solidFill>
              <a:srgbClr val="496DD8"/>
            </a:solidFill>
          </a:ln>
        </p:spPr>
      </p:pic>
    </p:spTree>
    <p:custDataLst>
      <p:tags r:id="rId1"/>
    </p:custDataLst>
    <p:extLst>
      <p:ext uri="{BB962C8B-B14F-4D97-AF65-F5344CB8AC3E}">
        <p14:creationId xmlns:p14="http://schemas.microsoft.com/office/powerpoint/2010/main" val="422650200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Location Targeting</a:t>
            </a:r>
            <a:endParaRPr lang="en-US" sz="3500" spc="-100" dirty="0"/>
          </a:p>
        </p:txBody>
      </p:sp>
      <p:sp>
        <p:nvSpPr>
          <p:cNvPr id="4" name="Rectangle 3"/>
          <p:cNvSpPr/>
          <p:nvPr/>
        </p:nvSpPr>
        <p:spPr>
          <a:xfrm>
            <a:off x="171450" y="895350"/>
            <a:ext cx="8286750" cy="2819400"/>
          </a:xfrm>
          <a:prstGeom prst="rect">
            <a:avLst/>
          </a:prstGeom>
        </p:spPr>
        <p:txBody>
          <a:bodyPr wrap="square" lIns="68580" tIns="34290" rIns="68580" bIns="34290" numCol="1">
            <a:noAutofit/>
          </a:bodyPr>
          <a:lstStyle/>
          <a:p>
            <a:pPr marL="857228" indent="-342892">
              <a:lnSpc>
                <a:spcPts val="3200"/>
              </a:lnSpc>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You can choose to expand the radius of your chosen location.</a:t>
            </a:r>
          </a:p>
          <a:p>
            <a:pPr marL="857228" indent="-342892">
              <a:lnSpc>
                <a:spcPts val="3200"/>
              </a:lnSpc>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If you target your ad to a country that offers targeting by city, you'll see the option to include other cities within a selected mile radius. You can use this to target your ad to people in cities and surrounding areas without choosing them individually.</a:t>
            </a:r>
            <a:endParaRPr lang="en-US" sz="2500" b="1" spc="-100" dirty="0">
              <a:solidFill>
                <a:prstClr val="black"/>
              </a:solidFill>
            </a:endParaRPr>
          </a:p>
        </p:txBody>
      </p:sp>
    </p:spTree>
    <p:custDataLst>
      <p:tags r:id="rId1"/>
    </p:custDataLst>
    <p:extLst>
      <p:ext uri="{BB962C8B-B14F-4D97-AF65-F5344CB8AC3E}">
        <p14:creationId xmlns:p14="http://schemas.microsoft.com/office/powerpoint/2010/main" val="142169408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300" y="1200150"/>
            <a:ext cx="7261245" cy="3387394"/>
          </a:xfrm>
          <a:prstGeom prst="rect">
            <a:avLst/>
          </a:prstGeom>
        </p:spPr>
      </p:pic>
      <p:sp>
        <p:nvSpPr>
          <p:cNvPr id="5" name="Content Placeholder 2"/>
          <p:cNvSpPr txBox="1">
            <a:spLocks/>
          </p:cNvSpPr>
          <p:nvPr/>
        </p:nvSpPr>
        <p:spPr>
          <a:xfrm>
            <a:off x="-76200" y="209550"/>
            <a:ext cx="9067800"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Exclude Cities or Countries</a:t>
            </a:r>
            <a:endParaRPr lang="en-US" sz="3500" spc="-100" dirty="0"/>
          </a:p>
        </p:txBody>
      </p:sp>
      <p:pic>
        <p:nvPicPr>
          <p:cNvPr id="3" name="Picture 2" descr="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5200" y="2343150"/>
            <a:ext cx="4953912" cy="1600200"/>
          </a:xfrm>
          <a:prstGeom prst="rect">
            <a:avLst/>
          </a:prstGeom>
          <a:ln>
            <a:solidFill>
              <a:srgbClr val="5B9BD5"/>
            </a:solidFill>
          </a:ln>
        </p:spPr>
      </p:pic>
    </p:spTree>
    <p:custDataLst>
      <p:tags r:id="rId1"/>
    </p:custDataLst>
    <p:extLst>
      <p:ext uri="{BB962C8B-B14F-4D97-AF65-F5344CB8AC3E}">
        <p14:creationId xmlns:p14="http://schemas.microsoft.com/office/powerpoint/2010/main" val="152328535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8425" y="1400175"/>
            <a:ext cx="6576140" cy="3086100"/>
          </a:xfrm>
          <a:prstGeom prst="rect">
            <a:avLst/>
          </a:prstGeom>
        </p:spPr>
      </p:pic>
      <p:sp>
        <p:nvSpPr>
          <p:cNvPr id="5" name="Content Placeholder 2"/>
          <p:cNvSpPr txBox="1">
            <a:spLocks/>
          </p:cNvSpPr>
          <p:nvPr/>
        </p:nvSpPr>
        <p:spPr>
          <a:xfrm>
            <a:off x="-76200" y="209550"/>
            <a:ext cx="9067800"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Exclude Cities or Countries</a:t>
            </a:r>
            <a:endParaRPr lang="en-US" sz="3500" spc="-100" dirty="0"/>
          </a:p>
        </p:txBody>
      </p:sp>
      <p:sp>
        <p:nvSpPr>
          <p:cNvPr id="2" name="TextBox 1"/>
          <p:cNvSpPr txBox="1"/>
          <p:nvPr/>
        </p:nvSpPr>
        <p:spPr>
          <a:xfrm>
            <a:off x="228600" y="1665953"/>
            <a:ext cx="1905000" cy="2531462"/>
          </a:xfrm>
          <a:prstGeom prst="rect">
            <a:avLst/>
          </a:prstGeom>
          <a:noFill/>
        </p:spPr>
        <p:txBody>
          <a:bodyPr wrap="square" lIns="68580" tIns="34290" rIns="68580" bIns="34290" rtlCol="0">
            <a:spAutoFit/>
          </a:bodyPr>
          <a:lstStyle/>
          <a:p>
            <a:r>
              <a:rPr lang="en-US" sz="2000" dirty="0"/>
              <a:t>Simply click the </a:t>
            </a:r>
            <a:r>
              <a:rPr lang="en-US" sz="2000" b="1" dirty="0"/>
              <a:t>Exclude Locations </a:t>
            </a:r>
            <a:r>
              <a:rPr lang="en-US" sz="2000" dirty="0"/>
              <a:t>button, and then add the name of the city you want to exclude. </a:t>
            </a:r>
          </a:p>
        </p:txBody>
      </p:sp>
      <p:pic>
        <p:nvPicPr>
          <p:cNvPr id="3" name="Picture 2" descr="5.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95600" y="1809750"/>
            <a:ext cx="5564981" cy="2228850"/>
          </a:xfrm>
          <a:prstGeom prst="rect">
            <a:avLst/>
          </a:prstGeom>
          <a:ln>
            <a:solidFill>
              <a:srgbClr val="5B9BD5"/>
            </a:solidFill>
          </a:ln>
        </p:spPr>
      </p:pic>
    </p:spTree>
    <p:custDataLst>
      <p:tags r:id="rId1"/>
    </p:custDataLst>
    <p:extLst>
      <p:ext uri="{BB962C8B-B14F-4D97-AF65-F5344CB8AC3E}">
        <p14:creationId xmlns:p14="http://schemas.microsoft.com/office/powerpoint/2010/main" val="216155366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 r="20803"/>
          <a:stretch/>
        </p:blipFill>
        <p:spPr>
          <a:xfrm>
            <a:off x="1219200" y="895350"/>
            <a:ext cx="3813048" cy="3709757"/>
          </a:xfrm>
          <a:prstGeom prst="rect">
            <a:avLst/>
          </a:prstGeom>
        </p:spPr>
      </p:pic>
      <p:sp>
        <p:nvSpPr>
          <p:cNvPr id="5" name="Content Placeholder 2"/>
          <p:cNvSpPr txBox="1">
            <a:spLocks/>
          </p:cNvSpPr>
          <p:nvPr/>
        </p:nvSpPr>
        <p:spPr>
          <a:xfrm>
            <a:off x="-76200" y="209550"/>
            <a:ext cx="9067800"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How to Target Based on Age</a:t>
            </a:r>
            <a:endParaRPr lang="en-US" sz="3500" spc="-1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1200150"/>
            <a:ext cx="2982153" cy="3365750"/>
          </a:xfrm>
          <a:prstGeom prst="rect">
            <a:avLst/>
          </a:prstGeom>
        </p:spPr>
      </p:pic>
    </p:spTree>
    <p:custDataLst>
      <p:tags r:id="rId1"/>
    </p:custDataLst>
    <p:extLst>
      <p:ext uri="{BB962C8B-B14F-4D97-AF65-F5344CB8AC3E}">
        <p14:creationId xmlns:p14="http://schemas.microsoft.com/office/powerpoint/2010/main" val="38682546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Age-Based Targeting</a:t>
            </a:r>
            <a:endParaRPr lang="en-US" sz="3500" spc="-100" dirty="0"/>
          </a:p>
        </p:txBody>
      </p:sp>
      <p:sp>
        <p:nvSpPr>
          <p:cNvPr id="4" name="Rectangle 3"/>
          <p:cNvSpPr/>
          <p:nvPr/>
        </p:nvSpPr>
        <p:spPr>
          <a:xfrm>
            <a:off x="304800" y="1047750"/>
            <a:ext cx="7772400" cy="2819400"/>
          </a:xfrm>
          <a:prstGeom prst="rect">
            <a:avLst/>
          </a:prstGeom>
        </p:spPr>
        <p:txBody>
          <a:bodyPr wrap="square" lIns="68580" tIns="34290" rIns="68580" bIns="34290" numCol="1">
            <a:noAutofit/>
          </a:bodyPr>
          <a:lstStyle/>
          <a:p>
            <a:pPr marL="857228" indent="-342892">
              <a:lnSpc>
                <a:spcPts val="3300"/>
              </a:lnSpc>
              <a:spcAft>
                <a:spcPts val="1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Facebook allows you to specify the age of the people you want to target.</a:t>
            </a:r>
          </a:p>
          <a:p>
            <a:pPr marL="857228" indent="-342892">
              <a:lnSpc>
                <a:spcPts val="3300"/>
              </a:lnSpc>
              <a:spcAft>
                <a:spcPts val="1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Age is a quick way to create more relevance between your ad and your target audience. </a:t>
            </a:r>
          </a:p>
          <a:p>
            <a:pPr marL="857228" indent="-342892">
              <a:lnSpc>
                <a:spcPts val="3300"/>
              </a:lnSpc>
              <a:spcAft>
                <a:spcPts val="1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The range is from 13 to 65+ years old. </a:t>
            </a:r>
          </a:p>
        </p:txBody>
      </p:sp>
    </p:spTree>
    <p:custDataLst>
      <p:tags r:id="rId1"/>
    </p:custDataLst>
    <p:extLst>
      <p:ext uri="{BB962C8B-B14F-4D97-AF65-F5344CB8AC3E}">
        <p14:creationId xmlns:p14="http://schemas.microsoft.com/office/powerpoint/2010/main" val="172079365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5" y="1581150"/>
            <a:ext cx="8514414" cy="287612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fontScale="925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Use Gender Targeting if Your Product or Service is Aimed at Men or Women</a:t>
            </a:r>
            <a:endParaRPr lang="en-US" sz="3500" spc="-100" dirty="0"/>
          </a:p>
        </p:txBody>
      </p:sp>
      <p:pic>
        <p:nvPicPr>
          <p:cNvPr id="2" name="Picture 1" descr="8.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2038350"/>
            <a:ext cx="5241047" cy="1981200"/>
          </a:xfrm>
          <a:prstGeom prst="rect">
            <a:avLst/>
          </a:prstGeom>
          <a:ln>
            <a:solidFill>
              <a:srgbClr val="5B9BD5"/>
            </a:solidFill>
          </a:ln>
        </p:spPr>
      </p:pic>
    </p:spTree>
    <p:custDataLst>
      <p:tags r:id="rId1"/>
    </p:custDataLst>
    <p:extLst>
      <p:ext uri="{BB962C8B-B14F-4D97-AF65-F5344CB8AC3E}">
        <p14:creationId xmlns:p14="http://schemas.microsoft.com/office/powerpoint/2010/main" val="349991930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1174" y="1352550"/>
            <a:ext cx="6450450" cy="327660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 Language They Speak</a:t>
            </a:r>
            <a:endParaRPr lang="en-US" sz="3500" spc="-100" dirty="0"/>
          </a:p>
        </p:txBody>
      </p:sp>
      <p:pic>
        <p:nvPicPr>
          <p:cNvPr id="2" name="Picture 1" descr="9.png"/>
          <p:cNvPicPr>
            <a:picLocks noChangeAspect="1"/>
          </p:cNvPicPr>
          <p:nvPr/>
        </p:nvPicPr>
        <p:blipFill rotWithShape="1">
          <a:blip r:embed="rId5" cstate="print">
            <a:extLst>
              <a:ext uri="{28A0092B-C50C-407E-A947-70E740481C1C}">
                <a14:useLocalDpi xmlns:a14="http://schemas.microsoft.com/office/drawing/2010/main" val="0"/>
              </a:ext>
            </a:extLst>
          </a:blip>
          <a:srcRect l="2" r="7714"/>
          <a:stretch/>
        </p:blipFill>
        <p:spPr>
          <a:xfrm>
            <a:off x="3048000" y="1962150"/>
            <a:ext cx="5334000" cy="1854681"/>
          </a:xfrm>
          <a:prstGeom prst="rect">
            <a:avLst/>
          </a:prstGeom>
          <a:ln>
            <a:solidFill>
              <a:srgbClr val="5B9BD5"/>
            </a:solidFill>
          </a:ln>
        </p:spPr>
      </p:pic>
    </p:spTree>
    <p:custDataLst>
      <p:tags r:id="rId1"/>
    </p:custDataLst>
    <p:extLst>
      <p:ext uri="{BB962C8B-B14F-4D97-AF65-F5344CB8AC3E}">
        <p14:creationId xmlns:p14="http://schemas.microsoft.com/office/powerpoint/2010/main" val="85050109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5578" y="1504950"/>
            <a:ext cx="6189019" cy="287612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Narrow Your Choices Further With More Demographics</a:t>
            </a:r>
            <a:endParaRPr lang="en-US" sz="3500" spc="-100" dirty="0"/>
          </a:p>
        </p:txBody>
      </p:sp>
      <p:pic>
        <p:nvPicPr>
          <p:cNvPr id="2" name="Picture 1" descr="10.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52600" y="1504950"/>
            <a:ext cx="4381500" cy="3063545"/>
          </a:xfrm>
          <a:prstGeom prst="rect">
            <a:avLst/>
          </a:prstGeom>
          <a:ln>
            <a:solidFill>
              <a:srgbClr val="5B9BD5"/>
            </a:solidFill>
          </a:ln>
        </p:spPr>
      </p:pic>
    </p:spTree>
    <p:custDataLst>
      <p:tags r:id="rId1"/>
    </p:custDataLst>
    <p:extLst>
      <p:ext uri="{BB962C8B-B14F-4D97-AF65-F5344CB8AC3E}">
        <p14:creationId xmlns:p14="http://schemas.microsoft.com/office/powerpoint/2010/main" val="68389559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More Demographics</a:t>
            </a:r>
            <a:endParaRPr lang="en-US" sz="3500" spc="-100" dirty="0"/>
          </a:p>
        </p:txBody>
      </p:sp>
      <p:sp>
        <p:nvSpPr>
          <p:cNvPr id="4" name="Rectangle 3"/>
          <p:cNvSpPr/>
          <p:nvPr/>
        </p:nvSpPr>
        <p:spPr>
          <a:xfrm>
            <a:off x="171450" y="895350"/>
            <a:ext cx="8286750" cy="1295400"/>
          </a:xfrm>
          <a:prstGeom prst="rect">
            <a:avLst/>
          </a:prstGeom>
        </p:spPr>
        <p:txBody>
          <a:bodyPr wrap="square" lIns="68580" tIns="34290" rIns="68580" bIns="34290" numCol="1">
            <a:noAutofit/>
          </a:bodyPr>
          <a:lstStyle/>
          <a:p>
            <a:pPr marL="857228" indent="-342892">
              <a:lnSpc>
                <a:spcPts val="3000"/>
              </a:lnSpc>
              <a:spcAft>
                <a:spcPts val="1400"/>
              </a:spcAft>
              <a:buClr>
                <a:srgbClr val="8B9DC3"/>
              </a:buClr>
              <a:buSzPct val="85000"/>
              <a:buFont typeface="Wingdings 3" panose="05040102010807070707" pitchFamily="18" charset="2"/>
              <a:buChar char="u"/>
              <a:tabLst>
                <a:tab pos="1028675" algn="l"/>
              </a:tabLst>
            </a:pPr>
            <a:r>
              <a:rPr lang="en-US" sz="2500" spc="-100" dirty="0">
                <a:solidFill>
                  <a:prstClr val="black"/>
                </a:solidFill>
              </a:rPr>
              <a:t>You can drill down and further target your audience with the More Demographics drop-down menu. Here, you can choose:</a:t>
            </a:r>
          </a:p>
        </p:txBody>
      </p:sp>
      <p:sp>
        <p:nvSpPr>
          <p:cNvPr id="5" name="Rectangle 4"/>
          <p:cNvSpPr/>
          <p:nvPr/>
        </p:nvSpPr>
        <p:spPr>
          <a:xfrm>
            <a:off x="838200" y="2114550"/>
            <a:ext cx="7924800" cy="2590800"/>
          </a:xfrm>
          <a:prstGeom prst="rect">
            <a:avLst/>
          </a:prstGeom>
        </p:spPr>
        <p:txBody>
          <a:bodyPr lIns="68580" tIns="34290" rIns="68580" bIns="34290" numCol="2">
            <a:noAutofit/>
          </a:bodyPr>
          <a:lstStyle/>
          <a:p>
            <a:pPr marL="633413" indent="-227013">
              <a:spcAft>
                <a:spcPts val="300"/>
              </a:spcAft>
              <a:buClr>
                <a:srgbClr val="0036A2"/>
              </a:buClr>
              <a:buFont typeface="Wingdings" panose="05000000000000000000" pitchFamily="2" charset="2"/>
              <a:buChar char="§"/>
            </a:pPr>
            <a:r>
              <a:rPr lang="en-US" sz="3000" b="1" dirty="0"/>
              <a:t>Relationship</a:t>
            </a:r>
          </a:p>
          <a:p>
            <a:pPr marL="633413" indent="-227013">
              <a:spcAft>
                <a:spcPts val="300"/>
              </a:spcAft>
              <a:buClr>
                <a:srgbClr val="0036A2"/>
              </a:buClr>
              <a:buFont typeface="Wingdings" panose="05000000000000000000" pitchFamily="2" charset="2"/>
              <a:buChar char="§"/>
            </a:pPr>
            <a:r>
              <a:rPr lang="en-US" sz="3000" b="1" dirty="0"/>
              <a:t>Education</a:t>
            </a:r>
          </a:p>
          <a:p>
            <a:pPr marL="633413" indent="-227013">
              <a:spcAft>
                <a:spcPts val="300"/>
              </a:spcAft>
              <a:buClr>
                <a:srgbClr val="0036A2"/>
              </a:buClr>
              <a:buFont typeface="Wingdings" panose="05000000000000000000" pitchFamily="2" charset="2"/>
              <a:buChar char="§"/>
            </a:pPr>
            <a:r>
              <a:rPr lang="en-US" sz="3000" b="1" dirty="0"/>
              <a:t>Work</a:t>
            </a:r>
          </a:p>
          <a:p>
            <a:pPr marL="633413" indent="-227013">
              <a:spcAft>
                <a:spcPts val="300"/>
              </a:spcAft>
              <a:buClr>
                <a:srgbClr val="0036A2"/>
              </a:buClr>
              <a:buFont typeface="Wingdings" panose="05000000000000000000" pitchFamily="2" charset="2"/>
              <a:buChar char="§"/>
            </a:pPr>
            <a:r>
              <a:rPr lang="en-US" sz="3000" b="1" dirty="0"/>
              <a:t>Ethnic Affinity</a:t>
            </a:r>
          </a:p>
          <a:p>
            <a:pPr marL="633413" indent="-227013">
              <a:spcAft>
                <a:spcPts val="300"/>
              </a:spcAft>
              <a:buClr>
                <a:srgbClr val="0036A2"/>
              </a:buClr>
              <a:buFont typeface="Wingdings" panose="05000000000000000000" pitchFamily="2" charset="2"/>
              <a:buChar char="§"/>
            </a:pPr>
            <a:r>
              <a:rPr lang="en-US" sz="3000" b="1" dirty="0"/>
              <a:t>Generation</a:t>
            </a:r>
          </a:p>
          <a:p>
            <a:pPr marL="228594" indent="-228594">
              <a:spcAft>
                <a:spcPts val="300"/>
              </a:spcAft>
              <a:buClr>
                <a:srgbClr val="0036A2"/>
              </a:buClr>
              <a:buFont typeface="Wingdings" panose="05000000000000000000" pitchFamily="2" charset="2"/>
              <a:buChar char="§"/>
            </a:pPr>
            <a:r>
              <a:rPr lang="en-US" sz="3000" b="1" dirty="0"/>
              <a:t>Parents</a:t>
            </a:r>
          </a:p>
          <a:p>
            <a:pPr marL="228594" indent="-228594">
              <a:spcAft>
                <a:spcPts val="300"/>
              </a:spcAft>
              <a:buClr>
                <a:srgbClr val="0036A2"/>
              </a:buClr>
              <a:buFont typeface="Wingdings" panose="05000000000000000000" pitchFamily="2" charset="2"/>
              <a:buChar char="§"/>
            </a:pPr>
            <a:r>
              <a:rPr lang="en-US" sz="3000" b="1" dirty="0"/>
              <a:t>Politics </a:t>
            </a:r>
            <a:r>
              <a:rPr lang="en-US" sz="2500" i="1" dirty="0"/>
              <a:t>(only </a:t>
            </a:r>
            <a:r>
              <a:rPr lang="en-US" sz="2500" i="1" dirty="0" smtClean="0"/>
              <a:t>applies</a:t>
            </a:r>
            <a:br>
              <a:rPr lang="en-US" sz="2500" i="1" dirty="0" smtClean="0"/>
            </a:br>
            <a:r>
              <a:rPr lang="en-US" sz="2500" i="1" dirty="0" smtClean="0"/>
              <a:t>to </a:t>
            </a:r>
            <a:r>
              <a:rPr lang="en-US" sz="2500" i="1" dirty="0"/>
              <a:t>US users)</a:t>
            </a:r>
          </a:p>
          <a:p>
            <a:pPr marL="228594" indent="-228594">
              <a:spcAft>
                <a:spcPts val="300"/>
              </a:spcAft>
              <a:buClr>
                <a:srgbClr val="0036A2"/>
              </a:buClr>
              <a:buFont typeface="Wingdings" panose="05000000000000000000" pitchFamily="2" charset="2"/>
              <a:buChar char="§"/>
            </a:pPr>
            <a:r>
              <a:rPr lang="en-US" sz="3000" b="1" dirty="0"/>
              <a:t>Life Events</a:t>
            </a:r>
          </a:p>
        </p:txBody>
      </p:sp>
    </p:spTree>
    <p:custDataLst>
      <p:tags r:id="rId1"/>
    </p:custDataLst>
    <p:extLst>
      <p:ext uri="{BB962C8B-B14F-4D97-AF65-F5344CB8AC3E}">
        <p14:creationId xmlns:p14="http://schemas.microsoft.com/office/powerpoint/2010/main" val="50557135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fade">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fade">
                                      <p:cBhvr>
                                        <p:cTn id="4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497" y="1552576"/>
            <a:ext cx="7665180" cy="2895600"/>
          </a:xfrm>
          <a:prstGeom prst="rect">
            <a:avLst/>
          </a:prstGeom>
          <a:ln>
            <a:noFill/>
          </a:ln>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Relationship Interests</a:t>
            </a:r>
            <a:endParaRPr lang="en-US" sz="3500" spc="-100" dirty="0"/>
          </a:p>
        </p:txBody>
      </p:sp>
      <p:pic>
        <p:nvPicPr>
          <p:cNvPr id="2" name="Picture 1" descr="1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4200" y="2571750"/>
            <a:ext cx="2514600" cy="2255956"/>
          </a:xfrm>
          <a:prstGeom prst="rect">
            <a:avLst/>
          </a:prstGeom>
          <a:ln>
            <a:solidFill>
              <a:srgbClr val="FFFFFF"/>
            </a:solidFill>
          </a:ln>
        </p:spPr>
      </p:pic>
    </p:spTree>
    <p:custDataLst>
      <p:tags r:id="rId1"/>
    </p:custDataLst>
    <p:extLst>
      <p:ext uri="{BB962C8B-B14F-4D97-AF65-F5344CB8AC3E}">
        <p14:creationId xmlns:p14="http://schemas.microsoft.com/office/powerpoint/2010/main" val="227953036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019" y="1457326"/>
            <a:ext cx="6874138" cy="3107931"/>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Choose From: All, Men, Women, Men &amp; Women or Unspecified</a:t>
            </a:r>
            <a:endParaRPr lang="en-US" sz="3500" spc="-100" dirty="0"/>
          </a:p>
        </p:txBody>
      </p:sp>
      <p:pic>
        <p:nvPicPr>
          <p:cNvPr id="2" name="Picture 1" descr="12.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400" y="2266950"/>
            <a:ext cx="5791200" cy="418214"/>
          </a:xfrm>
          <a:prstGeom prst="rect">
            <a:avLst/>
          </a:prstGeom>
          <a:ln>
            <a:solidFill>
              <a:srgbClr val="496DD8"/>
            </a:solidFill>
          </a:ln>
        </p:spPr>
      </p:pic>
    </p:spTree>
    <p:custDataLst>
      <p:tags r:id="rId1"/>
    </p:custDataLst>
    <p:extLst>
      <p:ext uri="{BB962C8B-B14F-4D97-AF65-F5344CB8AC3E}">
        <p14:creationId xmlns:p14="http://schemas.microsoft.com/office/powerpoint/2010/main" val="112614379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Or Target People Based On Their Relationship Status:</a:t>
            </a:r>
            <a:endParaRPr lang="en-US" sz="3500" spc="-100" dirty="0"/>
          </a:p>
        </p:txBody>
      </p:sp>
      <p:sp>
        <p:nvSpPr>
          <p:cNvPr id="4" name="Rectangle 3"/>
          <p:cNvSpPr/>
          <p:nvPr/>
        </p:nvSpPr>
        <p:spPr>
          <a:xfrm>
            <a:off x="196083" y="1504950"/>
            <a:ext cx="8286750" cy="1295400"/>
          </a:xfrm>
          <a:prstGeom prst="rect">
            <a:avLst/>
          </a:prstGeom>
        </p:spPr>
        <p:txBody>
          <a:bodyPr wrap="square" lIns="68580" tIns="34290" rIns="68580" bIns="34290" numCol="1">
            <a:noAutofit/>
          </a:bodyPr>
          <a:lstStyle/>
          <a:p>
            <a:pPr marL="857228" indent="-342892">
              <a:lnSpc>
                <a:spcPts val="3000"/>
              </a:lnSpc>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You can choose between:</a:t>
            </a:r>
          </a:p>
        </p:txBody>
      </p:sp>
      <p:sp>
        <p:nvSpPr>
          <p:cNvPr id="5" name="Rectangle 4"/>
          <p:cNvSpPr/>
          <p:nvPr/>
        </p:nvSpPr>
        <p:spPr>
          <a:xfrm>
            <a:off x="1138398" y="1935568"/>
            <a:ext cx="7472202" cy="2617381"/>
          </a:xfrm>
          <a:prstGeom prst="rect">
            <a:avLst/>
          </a:prstGeom>
        </p:spPr>
        <p:txBody>
          <a:bodyPr lIns="68580" tIns="34290" rIns="68580" bIns="34290" numCol="2">
            <a:noAutofit/>
          </a:bodyPr>
          <a:lstStyle/>
          <a:p>
            <a:pPr marL="228594" indent="-228594">
              <a:spcAft>
                <a:spcPts val="300"/>
              </a:spcAft>
              <a:buClr>
                <a:srgbClr val="0036A2"/>
              </a:buClr>
              <a:buFont typeface="Wingdings" panose="05000000000000000000" pitchFamily="2" charset="2"/>
              <a:buChar char="§"/>
            </a:pPr>
            <a:r>
              <a:rPr lang="en-US" sz="2500" dirty="0"/>
              <a:t>Single</a:t>
            </a:r>
          </a:p>
          <a:p>
            <a:pPr marL="228594" indent="-228594">
              <a:spcAft>
                <a:spcPts val="300"/>
              </a:spcAft>
              <a:buClr>
                <a:srgbClr val="0036A2"/>
              </a:buClr>
              <a:buFont typeface="Wingdings" panose="05000000000000000000" pitchFamily="2" charset="2"/>
              <a:buChar char="§"/>
            </a:pPr>
            <a:r>
              <a:rPr lang="en-US" sz="2500" dirty="0"/>
              <a:t>In a relationship</a:t>
            </a:r>
          </a:p>
          <a:p>
            <a:pPr marL="228594" indent="-228594">
              <a:spcAft>
                <a:spcPts val="300"/>
              </a:spcAft>
              <a:buClr>
                <a:srgbClr val="0036A2"/>
              </a:buClr>
              <a:buFont typeface="Wingdings" panose="05000000000000000000" pitchFamily="2" charset="2"/>
              <a:buChar char="§"/>
            </a:pPr>
            <a:r>
              <a:rPr lang="en-US" sz="2500" dirty="0"/>
              <a:t>Married</a:t>
            </a:r>
          </a:p>
          <a:p>
            <a:pPr marL="228594" indent="-228594">
              <a:spcAft>
                <a:spcPts val="300"/>
              </a:spcAft>
              <a:buClr>
                <a:srgbClr val="0036A2"/>
              </a:buClr>
              <a:buFont typeface="Wingdings" panose="05000000000000000000" pitchFamily="2" charset="2"/>
              <a:buChar char="§"/>
            </a:pPr>
            <a:r>
              <a:rPr lang="en-US" sz="2500" dirty="0"/>
              <a:t>Engaged</a:t>
            </a:r>
          </a:p>
          <a:p>
            <a:pPr marL="228594" indent="-228594">
              <a:spcAft>
                <a:spcPts val="300"/>
              </a:spcAft>
              <a:buClr>
                <a:srgbClr val="0036A2"/>
              </a:buClr>
              <a:buFont typeface="Wingdings" panose="05000000000000000000" pitchFamily="2" charset="2"/>
              <a:buChar char="§"/>
            </a:pPr>
            <a:r>
              <a:rPr lang="en-US" sz="2500" dirty="0"/>
              <a:t>Unspecified</a:t>
            </a:r>
          </a:p>
          <a:p>
            <a:pPr marL="228594" indent="-228594">
              <a:spcAft>
                <a:spcPts val="300"/>
              </a:spcAft>
              <a:buClr>
                <a:srgbClr val="0036A2"/>
              </a:buClr>
              <a:buFont typeface="Wingdings" panose="05000000000000000000" pitchFamily="2" charset="2"/>
              <a:buChar char="§"/>
            </a:pPr>
            <a:r>
              <a:rPr lang="en-US" sz="2500" dirty="0"/>
              <a:t>Civil partnership</a:t>
            </a:r>
          </a:p>
          <a:p>
            <a:pPr marL="228594" indent="-228594">
              <a:spcAft>
                <a:spcPts val="300"/>
              </a:spcAft>
              <a:buClr>
                <a:srgbClr val="0036A2"/>
              </a:buClr>
              <a:buFont typeface="Wingdings" panose="05000000000000000000" pitchFamily="2" charset="2"/>
              <a:buChar char="§"/>
            </a:pPr>
            <a:r>
              <a:rPr lang="en-US" sz="2500" dirty="0"/>
              <a:t>Domestic partnership</a:t>
            </a:r>
          </a:p>
          <a:p>
            <a:pPr marL="228594" indent="-228594">
              <a:spcAft>
                <a:spcPts val="300"/>
              </a:spcAft>
              <a:buClr>
                <a:srgbClr val="0036A2"/>
              </a:buClr>
              <a:buFont typeface="Wingdings" panose="05000000000000000000" pitchFamily="2" charset="2"/>
              <a:buChar char="§"/>
            </a:pPr>
            <a:r>
              <a:rPr lang="en-US" sz="2500" dirty="0"/>
              <a:t>Open relationship</a:t>
            </a:r>
          </a:p>
          <a:p>
            <a:pPr marL="228594" indent="-228594">
              <a:spcAft>
                <a:spcPts val="300"/>
              </a:spcAft>
              <a:buClr>
                <a:srgbClr val="0036A2"/>
              </a:buClr>
              <a:buFont typeface="Wingdings" panose="05000000000000000000" pitchFamily="2" charset="2"/>
              <a:buChar char="§"/>
            </a:pPr>
            <a:r>
              <a:rPr lang="en-US" sz="2500" dirty="0"/>
              <a:t>Complicated</a:t>
            </a:r>
          </a:p>
          <a:p>
            <a:pPr marL="228594" indent="-228594">
              <a:spcAft>
                <a:spcPts val="300"/>
              </a:spcAft>
              <a:buClr>
                <a:srgbClr val="0036A2"/>
              </a:buClr>
              <a:buFont typeface="Wingdings" panose="05000000000000000000" pitchFamily="2" charset="2"/>
              <a:buChar char="§"/>
            </a:pPr>
            <a:r>
              <a:rPr lang="en-US" sz="2500" dirty="0"/>
              <a:t>Separated</a:t>
            </a:r>
          </a:p>
          <a:p>
            <a:pPr marL="228594" indent="-228594">
              <a:spcAft>
                <a:spcPts val="300"/>
              </a:spcAft>
              <a:buClr>
                <a:srgbClr val="0036A2"/>
              </a:buClr>
              <a:buFont typeface="Wingdings" panose="05000000000000000000" pitchFamily="2" charset="2"/>
              <a:buChar char="§"/>
            </a:pPr>
            <a:r>
              <a:rPr lang="en-US" sz="2500" dirty="0"/>
              <a:t>Divorced</a:t>
            </a:r>
          </a:p>
          <a:p>
            <a:pPr marL="228594" indent="-228594">
              <a:spcAft>
                <a:spcPts val="300"/>
              </a:spcAft>
              <a:buClr>
                <a:srgbClr val="0036A2"/>
              </a:buClr>
              <a:buFont typeface="Wingdings" panose="05000000000000000000" pitchFamily="2" charset="2"/>
              <a:buChar char="§"/>
            </a:pPr>
            <a:r>
              <a:rPr lang="en-US" sz="2500" dirty="0"/>
              <a:t>Widowed</a:t>
            </a:r>
          </a:p>
        </p:txBody>
      </p:sp>
    </p:spTree>
    <p:custDataLst>
      <p:tags r:id="rId1"/>
    </p:custDataLst>
    <p:extLst>
      <p:ext uri="{BB962C8B-B14F-4D97-AF65-F5344CB8AC3E}">
        <p14:creationId xmlns:p14="http://schemas.microsoft.com/office/powerpoint/2010/main" val="50284798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5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fade">
                                      <p:cBhvr>
                                        <p:cTn id="33" dur="500"/>
                                        <p:tgtEl>
                                          <p:spTgt spid="5">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Effect transition="in" filter="fade">
                                      <p:cBhvr>
                                        <p:cTn id="43" dur="500"/>
                                        <p:tgtEl>
                                          <p:spTgt spid="5">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
                                            <p:txEl>
                                              <p:pRg st="6" end="6"/>
                                            </p:txEl>
                                          </p:spTgt>
                                        </p:tgtEl>
                                        <p:attrNameLst>
                                          <p:attrName>style.visibility</p:attrName>
                                        </p:attrNameLst>
                                      </p:cBhvr>
                                      <p:to>
                                        <p:strVal val="visible"/>
                                      </p:to>
                                    </p:set>
                                    <p:animEffect transition="in" filter="fade">
                                      <p:cBhvr>
                                        <p:cTn id="48" dur="500"/>
                                        <p:tgtEl>
                                          <p:spTgt spid="5">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5">
                                            <p:txEl>
                                              <p:pRg st="7" end="7"/>
                                            </p:txEl>
                                          </p:spTgt>
                                        </p:tgtEl>
                                        <p:attrNameLst>
                                          <p:attrName>style.visibility</p:attrName>
                                        </p:attrNameLst>
                                      </p:cBhvr>
                                      <p:to>
                                        <p:strVal val="visible"/>
                                      </p:to>
                                    </p:set>
                                    <p:animEffect transition="in" filter="fade">
                                      <p:cBhvr>
                                        <p:cTn id="53" dur="500"/>
                                        <p:tgtEl>
                                          <p:spTgt spid="5">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xEl>
                                              <p:pRg st="8" end="8"/>
                                            </p:txEl>
                                          </p:spTgt>
                                        </p:tgtEl>
                                        <p:attrNameLst>
                                          <p:attrName>style.visibility</p:attrName>
                                        </p:attrNameLst>
                                      </p:cBhvr>
                                      <p:to>
                                        <p:strVal val="visible"/>
                                      </p:to>
                                    </p:set>
                                    <p:animEffect transition="in" filter="fade">
                                      <p:cBhvr>
                                        <p:cTn id="58" dur="500"/>
                                        <p:tgtEl>
                                          <p:spTgt spid="5">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
                                            <p:txEl>
                                              <p:pRg st="9" end="9"/>
                                            </p:txEl>
                                          </p:spTgt>
                                        </p:tgtEl>
                                        <p:attrNameLst>
                                          <p:attrName>style.visibility</p:attrName>
                                        </p:attrNameLst>
                                      </p:cBhvr>
                                      <p:to>
                                        <p:strVal val="visible"/>
                                      </p:to>
                                    </p:set>
                                    <p:animEffect transition="in" filter="fade">
                                      <p:cBhvr>
                                        <p:cTn id="63" dur="500"/>
                                        <p:tgtEl>
                                          <p:spTgt spid="5">
                                            <p:txEl>
                                              <p:pRg st="9" end="9"/>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5">
                                            <p:txEl>
                                              <p:pRg st="10" end="10"/>
                                            </p:txEl>
                                          </p:spTgt>
                                        </p:tgtEl>
                                        <p:attrNameLst>
                                          <p:attrName>style.visibility</p:attrName>
                                        </p:attrNameLst>
                                      </p:cBhvr>
                                      <p:to>
                                        <p:strVal val="visible"/>
                                      </p:to>
                                    </p:set>
                                    <p:animEffect transition="in" filter="fade">
                                      <p:cBhvr>
                                        <p:cTn id="68" dur="500"/>
                                        <p:tgtEl>
                                          <p:spTgt spid="5">
                                            <p:txEl>
                                              <p:pRg st="10" end="1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Effect transition="in" filter="fade">
                                      <p:cBhvr>
                                        <p:cTn id="73"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142" y="1390650"/>
            <a:ext cx="7061891" cy="289560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Relationship Status Options</a:t>
            </a:r>
            <a:endParaRPr lang="en-US" sz="3500" spc="-100" dirty="0"/>
          </a:p>
        </p:txBody>
      </p:sp>
      <p:pic>
        <p:nvPicPr>
          <p:cNvPr id="2" name="Picture 1" descr="13.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600" y="2114550"/>
            <a:ext cx="5486400" cy="2506583"/>
          </a:xfrm>
          <a:prstGeom prst="rect">
            <a:avLst/>
          </a:prstGeom>
          <a:ln>
            <a:solidFill>
              <a:srgbClr val="FFFFFF"/>
            </a:solidFill>
          </a:ln>
        </p:spPr>
      </p:pic>
    </p:spTree>
    <p:custDataLst>
      <p:tags r:id="rId1"/>
    </p:custDataLst>
    <p:extLst>
      <p:ext uri="{BB962C8B-B14F-4D97-AF65-F5344CB8AC3E}">
        <p14:creationId xmlns:p14="http://schemas.microsoft.com/office/powerpoint/2010/main" val="241742759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Relationship Status Options</a:t>
            </a:r>
            <a:endParaRPr lang="en-US" sz="3500" spc="-100" dirty="0"/>
          </a:p>
        </p:txBody>
      </p:sp>
      <p:sp>
        <p:nvSpPr>
          <p:cNvPr id="4" name="Rectangle 3"/>
          <p:cNvSpPr/>
          <p:nvPr/>
        </p:nvSpPr>
        <p:spPr>
          <a:xfrm>
            <a:off x="171450" y="895350"/>
            <a:ext cx="8286750" cy="1295400"/>
          </a:xfrm>
          <a:prstGeom prst="rect">
            <a:avLst/>
          </a:prstGeom>
        </p:spPr>
        <p:txBody>
          <a:bodyPr wrap="square" lIns="68580" tIns="34290" rIns="68580" bIns="34290" numCol="1">
            <a:noAutofit/>
          </a:bodyPr>
          <a:lstStyle/>
          <a:p>
            <a:pPr marL="857228" indent="-342892">
              <a:lnSpc>
                <a:spcPts val="3300"/>
              </a:lnSpc>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This allows you to target your ads to people based on the Relationship Status listed in their Facebook profile.</a:t>
            </a:r>
          </a:p>
          <a:p>
            <a:pPr marL="857228" indent="-342892">
              <a:lnSpc>
                <a:spcPts val="3300"/>
              </a:lnSpc>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Leave this field blank unless you specifically want your ads to be served to people in a specific relationship status.</a:t>
            </a:r>
          </a:p>
        </p:txBody>
      </p:sp>
    </p:spTree>
    <p:custDataLst>
      <p:tags r:id="rId1"/>
    </p:custDataLst>
    <p:extLst>
      <p:ext uri="{BB962C8B-B14F-4D97-AF65-F5344CB8AC3E}">
        <p14:creationId xmlns:p14="http://schemas.microsoft.com/office/powerpoint/2010/main" val="100741533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37927" b="-38037"/>
          <a:stretch/>
        </p:blipFill>
        <p:spPr>
          <a:xfrm>
            <a:off x="1066800" y="1610222"/>
            <a:ext cx="6737622" cy="289864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fontScale="85000" lnSpcReduction="200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Level of Education, School or University, or Field of Study </a:t>
            </a:r>
            <a:endParaRPr lang="en-US" sz="3500" spc="-100" dirty="0"/>
          </a:p>
        </p:txBody>
      </p:sp>
      <p:pic>
        <p:nvPicPr>
          <p:cNvPr id="2" name="Picture 1" descr="1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2800" y="1838822"/>
            <a:ext cx="3581400" cy="2790328"/>
          </a:xfrm>
          <a:prstGeom prst="rect">
            <a:avLst/>
          </a:prstGeom>
          <a:ln>
            <a:noFill/>
          </a:ln>
        </p:spPr>
      </p:pic>
    </p:spTree>
    <p:custDataLst>
      <p:tags r:id="rId1"/>
    </p:custDataLst>
    <p:extLst>
      <p:ext uri="{BB962C8B-B14F-4D97-AF65-F5344CB8AC3E}">
        <p14:creationId xmlns:p14="http://schemas.microsoft.com/office/powerpoint/2010/main" val="274912862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Education Options</a:t>
            </a:r>
            <a:endParaRPr lang="en-US" sz="3500" spc="-100" dirty="0"/>
          </a:p>
        </p:txBody>
      </p:sp>
      <p:sp>
        <p:nvSpPr>
          <p:cNvPr id="4" name="Rectangle 3"/>
          <p:cNvSpPr/>
          <p:nvPr/>
        </p:nvSpPr>
        <p:spPr>
          <a:xfrm>
            <a:off x="171450" y="895350"/>
            <a:ext cx="82867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You can choose from the following </a:t>
            </a:r>
            <a:r>
              <a:rPr lang="en-US" sz="3000" spc="-100" dirty="0" smtClean="0">
                <a:solidFill>
                  <a:prstClr val="black"/>
                </a:solidFill>
              </a:rPr>
              <a:t/>
            </a:r>
            <a:br>
              <a:rPr lang="en-US" sz="3000" spc="-100" dirty="0" smtClean="0">
                <a:solidFill>
                  <a:prstClr val="black"/>
                </a:solidFill>
              </a:rPr>
            </a:br>
            <a:r>
              <a:rPr lang="en-US" sz="3000" spc="-100" dirty="0" smtClean="0">
                <a:solidFill>
                  <a:prstClr val="black"/>
                </a:solidFill>
              </a:rPr>
              <a:t>Education </a:t>
            </a:r>
            <a:r>
              <a:rPr lang="en-US" sz="3000" spc="-100" dirty="0">
                <a:solidFill>
                  <a:prstClr val="black"/>
                </a:solidFill>
              </a:rPr>
              <a:t>options:</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Education Level</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Fields of study</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Schools/Universities</a:t>
            </a:r>
          </a:p>
          <a:p>
            <a:pPr marL="1319213" indent="-284163">
              <a:lnSpc>
                <a:spcPts val="3300"/>
              </a:lnSpc>
              <a:spcAft>
                <a:spcPts val="1400"/>
              </a:spcAft>
              <a:buClr>
                <a:srgbClr val="0036A2"/>
              </a:buClr>
              <a:buSzPct val="85000"/>
              <a:buFont typeface="Wingdings" panose="05000000000000000000" pitchFamily="2" charset="2"/>
              <a:buChar char="§"/>
              <a:tabLst>
                <a:tab pos="1028675" algn="l"/>
              </a:tabLst>
            </a:pPr>
            <a:r>
              <a:rPr lang="en-US" sz="2500" spc="-100" dirty="0">
                <a:solidFill>
                  <a:prstClr val="black"/>
                </a:solidFill>
              </a:rPr>
              <a:t>Undergrad Years</a:t>
            </a:r>
          </a:p>
          <a:p>
            <a:pPr marL="857228" indent="-342892">
              <a:lnSpc>
                <a:spcPts val="3300"/>
              </a:lnSpc>
              <a:spcAft>
                <a:spcPts val="1400"/>
              </a:spcAft>
              <a:buClr>
                <a:srgbClr val="8B9DC3"/>
              </a:buClr>
              <a:buSzPct val="85000"/>
              <a:buFont typeface="Wingdings 3" panose="05040102010807070707" pitchFamily="18" charset="2"/>
              <a:buChar char="u"/>
              <a:tabLst>
                <a:tab pos="1028675" algn="l"/>
              </a:tabLst>
            </a:pPr>
            <a:endParaRPr lang="en-US" sz="3000" spc="-100" dirty="0">
              <a:solidFill>
                <a:prstClr val="black"/>
              </a:solidFill>
            </a:endParaRPr>
          </a:p>
        </p:txBody>
      </p:sp>
    </p:spTree>
    <p:custDataLst>
      <p:tags r:id="rId1"/>
    </p:custDataLst>
    <p:extLst>
      <p:ext uri="{BB962C8B-B14F-4D97-AF65-F5344CB8AC3E}">
        <p14:creationId xmlns:p14="http://schemas.microsoft.com/office/powerpoint/2010/main" val="195763220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23538" b="-23538"/>
          <a:stretch/>
        </p:blipFill>
        <p:spPr>
          <a:xfrm>
            <a:off x="1371600" y="1733550"/>
            <a:ext cx="6558643" cy="312420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Work and Employment </a:t>
            </a:r>
            <a:endParaRPr lang="en-US" sz="3500" spc="-100" dirty="0"/>
          </a:p>
        </p:txBody>
      </p:sp>
      <p:pic>
        <p:nvPicPr>
          <p:cNvPr id="2" name="Picture 1" descr="15.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1400" y="1822623"/>
            <a:ext cx="3035300" cy="2956868"/>
          </a:xfrm>
          <a:prstGeom prst="rect">
            <a:avLst/>
          </a:prstGeom>
          <a:ln>
            <a:solidFill>
              <a:srgbClr val="8B9DC3"/>
            </a:solidFill>
          </a:ln>
        </p:spPr>
      </p:pic>
    </p:spTree>
    <p:custDataLst>
      <p:tags r:id="rId1"/>
    </p:custDataLst>
    <p:extLst>
      <p:ext uri="{BB962C8B-B14F-4D97-AF65-F5344CB8AC3E}">
        <p14:creationId xmlns:p14="http://schemas.microsoft.com/office/powerpoint/2010/main" val="333127248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9326" y="1581151"/>
            <a:ext cx="6558643" cy="2394071"/>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Employees</a:t>
            </a:r>
            <a:endParaRPr lang="en-US" sz="3500" spc="-100" dirty="0"/>
          </a:p>
        </p:txBody>
      </p:sp>
      <p:sp>
        <p:nvSpPr>
          <p:cNvPr id="2" name="TextBox 1"/>
          <p:cNvSpPr txBox="1"/>
          <p:nvPr/>
        </p:nvSpPr>
        <p:spPr>
          <a:xfrm>
            <a:off x="381000" y="3028950"/>
            <a:ext cx="2667000" cy="1223268"/>
          </a:xfrm>
          <a:prstGeom prst="rect">
            <a:avLst/>
          </a:prstGeom>
          <a:noFill/>
        </p:spPr>
        <p:txBody>
          <a:bodyPr wrap="square" lIns="68580" tIns="34290" rIns="68580" bIns="34290" rtlCol="0">
            <a:spAutoFit/>
          </a:bodyPr>
          <a:lstStyle/>
          <a:p>
            <a:r>
              <a:rPr lang="en-US" sz="2500" dirty="0"/>
              <a:t>Use this to target people based on where they work.</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3400" y="1733550"/>
            <a:ext cx="3035300" cy="2855056"/>
          </a:xfrm>
          <a:prstGeom prst="rect">
            <a:avLst/>
          </a:prstGeom>
          <a:ln>
            <a:solidFill>
              <a:srgbClr val="8B9DC3"/>
            </a:solidFill>
          </a:ln>
        </p:spPr>
      </p:pic>
    </p:spTree>
    <p:custDataLst>
      <p:tags r:id="rId1"/>
    </p:custDataLst>
    <p:extLst>
      <p:ext uri="{BB962C8B-B14F-4D97-AF65-F5344CB8AC3E}">
        <p14:creationId xmlns:p14="http://schemas.microsoft.com/office/powerpoint/2010/main" val="188738196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4987" y="1572993"/>
            <a:ext cx="7497613" cy="2646582"/>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Job Titles</a:t>
            </a:r>
            <a:endParaRPr lang="en-US" sz="3500" spc="-100" dirty="0"/>
          </a:p>
        </p:txBody>
      </p:sp>
      <p:sp>
        <p:nvSpPr>
          <p:cNvPr id="2" name="TextBox 1"/>
          <p:cNvSpPr txBox="1"/>
          <p:nvPr/>
        </p:nvSpPr>
        <p:spPr>
          <a:xfrm>
            <a:off x="304800" y="2203639"/>
            <a:ext cx="2667000" cy="1992614"/>
          </a:xfrm>
          <a:prstGeom prst="rect">
            <a:avLst/>
          </a:prstGeom>
          <a:noFill/>
        </p:spPr>
        <p:txBody>
          <a:bodyPr wrap="square" lIns="68580" tIns="34290" rIns="68580" bIns="34290" rtlCol="0">
            <a:spAutoFit/>
          </a:bodyPr>
          <a:lstStyle/>
          <a:p>
            <a:r>
              <a:rPr lang="en-US" sz="2500" dirty="0"/>
              <a:t>Use this to target people based on the job titles they list on their Facebook profile.</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3861" y="1621986"/>
            <a:ext cx="2933997" cy="2855056"/>
          </a:xfrm>
          <a:prstGeom prst="rect">
            <a:avLst/>
          </a:prstGeom>
          <a:ln>
            <a:solidFill>
              <a:srgbClr val="8B9DC3"/>
            </a:solidFill>
          </a:ln>
        </p:spPr>
      </p:pic>
    </p:spTree>
    <p:custDataLst>
      <p:tags r:id="rId1"/>
    </p:custDataLst>
    <p:extLst>
      <p:ext uri="{BB962C8B-B14F-4D97-AF65-F5344CB8AC3E}">
        <p14:creationId xmlns:p14="http://schemas.microsoft.com/office/powerpoint/2010/main" val="222206354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3863" y="1224927"/>
            <a:ext cx="6050113" cy="2792753"/>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Industries</a:t>
            </a:r>
            <a:endParaRPr lang="en-US" sz="3500" spc="-100" dirty="0"/>
          </a:p>
        </p:txBody>
      </p:sp>
      <p:sp>
        <p:nvSpPr>
          <p:cNvPr id="2" name="TextBox 1"/>
          <p:cNvSpPr txBox="1"/>
          <p:nvPr/>
        </p:nvSpPr>
        <p:spPr>
          <a:xfrm>
            <a:off x="226863" y="1200151"/>
            <a:ext cx="2897338" cy="2531847"/>
          </a:xfrm>
          <a:prstGeom prst="rect">
            <a:avLst/>
          </a:prstGeom>
          <a:noFill/>
        </p:spPr>
        <p:txBody>
          <a:bodyPr wrap="square" lIns="68580" tIns="34290" rIns="68580" bIns="34290" rtlCol="0">
            <a:spAutoFit/>
          </a:bodyPr>
          <a:lstStyle/>
          <a:p>
            <a:r>
              <a:rPr lang="en-US" sz="2000" dirty="0"/>
              <a:t>You can target people based on the industry they have listed in their profile. Again, keep an eye on the </a:t>
            </a:r>
            <a:r>
              <a:rPr lang="en-US" sz="2000" b="1" dirty="0" smtClean="0"/>
              <a:t>Audience Definition</a:t>
            </a:r>
            <a:r>
              <a:rPr lang="en-US" sz="2000" dirty="0" smtClean="0"/>
              <a:t> </a:t>
            </a:r>
            <a:r>
              <a:rPr lang="en-US" sz="2000" dirty="0"/>
              <a:t>score to see how many people fit that category on Facebook. </a:t>
            </a:r>
          </a:p>
        </p:txBody>
      </p:sp>
      <p:sp>
        <p:nvSpPr>
          <p:cNvPr id="3" name="Rectangle 2"/>
          <p:cNvSpPr/>
          <p:nvPr/>
        </p:nvSpPr>
        <p:spPr>
          <a:xfrm>
            <a:off x="228600" y="4138672"/>
            <a:ext cx="8534400" cy="377075"/>
          </a:xfrm>
          <a:prstGeom prst="rect">
            <a:avLst/>
          </a:prstGeom>
        </p:spPr>
        <p:txBody>
          <a:bodyPr wrap="square" lIns="68580" tIns="34290" rIns="68580" bIns="34290">
            <a:spAutoFit/>
          </a:bodyPr>
          <a:lstStyle/>
          <a:p>
            <a:pPr marL="285743" indent="-285743">
              <a:buClr>
                <a:srgbClr val="8B9DC3"/>
              </a:buClr>
              <a:buFont typeface="Wingdings 3" panose="05040102010807070707" pitchFamily="18" charset="2"/>
              <a:buChar char="u"/>
            </a:pPr>
            <a:r>
              <a:rPr lang="en-US" sz="2000" dirty="0"/>
              <a:t>For example, 11.23 million people on Facebook work in Admin.</a:t>
            </a:r>
          </a:p>
        </p:txBody>
      </p:sp>
      <p:pic>
        <p:nvPicPr>
          <p:cNvPr id="6" name="Picture 5" descr="18.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400" y="895350"/>
            <a:ext cx="3454400" cy="1343904"/>
          </a:xfrm>
          <a:prstGeom prst="rect">
            <a:avLst/>
          </a:prstGeom>
          <a:ln>
            <a:solidFill>
              <a:srgbClr val="496DD8"/>
            </a:solidFill>
          </a:ln>
        </p:spPr>
      </p:pic>
      <p:pic>
        <p:nvPicPr>
          <p:cNvPr id="7" name="Picture 6" descr="19.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0" y="2571750"/>
            <a:ext cx="3056486" cy="1009650"/>
          </a:xfrm>
          <a:prstGeom prst="rect">
            <a:avLst/>
          </a:prstGeom>
          <a:ln>
            <a:solidFill>
              <a:srgbClr val="496DD8"/>
            </a:solidFill>
          </a:ln>
        </p:spPr>
      </p:pic>
    </p:spTree>
    <p:custDataLst>
      <p:tags r:id="rId1"/>
    </p:custDataLst>
    <p:extLst>
      <p:ext uri="{BB962C8B-B14F-4D97-AF65-F5344CB8AC3E}">
        <p14:creationId xmlns:p14="http://schemas.microsoft.com/office/powerpoint/2010/main" val="180489464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3788" y="1428750"/>
            <a:ext cx="6922613" cy="2971800"/>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Parents</a:t>
            </a:r>
            <a:endParaRPr lang="en-US" sz="3500" spc="-100" dirty="0"/>
          </a:p>
        </p:txBody>
      </p:sp>
      <p:sp>
        <p:nvSpPr>
          <p:cNvPr id="6" name="TextBox 5"/>
          <p:cNvSpPr txBox="1"/>
          <p:nvPr/>
        </p:nvSpPr>
        <p:spPr>
          <a:xfrm>
            <a:off x="304800" y="1352550"/>
            <a:ext cx="3048000" cy="3116237"/>
          </a:xfrm>
          <a:prstGeom prst="rect">
            <a:avLst/>
          </a:prstGeom>
          <a:noFill/>
        </p:spPr>
        <p:txBody>
          <a:bodyPr wrap="square" lIns="68580" tIns="34290" rIns="68580" bIns="34290" rtlCol="0">
            <a:spAutoFit/>
          </a:bodyPr>
          <a:lstStyle/>
          <a:p>
            <a:pPr lvl="0"/>
            <a:r>
              <a:rPr lang="en-GB" sz="2200" dirty="0"/>
              <a:t>Once again, remember that not everyone specifies this information on their profile page – so the only way to guarantee you reach all parents is by selecting</a:t>
            </a:r>
            <a:br>
              <a:rPr lang="en-GB" sz="2200" dirty="0"/>
            </a:br>
            <a:r>
              <a:rPr lang="en-GB" sz="2200" b="1" dirty="0"/>
              <a:t>Parents (All)</a:t>
            </a:r>
            <a:endParaRPr lang="en-US" sz="2200" b="1" dirty="0"/>
          </a:p>
        </p:txBody>
      </p:sp>
      <p:pic>
        <p:nvPicPr>
          <p:cNvPr id="2" name="Picture 1" descr="20.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00" y="2266950"/>
            <a:ext cx="4191000" cy="2312276"/>
          </a:xfrm>
          <a:prstGeom prst="rect">
            <a:avLst/>
          </a:prstGeom>
          <a:ln>
            <a:noFill/>
          </a:ln>
        </p:spPr>
      </p:pic>
    </p:spTree>
    <p:custDataLst>
      <p:tags r:id="rId1"/>
    </p:custDataLst>
    <p:extLst>
      <p:ext uri="{BB962C8B-B14F-4D97-AF65-F5344CB8AC3E}">
        <p14:creationId xmlns:p14="http://schemas.microsoft.com/office/powerpoint/2010/main" val="423738200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6896" r="-6896"/>
          <a:stretch/>
        </p:blipFill>
        <p:spPr>
          <a:xfrm>
            <a:off x="2075688" y="1657350"/>
            <a:ext cx="8001912" cy="235002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Life Events They’ve Experienced </a:t>
            </a:r>
            <a:endParaRPr lang="en-US" sz="3500" spc="-100" dirty="0"/>
          </a:p>
        </p:txBody>
      </p:sp>
      <p:sp>
        <p:nvSpPr>
          <p:cNvPr id="2" name="Rectangle 1"/>
          <p:cNvSpPr/>
          <p:nvPr/>
        </p:nvSpPr>
        <p:spPr>
          <a:xfrm>
            <a:off x="-152400" y="1657350"/>
            <a:ext cx="2514600" cy="2777683"/>
          </a:xfrm>
          <a:prstGeom prst="rect">
            <a:avLst/>
          </a:prstGeom>
        </p:spPr>
        <p:txBody>
          <a:bodyPr wrap="square" lIns="68580" tIns="34290" rIns="68580" bIns="34290">
            <a:spAutoFit/>
          </a:bodyPr>
          <a:lstStyle/>
          <a:p>
            <a:pPr marL="514337">
              <a:spcAft>
                <a:spcPts val="800"/>
              </a:spcAft>
              <a:buClr>
                <a:srgbClr val="8B9DC3"/>
              </a:buClr>
              <a:buSzPct val="85000"/>
              <a:tabLst>
                <a:tab pos="1028675" algn="l"/>
              </a:tabLst>
            </a:pPr>
            <a:r>
              <a:rPr lang="en-US" sz="2200" b="1" spc="-100" dirty="0">
                <a:solidFill>
                  <a:prstClr val="black"/>
                </a:solidFill>
              </a:rPr>
              <a:t>Leave this field blank unless you want your ad to be seen by someone who’s had a significant life event.</a:t>
            </a:r>
          </a:p>
        </p:txBody>
      </p:sp>
      <p:pic>
        <p:nvPicPr>
          <p:cNvPr id="3" name="Picture 2" descr="2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4800" y="2190750"/>
            <a:ext cx="1625600" cy="2819400"/>
          </a:xfrm>
          <a:prstGeom prst="rect">
            <a:avLst/>
          </a:prstGeom>
          <a:ln>
            <a:solidFill>
              <a:srgbClr val="8B9DC3"/>
            </a:solidFill>
          </a:ln>
        </p:spPr>
      </p:pic>
    </p:spTree>
    <p:custDataLst>
      <p:tags r:id="rId1"/>
    </p:custDataLst>
    <p:extLst>
      <p:ext uri="{BB962C8B-B14F-4D97-AF65-F5344CB8AC3E}">
        <p14:creationId xmlns:p14="http://schemas.microsoft.com/office/powerpoint/2010/main" val="71799512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Life Events Options</a:t>
            </a:r>
            <a:endParaRPr lang="en-US" sz="3500" spc="-100" dirty="0"/>
          </a:p>
        </p:txBody>
      </p:sp>
      <p:sp>
        <p:nvSpPr>
          <p:cNvPr id="4" name="Rectangle 3"/>
          <p:cNvSpPr/>
          <p:nvPr/>
        </p:nvSpPr>
        <p:spPr>
          <a:xfrm>
            <a:off x="171450" y="788600"/>
            <a:ext cx="82867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The categories are:</a:t>
            </a:r>
          </a:p>
          <a:p>
            <a:pPr marL="514337">
              <a:lnSpc>
                <a:spcPts val="3300"/>
              </a:lnSpc>
              <a:spcAft>
                <a:spcPts val="1400"/>
              </a:spcAft>
              <a:buClr>
                <a:srgbClr val="8B9DC3"/>
              </a:buClr>
              <a:buSzPct val="85000"/>
              <a:tabLst>
                <a:tab pos="1028675" algn="l"/>
              </a:tabLst>
            </a:pPr>
            <a:endParaRPr lang="en-US" sz="3000" spc="-100" dirty="0">
              <a:solidFill>
                <a:prstClr val="black"/>
              </a:solidFill>
            </a:endParaRPr>
          </a:p>
        </p:txBody>
      </p:sp>
      <p:sp>
        <p:nvSpPr>
          <p:cNvPr id="6" name="Rectangle 5"/>
          <p:cNvSpPr/>
          <p:nvPr/>
        </p:nvSpPr>
        <p:spPr>
          <a:xfrm>
            <a:off x="90322" y="1342160"/>
            <a:ext cx="8876115" cy="3210790"/>
          </a:xfrm>
          <a:prstGeom prst="rect">
            <a:avLst/>
          </a:prstGeom>
        </p:spPr>
        <p:txBody>
          <a:bodyPr lIns="68580" tIns="34290" rIns="68580" bIns="34290" numCol="2">
            <a:noAutofit/>
          </a:bodyPr>
          <a:lstStyle/>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Anniversary Within </a:t>
            </a:r>
            <a:r>
              <a:rPr lang="en-US" sz="2500" spc="-100" dirty="0" smtClean="0">
                <a:solidFill>
                  <a:prstClr val="black"/>
                </a:solidFill>
              </a:rPr>
              <a:t/>
            </a:r>
            <a:br>
              <a:rPr lang="en-US" sz="2500" spc="-100" dirty="0" smtClean="0">
                <a:solidFill>
                  <a:prstClr val="black"/>
                </a:solidFill>
              </a:rPr>
            </a:br>
            <a:r>
              <a:rPr lang="en-US" sz="2500" spc="-100" dirty="0" smtClean="0">
                <a:solidFill>
                  <a:prstClr val="black"/>
                </a:solidFill>
              </a:rPr>
              <a:t>30 </a:t>
            </a:r>
            <a:r>
              <a:rPr lang="en-US" sz="2500" spc="-100" dirty="0">
                <a:solidFill>
                  <a:prstClr val="black"/>
                </a:solidFill>
              </a:rPr>
              <a:t>Days</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Away From Family</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Away From Hometown</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Long Distance Relationship</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 Job</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 Relationship</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 Engaged </a:t>
            </a:r>
            <a:r>
              <a:rPr lang="en-US" sz="2500" spc="-100" dirty="0" smtClean="0">
                <a:solidFill>
                  <a:prstClr val="black"/>
                </a:solidFill>
              </a:rPr>
              <a:t/>
            </a:r>
            <a:br>
              <a:rPr lang="en-US" sz="2500" spc="-100" dirty="0" smtClean="0">
                <a:solidFill>
                  <a:prstClr val="black"/>
                </a:solidFill>
              </a:rPr>
            </a:br>
            <a:r>
              <a:rPr lang="en-US" sz="2500" spc="-100" dirty="0" smtClean="0">
                <a:solidFill>
                  <a:prstClr val="black"/>
                </a:solidFill>
              </a:rPr>
              <a:t>(</a:t>
            </a:r>
            <a:r>
              <a:rPr lang="en-US" sz="2500" spc="-100" dirty="0">
                <a:solidFill>
                  <a:prstClr val="black"/>
                </a:solidFill>
              </a:rPr>
              <a:t>1 Year)</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 Engaged </a:t>
            </a:r>
            <a:br>
              <a:rPr lang="en-US" sz="2500" spc="-100" dirty="0">
                <a:solidFill>
                  <a:prstClr val="black"/>
                </a:solidFill>
              </a:rPr>
            </a:br>
            <a:r>
              <a:rPr lang="en-US" sz="2500" spc="-100" dirty="0">
                <a:solidFill>
                  <a:prstClr val="black"/>
                </a:solidFill>
              </a:rPr>
              <a:t>(3 Months)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 Engaged </a:t>
            </a:r>
            <a:r>
              <a:rPr lang="en-US" sz="2500" spc="-100" dirty="0" smtClean="0">
                <a:solidFill>
                  <a:prstClr val="black"/>
                </a:solidFill>
              </a:rPr>
              <a:t/>
            </a:r>
            <a:br>
              <a:rPr lang="en-US" sz="2500" spc="-100" dirty="0" smtClean="0">
                <a:solidFill>
                  <a:prstClr val="black"/>
                </a:solidFill>
              </a:rPr>
            </a:br>
            <a:r>
              <a:rPr lang="en-US" sz="2500" spc="-100" dirty="0" smtClean="0">
                <a:solidFill>
                  <a:prstClr val="black"/>
                </a:solidFill>
              </a:rPr>
              <a:t>(</a:t>
            </a:r>
            <a:r>
              <a:rPr lang="en-US" sz="2500" spc="-100" dirty="0">
                <a:solidFill>
                  <a:prstClr val="black"/>
                </a:solidFill>
              </a:rPr>
              <a:t>6 Months</a:t>
            </a:r>
            <a:r>
              <a:rPr lang="en-US" sz="2500" spc="-100" dirty="0" smtClean="0">
                <a:solidFill>
                  <a:prstClr val="black"/>
                </a:solidFill>
              </a:rPr>
              <a:t>)</a:t>
            </a:r>
            <a:endParaRPr lang="en-US" sz="2500" spc="-100" dirty="0">
              <a:solidFill>
                <a:prstClr val="black"/>
              </a:solidFill>
            </a:endParaRPr>
          </a:p>
        </p:txBody>
      </p:sp>
    </p:spTree>
    <p:custDataLst>
      <p:tags r:id="rId1"/>
    </p:custDataLst>
    <p:extLst>
      <p:ext uri="{BB962C8B-B14F-4D97-AF65-F5344CB8AC3E}">
        <p14:creationId xmlns:p14="http://schemas.microsoft.com/office/powerpoint/2010/main" val="228506240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fade">
                                      <p:cBhvr>
                                        <p:cTn id="5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Life Events Options</a:t>
            </a:r>
            <a:endParaRPr lang="en-US" sz="3500" spc="-100" dirty="0"/>
          </a:p>
        </p:txBody>
      </p:sp>
      <p:sp>
        <p:nvSpPr>
          <p:cNvPr id="4" name="Rectangle 3"/>
          <p:cNvSpPr/>
          <p:nvPr/>
        </p:nvSpPr>
        <p:spPr>
          <a:xfrm>
            <a:off x="171450" y="788600"/>
            <a:ext cx="82867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The categories are:</a:t>
            </a:r>
          </a:p>
          <a:p>
            <a:pPr marL="514337">
              <a:lnSpc>
                <a:spcPts val="3300"/>
              </a:lnSpc>
              <a:spcAft>
                <a:spcPts val="1400"/>
              </a:spcAft>
              <a:buClr>
                <a:srgbClr val="8B9DC3"/>
              </a:buClr>
              <a:buSzPct val="85000"/>
              <a:tabLst>
                <a:tab pos="1028675" algn="l"/>
              </a:tabLst>
            </a:pPr>
            <a:endParaRPr lang="en-US" sz="3000" spc="-100" dirty="0">
              <a:solidFill>
                <a:prstClr val="black"/>
              </a:solidFill>
            </a:endParaRPr>
          </a:p>
        </p:txBody>
      </p:sp>
      <p:sp>
        <p:nvSpPr>
          <p:cNvPr id="6" name="Rectangle 5"/>
          <p:cNvSpPr/>
          <p:nvPr/>
        </p:nvSpPr>
        <p:spPr>
          <a:xfrm>
            <a:off x="90322" y="1342161"/>
            <a:ext cx="8876115" cy="2372590"/>
          </a:xfrm>
          <a:prstGeom prst="rect">
            <a:avLst/>
          </a:prstGeom>
        </p:spPr>
        <p:txBody>
          <a:bodyPr lIns="68580" tIns="34290" rIns="68580" bIns="34290" numCol="2">
            <a:noAutofit/>
          </a:bodyPr>
          <a:lstStyle/>
          <a:p>
            <a:pPr marL="1319213" indent="-284163">
              <a:spcAft>
                <a:spcPts val="800"/>
              </a:spcAft>
              <a:buClr>
                <a:srgbClr val="0036A2"/>
              </a:buClr>
              <a:buSzPct val="85000"/>
              <a:buFont typeface="Wingdings" panose="05000000000000000000" pitchFamily="2" charset="2"/>
              <a:buChar char="§"/>
              <a:tabLst>
                <a:tab pos="1027113" algn="l"/>
                <a:tab pos="1257300" algn="l"/>
              </a:tabLst>
            </a:pPr>
            <a:r>
              <a:rPr lang="en-US" sz="2500" spc="-100" dirty="0" smtClean="0">
                <a:solidFill>
                  <a:prstClr val="black"/>
                </a:solidFill>
              </a:rPr>
              <a:t>Newlywed </a:t>
            </a:r>
            <a:r>
              <a:rPr lang="en-US" sz="2500" spc="-100" dirty="0">
                <a:solidFill>
                  <a:prstClr val="black"/>
                </a:solidFill>
              </a:rPr>
              <a:t>(1 Year)</a:t>
            </a:r>
          </a:p>
          <a:p>
            <a:pPr marL="1319213" indent="-284163">
              <a:spcAft>
                <a:spcPts val="800"/>
              </a:spcAft>
              <a:buClr>
                <a:srgbClr val="0036A2"/>
              </a:buClr>
              <a:buSzPct val="85000"/>
              <a:buFont typeface="Wingdings" panose="05000000000000000000" pitchFamily="2" charset="2"/>
              <a:buChar char="§"/>
              <a:tabLst>
                <a:tab pos="1027113" algn="l"/>
                <a:tab pos="1257300" algn="l"/>
              </a:tabLst>
            </a:pPr>
            <a:r>
              <a:rPr lang="en-US" sz="2500" spc="-100" dirty="0">
                <a:solidFill>
                  <a:prstClr val="black"/>
                </a:solidFill>
              </a:rPr>
              <a:t>Newlywed (3 Months)</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Newlywed (6 Months)</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Recently Moved</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Upcoming Birthday</a:t>
            </a:r>
          </a:p>
          <a:p>
            <a:pPr marL="1142972" indent="-285743">
              <a:spcAft>
                <a:spcPts val="800"/>
              </a:spcAft>
              <a:buClr>
                <a:srgbClr val="0036A2"/>
              </a:buClr>
              <a:buSzPct val="85000"/>
              <a:buFont typeface="Wingdings" panose="05000000000000000000" pitchFamily="2" charset="2"/>
              <a:buChar char="§"/>
              <a:tabLst>
                <a:tab pos="1028675" algn="l"/>
              </a:tabLst>
            </a:pPr>
            <a:r>
              <a:rPr lang="en-US" sz="2500" b="1" spc="-100" dirty="0">
                <a:solidFill>
                  <a:prstClr val="black"/>
                </a:solidFill>
              </a:rPr>
              <a:t>Friends Of :</a:t>
            </a:r>
          </a:p>
          <a:p>
            <a:pPr marL="1485872" lvl="1"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Anniversary within </a:t>
            </a:r>
            <a:r>
              <a:rPr lang="en-US" sz="2500" spc="-100" dirty="0" smtClean="0">
                <a:solidFill>
                  <a:prstClr val="black"/>
                </a:solidFill>
              </a:rPr>
              <a:t/>
            </a:r>
            <a:br>
              <a:rPr lang="en-US" sz="2500" spc="-100" dirty="0" smtClean="0">
                <a:solidFill>
                  <a:prstClr val="black"/>
                </a:solidFill>
              </a:rPr>
            </a:br>
            <a:r>
              <a:rPr lang="en-US" sz="2500" spc="-100" dirty="0" smtClean="0">
                <a:solidFill>
                  <a:prstClr val="black"/>
                </a:solidFill>
              </a:rPr>
              <a:t>30 </a:t>
            </a:r>
            <a:r>
              <a:rPr lang="en-US" sz="2500" spc="-100" dirty="0">
                <a:solidFill>
                  <a:prstClr val="black"/>
                </a:solidFill>
              </a:rPr>
              <a:t>days</a:t>
            </a:r>
          </a:p>
          <a:p>
            <a:pPr marL="1485872" lvl="1"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 Engaged</a:t>
            </a:r>
          </a:p>
          <a:p>
            <a:pPr marL="1485872" lvl="1"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Newly Wed</a:t>
            </a:r>
          </a:p>
          <a:p>
            <a:pPr marL="1485872" lvl="1"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Recently Moved</a:t>
            </a:r>
          </a:p>
        </p:txBody>
      </p:sp>
    </p:spTree>
    <p:custDataLst>
      <p:tags r:id="rId1"/>
    </p:custDataLst>
    <p:extLst>
      <p:ext uri="{BB962C8B-B14F-4D97-AF65-F5344CB8AC3E}">
        <p14:creationId xmlns:p14="http://schemas.microsoft.com/office/powerpoint/2010/main" val="374981020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1504950"/>
            <a:ext cx="6479290" cy="3101152"/>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Interests</a:t>
            </a:r>
            <a:endParaRPr lang="en-US" sz="3500" spc="-100" dirty="0"/>
          </a:p>
        </p:txBody>
      </p:sp>
      <p:pic>
        <p:nvPicPr>
          <p:cNvPr id="2" name="Picture 1" descr="22.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600" y="2266950"/>
            <a:ext cx="4561572" cy="1682750"/>
          </a:xfrm>
          <a:prstGeom prst="rect">
            <a:avLst/>
          </a:prstGeom>
          <a:ln>
            <a:solidFill>
              <a:srgbClr val="496DD8"/>
            </a:solidFill>
          </a:ln>
        </p:spPr>
      </p:pic>
    </p:spTree>
    <p:custDataLst>
      <p:tags r:id="rId1"/>
    </p:custDataLst>
    <p:extLst>
      <p:ext uri="{BB962C8B-B14F-4D97-AF65-F5344CB8AC3E}">
        <p14:creationId xmlns:p14="http://schemas.microsoft.com/office/powerpoint/2010/main" val="189144858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Interests Options</a:t>
            </a:r>
            <a:endParaRPr lang="en-US" sz="3500" spc="-100" dirty="0"/>
          </a:p>
        </p:txBody>
      </p:sp>
      <p:sp>
        <p:nvSpPr>
          <p:cNvPr id="4" name="Rectangle 3"/>
          <p:cNvSpPr/>
          <p:nvPr/>
        </p:nvSpPr>
        <p:spPr>
          <a:xfrm>
            <a:off x="171450" y="895350"/>
            <a:ext cx="7829550" cy="31242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Interests are pulled from the content users included on their Timeline, liked pages, apps downloaded, and other information included in the Interests, Activities, Favourite Music, Movies and TV Shows sections of their profile. </a:t>
            </a:r>
          </a:p>
        </p:txBody>
      </p:sp>
    </p:spTree>
    <p:custDataLst>
      <p:tags r:id="rId1"/>
    </p:custDataLst>
    <p:extLst>
      <p:ext uri="{BB962C8B-B14F-4D97-AF65-F5344CB8AC3E}">
        <p14:creationId xmlns:p14="http://schemas.microsoft.com/office/powerpoint/2010/main" val="103236273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Interests Options</a:t>
            </a:r>
            <a:endParaRPr lang="en-US" sz="3500" spc="-100" dirty="0"/>
          </a:p>
        </p:txBody>
      </p:sp>
      <p:sp>
        <p:nvSpPr>
          <p:cNvPr id="4" name="Rectangle 3"/>
          <p:cNvSpPr/>
          <p:nvPr/>
        </p:nvSpPr>
        <p:spPr>
          <a:xfrm>
            <a:off x="155028" y="1047750"/>
            <a:ext cx="82867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You can reach specific Interests such as: </a:t>
            </a:r>
          </a:p>
          <a:p>
            <a:pPr marL="514337">
              <a:lnSpc>
                <a:spcPts val="3300"/>
              </a:lnSpc>
              <a:spcAft>
                <a:spcPts val="1400"/>
              </a:spcAft>
              <a:buClr>
                <a:srgbClr val="8B9DC3"/>
              </a:buClr>
              <a:buSzPct val="85000"/>
              <a:tabLst>
                <a:tab pos="1028675" algn="l"/>
              </a:tabLst>
            </a:pPr>
            <a:endParaRPr lang="en-US" sz="3000" spc="-100" dirty="0">
              <a:solidFill>
                <a:prstClr val="black"/>
              </a:solidFill>
            </a:endParaRPr>
          </a:p>
        </p:txBody>
      </p:sp>
      <p:sp>
        <p:nvSpPr>
          <p:cNvPr id="6" name="Rectangle 5"/>
          <p:cNvSpPr/>
          <p:nvPr/>
        </p:nvSpPr>
        <p:spPr>
          <a:xfrm>
            <a:off x="203967" y="1733550"/>
            <a:ext cx="8534400" cy="2438400"/>
          </a:xfrm>
          <a:prstGeom prst="rect">
            <a:avLst/>
          </a:prstGeom>
        </p:spPr>
        <p:txBody>
          <a:bodyPr lIns="68580" tIns="34290" rIns="68580" bIns="34290" numCol="2">
            <a:noAutofit/>
          </a:bodyPr>
          <a:lstStyle/>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Business and Industry</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Entertainment</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Family and Relationships</a:t>
            </a:r>
          </a:p>
          <a:p>
            <a:pPr marL="1319213" indent="-28416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Fitness and Wellness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Food and </a:t>
            </a:r>
            <a:r>
              <a:rPr lang="en-US" sz="2500" spc="-100" dirty="0" smtClean="0">
                <a:solidFill>
                  <a:prstClr val="black"/>
                </a:solidFill>
              </a:rPr>
              <a:t>Drink</a:t>
            </a:r>
            <a:endParaRPr lang="en-US" sz="2500" spc="-100" dirty="0">
              <a:solidFill>
                <a:prstClr val="black"/>
              </a:solidFill>
            </a:endParaRP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Hobbies and Activities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Shopping and Fashion</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Sports and Outdoors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Technology</a:t>
            </a:r>
          </a:p>
        </p:txBody>
      </p:sp>
    </p:spTree>
    <p:custDataLst>
      <p:tags r:id="rId1"/>
    </p:custDataLst>
    <p:extLst>
      <p:ext uri="{BB962C8B-B14F-4D97-AF65-F5344CB8AC3E}">
        <p14:creationId xmlns:p14="http://schemas.microsoft.com/office/powerpoint/2010/main" val="126178158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fade">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fade">
                                      <p:cBhvr>
                                        <p:cTn id="5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Interests Options</a:t>
            </a:r>
            <a:endParaRPr lang="en-US" sz="3500" spc="-100" dirty="0"/>
          </a:p>
        </p:txBody>
      </p:sp>
      <p:sp>
        <p:nvSpPr>
          <p:cNvPr id="4" name="Rectangle 3"/>
          <p:cNvSpPr/>
          <p:nvPr/>
        </p:nvSpPr>
        <p:spPr>
          <a:xfrm>
            <a:off x="171450" y="895350"/>
            <a:ext cx="7524750" cy="2133600"/>
          </a:xfrm>
          <a:prstGeom prst="rect">
            <a:avLst/>
          </a:prstGeom>
        </p:spPr>
        <p:txBody>
          <a:bodyPr wrap="square" lIns="68580" tIns="34290" rIns="68580" bIns="34290" numCol="1">
            <a:noAutofit/>
          </a:bodyPr>
          <a:lstStyle/>
          <a:p>
            <a:pPr marL="857228" indent="-342892">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To expand your ad’s reach, combine interests.</a:t>
            </a:r>
          </a:p>
          <a:p>
            <a:pPr marL="857228" indent="-342892">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Choosing topics that are narrow in scope will reach a smaller, more targeted audience. </a:t>
            </a:r>
          </a:p>
        </p:txBody>
      </p:sp>
    </p:spTree>
    <p:custDataLst>
      <p:tags r:id="rId1"/>
    </p:custDataLst>
    <p:extLst>
      <p:ext uri="{BB962C8B-B14F-4D97-AF65-F5344CB8AC3E}">
        <p14:creationId xmlns:p14="http://schemas.microsoft.com/office/powerpoint/2010/main" val="7765092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9282" y="907522"/>
            <a:ext cx="6419918" cy="311202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Facebook Suggestions</a:t>
            </a:r>
            <a:endParaRPr lang="en-US" sz="3500" spc="-100" dirty="0"/>
          </a:p>
        </p:txBody>
      </p:sp>
      <p:sp>
        <p:nvSpPr>
          <p:cNvPr id="2" name="Rectangle 1"/>
          <p:cNvSpPr/>
          <p:nvPr/>
        </p:nvSpPr>
        <p:spPr>
          <a:xfrm>
            <a:off x="342900" y="1149789"/>
            <a:ext cx="2819400" cy="2839239"/>
          </a:xfrm>
          <a:prstGeom prst="rect">
            <a:avLst/>
          </a:prstGeom>
        </p:spPr>
        <p:txBody>
          <a:bodyPr wrap="square" lIns="68580" tIns="34290" rIns="68580" bIns="34290">
            <a:spAutoFit/>
          </a:bodyPr>
          <a:lstStyle/>
          <a:p>
            <a:pPr>
              <a:lnSpc>
                <a:spcPts val="2700"/>
              </a:lnSpc>
            </a:pPr>
            <a:r>
              <a:rPr lang="en-GB" sz="2500" dirty="0"/>
              <a:t>Facebook will also suggest interests or topics similar to those you’ve searched for or selected to help you further narrow your audience. </a:t>
            </a:r>
            <a:endParaRPr lang="en-US" sz="2500" dirty="0"/>
          </a:p>
        </p:txBody>
      </p:sp>
      <p:pic>
        <p:nvPicPr>
          <p:cNvPr id="3" name="Picture 2" descr="23.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2038350"/>
            <a:ext cx="4394200" cy="2697207"/>
          </a:xfrm>
          <a:prstGeom prst="rect">
            <a:avLst/>
          </a:prstGeom>
          <a:ln>
            <a:solidFill>
              <a:srgbClr val="8B9DC3"/>
            </a:solidFill>
          </a:ln>
        </p:spPr>
      </p:pic>
    </p:spTree>
    <p:custDataLst>
      <p:tags r:id="rId1"/>
    </p:custDataLst>
    <p:extLst>
      <p:ext uri="{BB962C8B-B14F-4D97-AF65-F5344CB8AC3E}">
        <p14:creationId xmlns:p14="http://schemas.microsoft.com/office/powerpoint/2010/main" val="205280848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Facebook Suggestions</a:t>
            </a:r>
            <a:endParaRPr lang="en-US" sz="3500" spc="-100" dirty="0"/>
          </a:p>
        </p:txBody>
      </p:sp>
      <p:sp>
        <p:nvSpPr>
          <p:cNvPr id="2" name="Rectangle 1"/>
          <p:cNvSpPr/>
          <p:nvPr/>
        </p:nvSpPr>
        <p:spPr>
          <a:xfrm>
            <a:off x="342900" y="1281465"/>
            <a:ext cx="2819400" cy="3185488"/>
          </a:xfrm>
          <a:prstGeom prst="rect">
            <a:avLst/>
          </a:prstGeom>
        </p:spPr>
        <p:txBody>
          <a:bodyPr wrap="square" lIns="68580" tIns="34290" rIns="68580" bIns="34290">
            <a:spAutoFit/>
          </a:bodyPr>
          <a:lstStyle/>
          <a:p>
            <a:pPr>
              <a:lnSpc>
                <a:spcPts val="2700"/>
              </a:lnSpc>
            </a:pPr>
            <a:r>
              <a:rPr lang="en-US" sz="2500" dirty="0"/>
              <a:t>For example, under the interest ‘Sprint Running’ Facebook offers a list of suggestions to further narrow your audience. </a:t>
            </a:r>
            <a:br>
              <a:rPr lang="en-US" sz="2500" dirty="0"/>
            </a:br>
            <a:r>
              <a:rPr lang="en-US" sz="2000" b="1" dirty="0"/>
              <a:t>E.g., 10,000 metres, 5000 metres, etc.</a:t>
            </a:r>
          </a:p>
        </p:txBody>
      </p:sp>
      <p:pic>
        <p:nvPicPr>
          <p:cNvPr id="3" name="Picture 2" descr="24.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1400" y="1200150"/>
            <a:ext cx="4876800" cy="3172511"/>
          </a:xfrm>
          <a:prstGeom prst="rect">
            <a:avLst/>
          </a:prstGeom>
          <a:ln>
            <a:solidFill>
              <a:srgbClr val="FFFFFF"/>
            </a:solidFill>
          </a:ln>
        </p:spPr>
      </p:pic>
    </p:spTree>
    <p:custDataLst>
      <p:tags r:id="rId1"/>
    </p:custDataLst>
    <p:extLst>
      <p:ext uri="{BB962C8B-B14F-4D97-AF65-F5344CB8AC3E}">
        <p14:creationId xmlns:p14="http://schemas.microsoft.com/office/powerpoint/2010/main" val="93622844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1851" y="1504950"/>
            <a:ext cx="6418789" cy="3101152"/>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Behaviours</a:t>
            </a:r>
            <a:endParaRPr lang="en-US" sz="3500" spc="-100" dirty="0"/>
          </a:p>
        </p:txBody>
      </p:sp>
      <p:pic>
        <p:nvPicPr>
          <p:cNvPr id="2" name="Picture 1" descr="25.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3200" y="3028950"/>
            <a:ext cx="5506228" cy="1454150"/>
          </a:xfrm>
          <a:prstGeom prst="rect">
            <a:avLst/>
          </a:prstGeom>
          <a:ln>
            <a:solidFill>
              <a:srgbClr val="FFFFFF"/>
            </a:solidFill>
          </a:ln>
        </p:spPr>
      </p:pic>
      <p:pic>
        <p:nvPicPr>
          <p:cNvPr id="3" name="Picture 2" descr="arrow.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71600" y="3257550"/>
            <a:ext cx="1638605" cy="1066800"/>
          </a:xfrm>
          <a:prstGeom prst="rect">
            <a:avLst/>
          </a:prstGeom>
        </p:spPr>
      </p:pic>
    </p:spTree>
    <p:custDataLst>
      <p:tags r:id="rId1"/>
    </p:custDataLst>
    <p:extLst>
      <p:ext uri="{BB962C8B-B14F-4D97-AF65-F5344CB8AC3E}">
        <p14:creationId xmlns:p14="http://schemas.microsoft.com/office/powerpoint/2010/main" val="129019184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Behaviours Options</a:t>
            </a:r>
            <a:endParaRPr lang="en-US" sz="3500" spc="-100" dirty="0"/>
          </a:p>
        </p:txBody>
      </p:sp>
      <p:sp>
        <p:nvSpPr>
          <p:cNvPr id="4" name="Rectangle 3"/>
          <p:cNvSpPr/>
          <p:nvPr/>
        </p:nvSpPr>
        <p:spPr>
          <a:xfrm>
            <a:off x="171450" y="895350"/>
            <a:ext cx="8820150" cy="38100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Behaviours is something we’re going to see a lot more of over the next 12 months. </a:t>
            </a:r>
          </a:p>
          <a:p>
            <a:pPr marL="857228" indent="-342892">
              <a:spcAft>
                <a:spcPts val="6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Currently in the UK, there the following options:</a:t>
            </a:r>
          </a:p>
          <a:p>
            <a:pPr marL="1142972" indent="-285743">
              <a:spcAft>
                <a:spcPts val="600"/>
              </a:spcAft>
              <a:buClr>
                <a:srgbClr val="0036A2"/>
              </a:buClr>
              <a:buSzPct val="85000"/>
              <a:buFont typeface="Wingdings" panose="05000000000000000000" pitchFamily="2" charset="2"/>
              <a:buChar char="§"/>
              <a:tabLst>
                <a:tab pos="1028675" algn="l"/>
              </a:tabLst>
            </a:pPr>
            <a:r>
              <a:rPr lang="en-US" sz="2500" spc="-100" dirty="0">
                <a:solidFill>
                  <a:prstClr val="black"/>
                </a:solidFill>
              </a:rPr>
              <a:t>Digital Activities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Mobile device use (Android/iOS)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Seasonal Events</a:t>
            </a:r>
          </a:p>
          <a:p>
            <a:pPr marL="1142972" indent="-285743">
              <a:spcAft>
                <a:spcPts val="800"/>
              </a:spcAft>
              <a:buClr>
                <a:srgbClr val="0036A2"/>
              </a:buClr>
              <a:buSzPct val="85000"/>
              <a:buFont typeface="Wingdings" panose="05000000000000000000" pitchFamily="2" charset="2"/>
              <a:buChar char="§"/>
              <a:tabLst>
                <a:tab pos="1028675" algn="l"/>
              </a:tabLst>
            </a:pPr>
            <a:r>
              <a:rPr lang="en-US" sz="2500" spc="-100" dirty="0">
                <a:solidFill>
                  <a:prstClr val="black"/>
                </a:solidFill>
              </a:rPr>
              <a:t>Travel</a:t>
            </a:r>
          </a:p>
        </p:txBody>
      </p:sp>
    </p:spTree>
    <p:custDataLst>
      <p:tags r:id="rId1"/>
    </p:custDataLst>
    <p:extLst>
      <p:ext uri="{BB962C8B-B14F-4D97-AF65-F5344CB8AC3E}">
        <p14:creationId xmlns:p14="http://schemas.microsoft.com/office/powerpoint/2010/main" val="388425627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Behaviours Options</a:t>
            </a:r>
            <a:endParaRPr lang="en-US" sz="3500" spc="-100" dirty="0"/>
          </a:p>
        </p:txBody>
      </p:sp>
      <p:sp>
        <p:nvSpPr>
          <p:cNvPr id="4" name="Rectangle 3"/>
          <p:cNvSpPr/>
          <p:nvPr/>
        </p:nvSpPr>
        <p:spPr>
          <a:xfrm>
            <a:off x="171450" y="895350"/>
            <a:ext cx="88201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b="1" spc="-100" dirty="0">
                <a:solidFill>
                  <a:prstClr val="black"/>
                </a:solidFill>
              </a:rPr>
              <a:t>Travel Behaviour includes: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All travel</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Business travel</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Commuters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Currently travelling</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Planning to travel</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Returned from a trip – one week ago or two weeks ago</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Used a travel app two weeks ago</a:t>
            </a:r>
          </a:p>
        </p:txBody>
      </p:sp>
    </p:spTree>
    <p:custDataLst>
      <p:tags r:id="rId1"/>
    </p:custDataLst>
    <p:extLst>
      <p:ext uri="{BB962C8B-B14F-4D97-AF65-F5344CB8AC3E}">
        <p14:creationId xmlns:p14="http://schemas.microsoft.com/office/powerpoint/2010/main" val="402208342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Behaviours Options</a:t>
            </a:r>
            <a:endParaRPr lang="en-US" sz="3500" spc="-100" dirty="0"/>
          </a:p>
        </p:txBody>
      </p:sp>
      <p:sp>
        <p:nvSpPr>
          <p:cNvPr id="4" name="Rectangle 3"/>
          <p:cNvSpPr/>
          <p:nvPr/>
        </p:nvSpPr>
        <p:spPr>
          <a:xfrm>
            <a:off x="171450" y="895350"/>
            <a:ext cx="88201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b="1" spc="-100" dirty="0">
                <a:solidFill>
                  <a:prstClr val="black"/>
                </a:solidFill>
              </a:rPr>
              <a:t>Mobile Device Usage includes: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All mobile devices by brand</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Mobile devices by operating system</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Feature phones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New smartphone and tablet users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Smartphone and tablet users</a:t>
            </a:r>
          </a:p>
        </p:txBody>
      </p:sp>
    </p:spTree>
    <p:custDataLst>
      <p:tags r:id="rId1"/>
    </p:custDataLst>
    <p:extLst>
      <p:ext uri="{BB962C8B-B14F-4D97-AF65-F5344CB8AC3E}">
        <p14:creationId xmlns:p14="http://schemas.microsoft.com/office/powerpoint/2010/main" val="94878912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Behaviours Options</a:t>
            </a:r>
            <a:endParaRPr lang="en-US" sz="3500" spc="-100" dirty="0"/>
          </a:p>
        </p:txBody>
      </p:sp>
      <p:sp>
        <p:nvSpPr>
          <p:cNvPr id="4" name="Rectangle 3"/>
          <p:cNvSpPr/>
          <p:nvPr/>
        </p:nvSpPr>
        <p:spPr>
          <a:xfrm>
            <a:off x="171450" y="895350"/>
            <a:ext cx="8820150" cy="1295400"/>
          </a:xfrm>
          <a:prstGeom prst="rect">
            <a:avLst/>
          </a:prstGeom>
        </p:spPr>
        <p:txBody>
          <a:bodyPr wrap="square" lIns="68580" tIns="34290" rIns="68580" bIns="34290" numCol="1">
            <a:noAutofit/>
          </a:bodyPr>
          <a:lstStyle/>
          <a:p>
            <a:pPr marL="857228" indent="-342892">
              <a:spcAft>
                <a:spcPts val="800"/>
              </a:spcAft>
              <a:buClr>
                <a:srgbClr val="8B9DC3"/>
              </a:buClr>
              <a:buSzPct val="85000"/>
              <a:buFont typeface="Wingdings 3" panose="05040102010807070707" pitchFamily="18" charset="2"/>
              <a:buChar char="u"/>
              <a:tabLst>
                <a:tab pos="1028675" algn="l"/>
              </a:tabLst>
            </a:pPr>
            <a:r>
              <a:rPr lang="en-US" sz="3000" b="1" spc="-100" dirty="0">
                <a:solidFill>
                  <a:prstClr val="black"/>
                </a:solidFill>
              </a:rPr>
              <a:t>Digital Activities include:</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Console gamers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Early technology adopters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Event creators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Late technology adopters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Facebook Page Admins</a:t>
            </a:r>
          </a:p>
          <a:p>
            <a:pPr marL="1142972" indent="-285743">
              <a:spcAft>
                <a:spcPts val="400"/>
              </a:spcAft>
              <a:buClr>
                <a:srgbClr val="0036A2"/>
              </a:buClr>
              <a:buSzPct val="85000"/>
              <a:buFont typeface="Wingdings" panose="05000000000000000000" pitchFamily="2" charset="2"/>
              <a:buChar char="§"/>
              <a:tabLst>
                <a:tab pos="1028675" algn="l"/>
              </a:tabLst>
            </a:pPr>
            <a:r>
              <a:rPr lang="en-US" sz="2500" spc="-100" dirty="0">
                <a:solidFill>
                  <a:prstClr val="black"/>
                </a:solidFill>
              </a:rPr>
              <a:t>Photo uploaders</a:t>
            </a:r>
          </a:p>
        </p:txBody>
      </p:sp>
    </p:spTree>
    <p:custDataLst>
      <p:tags r:id="rId1"/>
    </p:custDataLst>
    <p:extLst>
      <p:ext uri="{BB962C8B-B14F-4D97-AF65-F5344CB8AC3E}">
        <p14:creationId xmlns:p14="http://schemas.microsoft.com/office/powerpoint/2010/main" val="163073634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1" y="1657351"/>
            <a:ext cx="8725013" cy="2332277"/>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fontScale="85000" lnSpcReduction="10000"/>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Target People Based on Their Connection to Your Page, App, or Event</a:t>
            </a:r>
            <a:endParaRPr lang="en-US" sz="3500" spc="-100" dirty="0"/>
          </a:p>
        </p:txBody>
      </p:sp>
      <p:pic>
        <p:nvPicPr>
          <p:cNvPr id="2" name="Picture 1" descr="26.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2200" y="2724150"/>
            <a:ext cx="6103308" cy="1682750"/>
          </a:xfrm>
          <a:prstGeom prst="rect">
            <a:avLst/>
          </a:prstGeom>
          <a:ln>
            <a:solidFill>
              <a:srgbClr val="496DD8"/>
            </a:solidFill>
          </a:ln>
        </p:spPr>
      </p:pic>
    </p:spTree>
    <p:custDataLst>
      <p:tags r:id="rId1"/>
    </p:custDataLst>
    <p:extLst>
      <p:ext uri="{BB962C8B-B14F-4D97-AF65-F5344CB8AC3E}">
        <p14:creationId xmlns:p14="http://schemas.microsoft.com/office/powerpoint/2010/main" val="363829114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Connection Options</a:t>
            </a:r>
            <a:endParaRPr lang="en-US" sz="3500" spc="-100" dirty="0"/>
          </a:p>
        </p:txBody>
      </p:sp>
      <p:sp>
        <p:nvSpPr>
          <p:cNvPr id="4" name="Rectangle 3"/>
          <p:cNvSpPr/>
          <p:nvPr/>
        </p:nvSpPr>
        <p:spPr>
          <a:xfrm>
            <a:off x="171450" y="895350"/>
            <a:ext cx="7905750" cy="3505200"/>
          </a:xfrm>
          <a:prstGeom prst="rect">
            <a:avLst/>
          </a:prstGeom>
        </p:spPr>
        <p:txBody>
          <a:bodyPr wrap="square" lIns="68580" tIns="34290" rIns="68580" bIns="34290" numCol="1">
            <a:noAutofit/>
          </a:bodyPr>
          <a:lstStyle/>
          <a:p>
            <a:pPr marL="857228" indent="-342892">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This allows you to reach people who have a specific kind of connection with your Page, app or event.</a:t>
            </a:r>
          </a:p>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Essentially, connections allow you narrow your audience to only include those with a specific connection to the targeting categories you’ve selected.</a:t>
            </a:r>
          </a:p>
        </p:txBody>
      </p:sp>
    </p:spTree>
    <p:custDataLst>
      <p:tags r:id="rId1"/>
    </p:custDataLst>
    <p:extLst>
      <p:ext uri="{BB962C8B-B14F-4D97-AF65-F5344CB8AC3E}">
        <p14:creationId xmlns:p14="http://schemas.microsoft.com/office/powerpoint/2010/main" val="405430362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Connection Options</a:t>
            </a:r>
            <a:endParaRPr lang="en-US" sz="3500" spc="-100" dirty="0"/>
          </a:p>
        </p:txBody>
      </p:sp>
      <p:sp>
        <p:nvSpPr>
          <p:cNvPr id="4" name="Rectangle 3"/>
          <p:cNvSpPr/>
          <p:nvPr/>
        </p:nvSpPr>
        <p:spPr>
          <a:xfrm>
            <a:off x="171450" y="895350"/>
            <a:ext cx="7753350" cy="3124200"/>
          </a:xfrm>
          <a:prstGeom prst="rect">
            <a:avLst/>
          </a:prstGeom>
        </p:spPr>
        <p:txBody>
          <a:bodyPr wrap="square" lIns="68580" tIns="34290" rIns="68580" bIns="34290" numCol="1">
            <a:noAutofit/>
          </a:bodyPr>
          <a:lstStyle/>
          <a:p>
            <a:pPr marL="857228" indent="-342892">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The connections option allows Facebook ads to be targeted according to the relationship a user has with a Facebook page, app or event. </a:t>
            </a:r>
          </a:p>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This is useful if you want to target or exclude fans from your audience.</a:t>
            </a:r>
          </a:p>
        </p:txBody>
      </p:sp>
    </p:spTree>
    <p:custDataLst>
      <p:tags r:id="rId1"/>
    </p:custDataLst>
    <p:extLst>
      <p:ext uri="{BB962C8B-B14F-4D97-AF65-F5344CB8AC3E}">
        <p14:creationId xmlns:p14="http://schemas.microsoft.com/office/powerpoint/2010/main" val="70194848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009" y="1581150"/>
            <a:ext cx="6930157" cy="2890128"/>
          </a:xfrm>
          <a:prstGeom prst="rect">
            <a:avLst/>
          </a:prstGeom>
        </p:spPr>
      </p:pic>
      <p:sp>
        <p:nvSpPr>
          <p:cNvPr id="5" name="Content Placeholder 2"/>
          <p:cNvSpPr txBox="1">
            <a:spLocks/>
          </p:cNvSpPr>
          <p:nvPr/>
        </p:nvSpPr>
        <p:spPr>
          <a:xfrm>
            <a:off x="76201" y="209550"/>
            <a:ext cx="8867775" cy="1219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1200"/>
              </a:spcAft>
              <a:buNone/>
            </a:pPr>
            <a:r>
              <a:rPr lang="en-US" sz="3500" dirty="0">
                <a:solidFill>
                  <a:srgbClr val="3B5998"/>
                </a:solidFill>
                <a:latin typeface="Arial Black" panose="020B0A04020102020204" pitchFamily="34" charset="0"/>
              </a:rPr>
              <a:t>You Can Also Use Advanced Connection Targeting</a:t>
            </a:r>
            <a:endParaRPr lang="en-US" sz="3500" spc="-100" dirty="0"/>
          </a:p>
        </p:txBody>
      </p:sp>
      <p:pic>
        <p:nvPicPr>
          <p:cNvPr id="2" name="Picture 1" descr="27.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5199" y="2038350"/>
            <a:ext cx="4908909" cy="2355850"/>
          </a:xfrm>
          <a:prstGeom prst="rect">
            <a:avLst/>
          </a:prstGeom>
          <a:ln>
            <a:solidFill>
              <a:srgbClr val="496DD8"/>
            </a:solidFill>
          </a:ln>
        </p:spPr>
      </p:pic>
    </p:spTree>
    <p:custDataLst>
      <p:tags r:id="rId1"/>
    </p:custDataLst>
    <p:extLst>
      <p:ext uri="{BB962C8B-B14F-4D97-AF65-F5344CB8AC3E}">
        <p14:creationId xmlns:p14="http://schemas.microsoft.com/office/powerpoint/2010/main" val="136314458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5">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Advanced Connection Targeting</a:t>
            </a:r>
            <a:endParaRPr lang="en-US" sz="3500" spc="-100" dirty="0"/>
          </a:p>
        </p:txBody>
      </p:sp>
      <p:sp>
        <p:nvSpPr>
          <p:cNvPr id="4" name="Rectangle 3"/>
          <p:cNvSpPr/>
          <p:nvPr/>
        </p:nvSpPr>
        <p:spPr>
          <a:xfrm>
            <a:off x="171450" y="895350"/>
            <a:ext cx="7524750" cy="3352800"/>
          </a:xfrm>
          <a:prstGeom prst="rect">
            <a:avLst/>
          </a:prstGeom>
        </p:spPr>
        <p:txBody>
          <a:bodyPr wrap="square" lIns="68580" tIns="34290" rIns="68580" bIns="34290" numCol="1">
            <a:noAutofit/>
          </a:bodyPr>
          <a:lstStyle/>
          <a:p>
            <a:pPr marL="857228" indent="-342892">
              <a:spcAft>
                <a:spcPts val="14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Advanced Connection Targeting gives you a further option to include or exclude people who’ve connected with your Page, event or app.</a:t>
            </a:r>
          </a:p>
          <a:p>
            <a:pPr marL="857228" indent="-342892">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It also gives you the opportunity to include people whose friends are connected to your Page, event or app.</a:t>
            </a:r>
          </a:p>
        </p:txBody>
      </p:sp>
    </p:spTree>
    <p:custDataLst>
      <p:tags r:id="rId1"/>
    </p:custDataLst>
    <p:extLst>
      <p:ext uri="{BB962C8B-B14F-4D97-AF65-F5344CB8AC3E}">
        <p14:creationId xmlns:p14="http://schemas.microsoft.com/office/powerpoint/2010/main" val="135394107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Use Friends of Connections</a:t>
            </a:r>
            <a:endParaRPr lang="en-US" sz="3500" spc="-100" dirty="0"/>
          </a:p>
        </p:txBody>
      </p:sp>
      <p:sp>
        <p:nvSpPr>
          <p:cNvPr id="4" name="Rectangle 3"/>
          <p:cNvSpPr/>
          <p:nvPr/>
        </p:nvSpPr>
        <p:spPr>
          <a:xfrm>
            <a:off x="171450" y="895350"/>
            <a:ext cx="8667750" cy="1981200"/>
          </a:xfrm>
          <a:prstGeom prst="rect">
            <a:avLst/>
          </a:prstGeom>
        </p:spPr>
        <p:txBody>
          <a:bodyPr wrap="square" lIns="68580" tIns="34290" rIns="68580" bIns="34290" numCol="1">
            <a:noAutofit/>
          </a:bodyPr>
          <a:lstStyle/>
          <a:p>
            <a:pPr marL="857228" indent="-342892">
              <a:lnSpc>
                <a:spcPts val="3300"/>
              </a:lnSpc>
              <a:spcAft>
                <a:spcPts val="2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Ads with this option enabled show Facebook users which of their friends already like a page, app, or event on Facebook.</a:t>
            </a:r>
          </a:p>
          <a:p>
            <a:pPr marL="1142972" indent="-285743">
              <a:spcAft>
                <a:spcPts val="800"/>
              </a:spcAft>
              <a:buClr>
                <a:srgbClr val="0036A2"/>
              </a:buClr>
              <a:buSzPct val="85000"/>
              <a:buFont typeface="Wingdings" panose="05000000000000000000" pitchFamily="2" charset="2"/>
              <a:buChar char="§"/>
              <a:tabLst>
                <a:tab pos="1028675" algn="l"/>
              </a:tabLst>
            </a:pPr>
            <a:r>
              <a:rPr lang="en-US" sz="2000" spc="-100" dirty="0">
                <a:solidFill>
                  <a:prstClr val="black"/>
                </a:solidFill>
              </a:rPr>
              <a:t>For example, let’s say Robert likes your Page. When you want to promote your Facebook Page, you can choose to target friends of </a:t>
            </a:r>
            <a:r>
              <a:rPr lang="en-US" sz="2000" spc="-100" dirty="0" smtClean="0">
                <a:solidFill>
                  <a:prstClr val="black"/>
                </a:solidFill>
              </a:rPr>
              <a:t/>
            </a:r>
            <a:br>
              <a:rPr lang="en-US" sz="2000" spc="-100" dirty="0" smtClean="0">
                <a:solidFill>
                  <a:prstClr val="black"/>
                </a:solidFill>
              </a:rPr>
            </a:br>
            <a:r>
              <a:rPr lang="en-US" sz="2000" spc="-100" dirty="0" smtClean="0">
                <a:solidFill>
                  <a:prstClr val="black"/>
                </a:solidFill>
              </a:rPr>
              <a:t>Robert </a:t>
            </a:r>
            <a:r>
              <a:rPr lang="en-US" sz="2000" spc="-100" dirty="0">
                <a:solidFill>
                  <a:prstClr val="black"/>
                </a:solidFill>
              </a:rPr>
              <a:t>by selecting the “Friends of people connected to” filter.</a:t>
            </a:r>
          </a:p>
          <a:p>
            <a:pPr marL="1142972" indent="-285743">
              <a:spcAft>
                <a:spcPts val="800"/>
              </a:spcAft>
              <a:buClr>
                <a:srgbClr val="0036A2"/>
              </a:buClr>
              <a:buSzPct val="85000"/>
              <a:buFont typeface="Wingdings" panose="05000000000000000000" pitchFamily="2" charset="2"/>
              <a:buChar char="§"/>
              <a:tabLst>
                <a:tab pos="1028675" algn="l"/>
              </a:tabLst>
            </a:pPr>
            <a:r>
              <a:rPr lang="en-US" sz="2000" spc="-100" dirty="0">
                <a:solidFill>
                  <a:prstClr val="black"/>
                </a:solidFill>
              </a:rPr>
              <a:t>Robert’s friends will be served your Ad with the following sentence included: </a:t>
            </a:r>
            <a:r>
              <a:rPr lang="en-US" sz="2000" b="1" spc="-100" dirty="0">
                <a:solidFill>
                  <a:prstClr val="black"/>
                </a:solidFill>
              </a:rPr>
              <a:t>“Robert likes this Page.”</a:t>
            </a:r>
          </a:p>
          <a:p>
            <a:pPr marL="1142972" indent="-285743">
              <a:spcAft>
                <a:spcPts val="800"/>
              </a:spcAft>
              <a:buClr>
                <a:srgbClr val="0036A2"/>
              </a:buClr>
              <a:buSzPct val="85000"/>
              <a:buFont typeface="Wingdings" panose="05000000000000000000" pitchFamily="2" charset="2"/>
              <a:buChar char="§"/>
              <a:tabLst>
                <a:tab pos="1028675" algn="l"/>
              </a:tabLst>
            </a:pPr>
            <a:r>
              <a:rPr lang="en-US" sz="2000" spc="-100" dirty="0">
                <a:solidFill>
                  <a:prstClr val="black"/>
                </a:solidFill>
              </a:rPr>
              <a:t>Robert’s friends will naturally be more interested because Robert’s interaction with your company is showcased directly in the ad.</a:t>
            </a:r>
          </a:p>
        </p:txBody>
      </p:sp>
    </p:spTree>
    <p:custDataLst>
      <p:tags r:id="rId1"/>
    </p:custDataLst>
    <p:extLst>
      <p:ext uri="{BB962C8B-B14F-4D97-AF65-F5344CB8AC3E}">
        <p14:creationId xmlns:p14="http://schemas.microsoft.com/office/powerpoint/2010/main" val="393017311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Use Friends of Connections</a:t>
            </a:r>
            <a:endParaRPr lang="en-US" sz="3500" spc="-100" dirty="0"/>
          </a:p>
        </p:txBody>
      </p:sp>
      <p:sp>
        <p:nvSpPr>
          <p:cNvPr id="4" name="Rectangle 3"/>
          <p:cNvSpPr/>
          <p:nvPr/>
        </p:nvSpPr>
        <p:spPr>
          <a:xfrm>
            <a:off x="171450" y="895350"/>
            <a:ext cx="8058150" cy="1981200"/>
          </a:xfrm>
          <a:prstGeom prst="rect">
            <a:avLst/>
          </a:prstGeom>
        </p:spPr>
        <p:txBody>
          <a:bodyPr wrap="square" lIns="68580" tIns="34290" rIns="68580" bIns="34290" numCol="1">
            <a:noAutofit/>
          </a:bodyPr>
          <a:lstStyle/>
          <a:p>
            <a:pPr marL="857228" indent="-342892">
              <a:lnSpc>
                <a:spcPts val="3300"/>
              </a:lnSpc>
              <a:spcAft>
                <a:spcPts val="800"/>
              </a:spcAft>
              <a:buClr>
                <a:srgbClr val="8B9DC3"/>
              </a:buClr>
              <a:buSzPct val="85000"/>
              <a:buFont typeface="Wingdings 3" panose="05040102010807070707" pitchFamily="18" charset="2"/>
              <a:buChar char="u"/>
              <a:tabLst>
                <a:tab pos="1028675" algn="l"/>
              </a:tabLst>
            </a:pPr>
            <a:r>
              <a:rPr lang="en-US" sz="3000" spc="-100" dirty="0">
                <a:solidFill>
                  <a:prstClr val="black"/>
                </a:solidFill>
              </a:rPr>
              <a:t>To take advantage of, look for </a:t>
            </a:r>
            <a:r>
              <a:rPr lang="en-US" sz="3000" b="1" spc="-100" dirty="0">
                <a:solidFill>
                  <a:prstClr val="black"/>
                </a:solidFill>
              </a:rPr>
              <a:t>the “Include Friends of People Connected to"</a:t>
            </a:r>
            <a:r>
              <a:rPr lang="en-US" sz="3000" spc="-100" dirty="0">
                <a:solidFill>
                  <a:prstClr val="black"/>
                </a:solidFill>
              </a:rPr>
              <a:t> check box under the "Advanced Connection" section of the ad create tool.</a:t>
            </a:r>
            <a:endParaRPr lang="en-US" sz="2000" spc="-100" dirty="0">
              <a:solidFill>
                <a:prstClr val="black"/>
              </a:solidFill>
            </a:endParaRPr>
          </a:p>
        </p:txBody>
      </p:sp>
    </p:spTree>
    <p:custDataLst>
      <p:tags r:id="rId1"/>
    </p:custDataLst>
    <p:extLst>
      <p:ext uri="{BB962C8B-B14F-4D97-AF65-F5344CB8AC3E}">
        <p14:creationId xmlns:p14="http://schemas.microsoft.com/office/powerpoint/2010/main" val="167076741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1219200"/>
          </a:xfrm>
        </p:spPr>
        <p:txBody>
          <a:bodyPr>
            <a:normAutofit fontScale="92500" lnSpcReduction="10000"/>
          </a:bodyPr>
          <a:lstStyle/>
          <a:p>
            <a:pPr marL="114300">
              <a:spcBef>
                <a:spcPts val="400"/>
              </a:spcBef>
              <a:spcAft>
                <a:spcPts val="1200"/>
              </a:spcAft>
              <a:buNone/>
            </a:pPr>
            <a:r>
              <a:rPr lang="en-US" sz="4000" dirty="0">
                <a:solidFill>
                  <a:srgbClr val="3B5998"/>
                </a:solidFill>
                <a:latin typeface="Arial Black" panose="020B0A04020102020204" pitchFamily="34" charset="0"/>
              </a:rPr>
              <a:t>The </a:t>
            </a:r>
            <a:r>
              <a:rPr lang="en-US" sz="4000" dirty="0" smtClean="0">
                <a:solidFill>
                  <a:srgbClr val="3B5998"/>
                </a:solidFill>
                <a:latin typeface="Arial Black" panose="020B0A04020102020204" pitchFamily="34" charset="0"/>
              </a:rPr>
              <a:t>5 Steps to Successful Facebook Advertising</a:t>
            </a:r>
            <a:endParaRPr lang="en-US" sz="4000" spc="-100" dirty="0"/>
          </a:p>
        </p:txBody>
      </p:sp>
      <p:sp>
        <p:nvSpPr>
          <p:cNvPr id="2" name="Rectangle 1"/>
          <p:cNvSpPr/>
          <p:nvPr/>
        </p:nvSpPr>
        <p:spPr>
          <a:xfrm>
            <a:off x="1066800" y="1885950"/>
            <a:ext cx="8077200" cy="2218983"/>
          </a:xfrm>
          <a:prstGeom prst="rect">
            <a:avLst/>
          </a:prstGeom>
        </p:spPr>
        <p:txBody>
          <a:bodyPr wrap="square">
            <a:spAutoFit/>
          </a:bodyPr>
          <a:lstStyle/>
          <a:p>
            <a:pPr marL="1206500" indent="-749300">
              <a:lnSpc>
                <a:spcPts val="5500"/>
              </a:lnSpc>
              <a:spcBef>
                <a:spcPts val="0"/>
              </a:spcBef>
              <a:spcAft>
                <a:spcPts val="1600"/>
              </a:spcAft>
              <a:buClr>
                <a:srgbClr val="8B9DC3"/>
              </a:buClr>
              <a:tabLst>
                <a:tab pos="1028700" algn="l"/>
              </a:tabLst>
            </a:pPr>
            <a:r>
              <a:rPr lang="en-US" sz="5000" spc="-100" dirty="0" smtClean="0">
                <a:solidFill>
                  <a:srgbClr val="8B9DC3"/>
                </a:solidFill>
              </a:rPr>
              <a:t>4) </a:t>
            </a:r>
            <a:r>
              <a:rPr lang="en-US" sz="5000" spc="-100" dirty="0" smtClean="0"/>
              <a:t>Move to Lookalike Audiences as Soon </a:t>
            </a:r>
            <a:br>
              <a:rPr lang="en-US" sz="5000" spc="-100" dirty="0" smtClean="0"/>
            </a:br>
            <a:r>
              <a:rPr lang="en-US" sz="5000" spc="-100" dirty="0" smtClean="0"/>
              <a:t>as Possible</a:t>
            </a:r>
            <a:endParaRPr lang="en-US" sz="5000" spc="-100" dirty="0"/>
          </a:p>
        </p:txBody>
      </p:sp>
    </p:spTree>
    <p:custDataLst>
      <p:tags r:id="rId1"/>
    </p:custDataLst>
    <p:extLst>
      <p:ext uri="{BB962C8B-B14F-4D97-AF65-F5344CB8AC3E}">
        <p14:creationId xmlns:p14="http://schemas.microsoft.com/office/powerpoint/2010/main" val="189600279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smtClean="0">
                <a:solidFill>
                  <a:srgbClr val="3B5998"/>
                </a:solidFill>
                <a:latin typeface="Arial Black" panose="020B0A04020102020204" pitchFamily="34" charset="0"/>
              </a:rPr>
              <a:t>Lookalike Audiences</a:t>
            </a:r>
            <a:endParaRPr lang="en-US" sz="3500" spc="-100" dirty="0"/>
          </a:p>
        </p:txBody>
      </p:sp>
      <p:sp>
        <p:nvSpPr>
          <p:cNvPr id="4" name="Rectangle 3"/>
          <p:cNvSpPr/>
          <p:nvPr/>
        </p:nvSpPr>
        <p:spPr>
          <a:xfrm>
            <a:off x="171450" y="895350"/>
            <a:ext cx="8286750" cy="3352800"/>
          </a:xfrm>
          <a:prstGeom prst="rect">
            <a:avLst/>
          </a:prstGeom>
        </p:spPr>
        <p:txBody>
          <a:bodyPr wrap="square" lIns="68580" tIns="34290" rIns="68580" bIns="34290" numCol="1">
            <a:noAutofit/>
          </a:bodyPr>
          <a:lstStyle/>
          <a:p>
            <a:pPr marL="971536" indent="-457200">
              <a:lnSpc>
                <a:spcPct val="90000"/>
              </a:lnSpc>
              <a:spcAft>
                <a:spcPts val="1200"/>
              </a:spcAft>
              <a:buClr>
                <a:srgbClr val="8B9DC3"/>
              </a:buClr>
              <a:buSzPct val="85000"/>
              <a:buFont typeface="+mj-lt"/>
              <a:buAutoNum type="arabicParenR"/>
              <a:tabLst>
                <a:tab pos="1028675" algn="l"/>
              </a:tabLst>
            </a:pPr>
            <a:r>
              <a:rPr lang="en-US" sz="2500" dirty="0" smtClean="0"/>
              <a:t>Works </a:t>
            </a:r>
            <a:r>
              <a:rPr lang="en-US" sz="2500" dirty="0"/>
              <a:t>in a similar way to Custom Audiences – Upload your Emails or put a pixel on your </a:t>
            </a:r>
            <a:r>
              <a:rPr lang="en-US" sz="2500" dirty="0" smtClean="0"/>
              <a:t>website</a:t>
            </a:r>
          </a:p>
          <a:p>
            <a:pPr marL="971536" indent="-457200">
              <a:lnSpc>
                <a:spcPct val="90000"/>
              </a:lnSpc>
              <a:spcAft>
                <a:spcPts val="1200"/>
              </a:spcAft>
              <a:buClr>
                <a:srgbClr val="8B9DC3"/>
              </a:buClr>
              <a:buSzPct val="85000"/>
              <a:buFont typeface="+mj-lt"/>
              <a:buAutoNum type="arabicParenR"/>
              <a:tabLst>
                <a:tab pos="1028675" algn="l"/>
              </a:tabLst>
            </a:pPr>
            <a:r>
              <a:rPr lang="en-US" sz="2500" dirty="0" smtClean="0"/>
              <a:t>Facebook </a:t>
            </a:r>
            <a:r>
              <a:rPr lang="en-US" sz="2500" dirty="0"/>
              <a:t>then looks for people who are similar to your customers or website visitors – and serves ads to </a:t>
            </a:r>
            <a:r>
              <a:rPr lang="en-US" sz="2500" dirty="0" smtClean="0"/>
              <a:t>them</a:t>
            </a:r>
          </a:p>
          <a:p>
            <a:pPr marL="971536" indent="-457200">
              <a:lnSpc>
                <a:spcPct val="90000"/>
              </a:lnSpc>
              <a:spcAft>
                <a:spcPts val="1200"/>
              </a:spcAft>
              <a:buClr>
                <a:srgbClr val="8B9DC3"/>
              </a:buClr>
              <a:buSzPct val="85000"/>
              <a:buFont typeface="+mj-lt"/>
              <a:buAutoNum type="arabicParenR"/>
              <a:tabLst>
                <a:tab pos="1028675" algn="l"/>
              </a:tabLst>
            </a:pPr>
            <a:r>
              <a:rPr lang="en-US" sz="2500" dirty="0" smtClean="0"/>
              <a:t>Lookalike </a:t>
            </a:r>
            <a:r>
              <a:rPr lang="en-US" sz="2500" dirty="0"/>
              <a:t>Audiences are currently the best way to advertise on </a:t>
            </a:r>
            <a:r>
              <a:rPr lang="en-US" sz="2500" dirty="0" smtClean="0"/>
              <a:t>Facebook</a:t>
            </a:r>
          </a:p>
          <a:p>
            <a:pPr marL="971536" indent="-457200">
              <a:lnSpc>
                <a:spcPct val="90000"/>
              </a:lnSpc>
              <a:spcAft>
                <a:spcPts val="1200"/>
              </a:spcAft>
              <a:buClr>
                <a:srgbClr val="8B9DC3"/>
              </a:buClr>
              <a:buSzPct val="85000"/>
              <a:buFont typeface="+mj-lt"/>
              <a:buAutoNum type="arabicParenR"/>
              <a:tabLst>
                <a:tab pos="1028675" algn="l"/>
              </a:tabLst>
            </a:pPr>
            <a:r>
              <a:rPr lang="en-US" sz="2500" dirty="0" smtClean="0"/>
              <a:t>See </a:t>
            </a:r>
            <a:r>
              <a:rPr lang="en-US" sz="2500" dirty="0"/>
              <a:t>Bonus Video for </a:t>
            </a:r>
            <a:r>
              <a:rPr lang="en-US" sz="2500" dirty="0" smtClean="0"/>
              <a:t>step-by-step </a:t>
            </a:r>
            <a:r>
              <a:rPr lang="en-US" sz="2500" dirty="0"/>
              <a:t>guide on setting up Custom Audiences</a:t>
            </a:r>
          </a:p>
          <a:p>
            <a:pPr marL="857228" indent="-342892">
              <a:spcAft>
                <a:spcPts val="1400"/>
              </a:spcAft>
              <a:buClr>
                <a:srgbClr val="8B9DC3"/>
              </a:buClr>
              <a:buSzPct val="85000"/>
              <a:buFont typeface="Wingdings 3" panose="05040102010807070707" pitchFamily="18" charset="2"/>
              <a:buChar char="u"/>
              <a:tabLst>
                <a:tab pos="1028675" algn="l"/>
              </a:tabLst>
            </a:pPr>
            <a:endParaRPr lang="en-US" sz="2500" spc="-100" dirty="0" smtClean="0">
              <a:solidFill>
                <a:prstClr val="black"/>
              </a:solidFill>
            </a:endParaRPr>
          </a:p>
        </p:txBody>
      </p:sp>
    </p:spTree>
    <p:custDataLst>
      <p:tags r:id="rId1"/>
    </p:custDataLst>
    <p:extLst>
      <p:ext uri="{BB962C8B-B14F-4D97-AF65-F5344CB8AC3E}">
        <p14:creationId xmlns:p14="http://schemas.microsoft.com/office/powerpoint/2010/main" val="334821168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504950"/>
            <a:ext cx="8610600" cy="2190343"/>
          </a:xfrm>
          <a:prstGeom prst="rect">
            <a:avLst/>
          </a:prstGeom>
          <a:noFill/>
        </p:spPr>
        <p:txBody>
          <a:bodyPr wrap="square" lIns="91438" tIns="45719" rIns="91438" bIns="45719" rtlCol="0">
            <a:spAutoFit/>
          </a:bodyPr>
          <a:lstStyle/>
          <a:p>
            <a:pPr>
              <a:spcAft>
                <a:spcPts val="400"/>
              </a:spcAft>
              <a:buClr>
                <a:srgbClr val="297FD5"/>
              </a:buClr>
            </a:pPr>
            <a:r>
              <a:rPr lang="en-US" sz="3600" b="1" dirty="0">
                <a:solidFill>
                  <a:srgbClr val="005BBB"/>
                </a:solidFill>
              </a:rPr>
              <a:t>Lookalike</a:t>
            </a:r>
            <a:r>
              <a:rPr lang="en-US" sz="3600" dirty="0">
                <a:solidFill>
                  <a:srgbClr val="005BBB"/>
                </a:solidFill>
              </a:rPr>
              <a:t> </a:t>
            </a:r>
            <a:r>
              <a:rPr lang="en-US" sz="3600" b="1" dirty="0">
                <a:solidFill>
                  <a:srgbClr val="005BBB"/>
                </a:solidFill>
              </a:rPr>
              <a:t>Audiences</a:t>
            </a:r>
            <a:r>
              <a:rPr lang="en-US" sz="3600" dirty="0">
                <a:solidFill>
                  <a:srgbClr val="005BBB"/>
                </a:solidFill>
              </a:rPr>
              <a:t> </a:t>
            </a:r>
            <a:r>
              <a:rPr lang="en-US" sz="3600" dirty="0"/>
              <a:t>are</a:t>
            </a:r>
            <a:br>
              <a:rPr lang="en-US" sz="3600" dirty="0"/>
            </a:br>
            <a:r>
              <a:rPr lang="en-US" sz="3600" dirty="0"/>
              <a:t>audiences </a:t>
            </a:r>
            <a:r>
              <a:rPr lang="en-US" sz="3600" b="1" dirty="0">
                <a:solidFill>
                  <a:srgbClr val="005BBB"/>
                </a:solidFill>
              </a:rPr>
              <a:t>Facebook</a:t>
            </a:r>
            <a:r>
              <a:rPr lang="en-US" sz="3600" dirty="0"/>
              <a:t> builds</a:t>
            </a:r>
            <a:br>
              <a:rPr lang="en-US" sz="3600" dirty="0"/>
            </a:br>
            <a:r>
              <a:rPr lang="en-US" sz="3600" dirty="0"/>
              <a:t>for you using their vast user data.</a:t>
            </a:r>
          </a:p>
          <a:p>
            <a:pPr>
              <a:spcAft>
                <a:spcPts val="400"/>
              </a:spcAft>
              <a:buClr>
                <a:srgbClr val="297FD5"/>
              </a:buClr>
            </a:pPr>
            <a:endParaRPr lang="en-US" sz="2500" spc="-50" dirty="0">
              <a:solidFill>
                <a:srgbClr val="000000"/>
              </a:solidFill>
            </a:endParaRPr>
          </a:p>
        </p:txBody>
      </p:sp>
    </p:spTree>
    <p:extLst>
      <p:ext uri="{BB962C8B-B14F-4D97-AF65-F5344CB8AC3E}">
        <p14:creationId xmlns:p14="http://schemas.microsoft.com/office/powerpoint/2010/main" val="3625682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1" y="813006"/>
            <a:ext cx="8585879" cy="3338632"/>
          </a:xfrm>
          <a:prstGeom prst="rect">
            <a:avLst/>
          </a:prstGeom>
          <a:ln w="3175">
            <a:solidFill>
              <a:schemeClr val="tx1">
                <a:lumMod val="50000"/>
                <a:lumOff val="50000"/>
              </a:schemeClr>
            </a:solidFill>
          </a:ln>
        </p:spPr>
      </p:pic>
      <p:sp>
        <p:nvSpPr>
          <p:cNvPr id="2" name="TextBox 1"/>
          <p:cNvSpPr txBox="1"/>
          <p:nvPr/>
        </p:nvSpPr>
        <p:spPr>
          <a:xfrm>
            <a:off x="304800" y="4229042"/>
            <a:ext cx="8610600" cy="400108"/>
          </a:xfrm>
          <a:prstGeom prst="rect">
            <a:avLst/>
          </a:prstGeom>
          <a:noFill/>
        </p:spPr>
        <p:txBody>
          <a:bodyPr wrap="square" lIns="91438" tIns="45719" rIns="91438" bIns="45719" rtlCol="0">
            <a:spAutoFit/>
          </a:bodyPr>
          <a:lstStyle/>
          <a:p>
            <a:pPr algn="ctr">
              <a:lnSpc>
                <a:spcPts val="2400"/>
              </a:lnSpc>
              <a:spcAft>
                <a:spcPts val="600"/>
              </a:spcAft>
              <a:buClr>
                <a:srgbClr val="C00000"/>
              </a:buClr>
            </a:pPr>
            <a:r>
              <a:rPr lang="en-US" sz="2000" dirty="0"/>
              <a:t>Log in to your Ad Manager and click </a:t>
            </a:r>
            <a:r>
              <a:rPr lang="en-US" sz="2000" b="1" dirty="0"/>
              <a:t>Audiences</a:t>
            </a:r>
            <a:r>
              <a:rPr lang="en-US" sz="2000" dirty="0"/>
              <a:t> in the left-hand menu</a:t>
            </a:r>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Custom Audiences</a:t>
            </a:r>
            <a:endParaRPr lang="en-US" sz="2500" dirty="0">
              <a:solidFill>
                <a:srgbClr val="005BBB"/>
              </a:solidFill>
              <a:latin typeface="+mj-lt"/>
            </a:endParaRPr>
          </a:p>
        </p:txBody>
      </p:sp>
    </p:spTree>
    <p:extLst>
      <p:ext uri="{BB962C8B-B14F-4D97-AF65-F5344CB8AC3E}">
        <p14:creationId xmlns:p14="http://schemas.microsoft.com/office/powerpoint/2010/main" val="4084772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742950"/>
            <a:ext cx="8001000" cy="3495739"/>
          </a:xfrm>
          <a:prstGeom prst="rect">
            <a:avLst/>
          </a:prstGeom>
          <a:ln>
            <a:solidFill>
              <a:schemeClr val="tx1">
                <a:lumMod val="50000"/>
                <a:lumOff val="50000"/>
              </a:schemeClr>
            </a:solidFill>
          </a:ln>
        </p:spPr>
      </p:pic>
      <p:sp>
        <p:nvSpPr>
          <p:cNvPr id="2" name="TextBox 1"/>
          <p:cNvSpPr txBox="1"/>
          <p:nvPr/>
        </p:nvSpPr>
        <p:spPr>
          <a:xfrm>
            <a:off x="685801" y="4274462"/>
            <a:ext cx="7924800" cy="400108"/>
          </a:xfrm>
          <a:prstGeom prst="rect">
            <a:avLst/>
          </a:prstGeom>
          <a:noFill/>
        </p:spPr>
        <p:txBody>
          <a:bodyPr wrap="square" lIns="91438" tIns="45719" rIns="91438" bIns="45719" rtlCol="0">
            <a:spAutoFit/>
          </a:bodyPr>
          <a:lstStyle/>
          <a:p>
            <a:pPr algn="ctr">
              <a:spcAft>
                <a:spcPts val="600"/>
              </a:spcAft>
              <a:buClr>
                <a:srgbClr val="C00000"/>
              </a:buClr>
            </a:pPr>
            <a:r>
              <a:rPr lang="en-US" sz="2000" dirty="0"/>
              <a:t>This opens the Audiences main screen</a:t>
            </a:r>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Custom Audiences</a:t>
            </a:r>
            <a:endParaRPr lang="en-US" sz="2500" dirty="0">
              <a:solidFill>
                <a:srgbClr val="005BBB"/>
              </a:solidFill>
              <a:latin typeface="+mj-lt"/>
            </a:endParaRPr>
          </a:p>
        </p:txBody>
      </p:sp>
    </p:spTree>
    <p:extLst>
      <p:ext uri="{BB962C8B-B14F-4D97-AF65-F5344CB8AC3E}">
        <p14:creationId xmlns:p14="http://schemas.microsoft.com/office/powerpoint/2010/main" val="9515309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819150"/>
            <a:ext cx="7848600" cy="3430794"/>
          </a:xfrm>
          <a:prstGeom prst="rect">
            <a:avLst/>
          </a:prstGeom>
          <a:ln>
            <a:solidFill>
              <a:schemeClr val="tx1">
                <a:lumMod val="50000"/>
                <a:lumOff val="50000"/>
              </a:schemeClr>
            </a:solidFill>
          </a:ln>
        </p:spPr>
      </p:pic>
      <p:sp>
        <p:nvSpPr>
          <p:cNvPr id="2" name="TextBox 1"/>
          <p:cNvSpPr txBox="1"/>
          <p:nvPr/>
        </p:nvSpPr>
        <p:spPr>
          <a:xfrm>
            <a:off x="304800" y="4304557"/>
            <a:ext cx="8458200" cy="369330"/>
          </a:xfrm>
          <a:prstGeom prst="rect">
            <a:avLst/>
          </a:prstGeom>
          <a:noFill/>
        </p:spPr>
        <p:txBody>
          <a:bodyPr wrap="square" lIns="91438" tIns="45719" rIns="91438" bIns="45719" rtlCol="0">
            <a:spAutoFit/>
          </a:bodyPr>
          <a:lstStyle/>
          <a:p>
            <a:pPr algn="ctr">
              <a:spcAft>
                <a:spcPts val="600"/>
              </a:spcAft>
              <a:buClr>
                <a:srgbClr val="C00000"/>
              </a:buClr>
            </a:pPr>
            <a:r>
              <a:rPr lang="en-US" dirty="0"/>
              <a:t>Select the </a:t>
            </a:r>
            <a:r>
              <a:rPr lang="en-US" b="1" dirty="0"/>
              <a:t>Lookalike Audience</a:t>
            </a:r>
            <a:r>
              <a:rPr lang="en-US" dirty="0"/>
              <a:t> option from the Audience drop-down menu</a:t>
            </a:r>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1200150"/>
            <a:ext cx="1752381" cy="1346032"/>
          </a:xfrm>
          <a:prstGeom prst="rect">
            <a:avLst/>
          </a:prstGeom>
        </p:spPr>
      </p:pic>
    </p:spTree>
    <p:extLst>
      <p:ext uri="{BB962C8B-B14F-4D97-AF65-F5344CB8AC3E}">
        <p14:creationId xmlns:p14="http://schemas.microsoft.com/office/powerpoint/2010/main" val="14299377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01" y="742951"/>
            <a:ext cx="6069512" cy="3557567"/>
          </a:xfrm>
          <a:prstGeom prst="rect">
            <a:avLst/>
          </a:prstGeom>
        </p:spPr>
      </p:pic>
      <p:sp>
        <p:nvSpPr>
          <p:cNvPr id="2" name="TextBox 1"/>
          <p:cNvSpPr txBox="1"/>
          <p:nvPr/>
        </p:nvSpPr>
        <p:spPr>
          <a:xfrm>
            <a:off x="304800" y="1290627"/>
            <a:ext cx="2420112" cy="2462213"/>
          </a:xfrm>
          <a:prstGeom prst="rect">
            <a:avLst/>
          </a:prstGeom>
          <a:noFill/>
        </p:spPr>
        <p:txBody>
          <a:bodyPr wrap="square" lIns="91438" tIns="45719" rIns="91438" bIns="45719" rtlCol="0">
            <a:spAutoFit/>
          </a:bodyPr>
          <a:lstStyle/>
          <a:p>
            <a:pPr>
              <a:spcAft>
                <a:spcPts val="600"/>
              </a:spcAft>
              <a:buClr>
                <a:srgbClr val="C00000"/>
              </a:buClr>
            </a:pPr>
            <a:r>
              <a:rPr lang="en-US" sz="2200" dirty="0">
                <a:solidFill>
                  <a:srgbClr val="292934"/>
                </a:solidFill>
              </a:rPr>
              <a:t>Lookalike Audiences give you the ability to reach new people who are similar to an audience you care about.</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4" name="Picture 3" descr="29.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0" y="1352550"/>
            <a:ext cx="4191000" cy="2662518"/>
          </a:xfrm>
          <a:prstGeom prst="rect">
            <a:avLst/>
          </a:prstGeom>
        </p:spPr>
      </p:pic>
    </p:spTree>
    <p:extLst>
      <p:ext uri="{BB962C8B-B14F-4D97-AF65-F5344CB8AC3E}">
        <p14:creationId xmlns:p14="http://schemas.microsoft.com/office/powerpoint/2010/main" val="15614558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040" y="742951"/>
            <a:ext cx="6069512" cy="3557567"/>
          </a:xfrm>
          <a:prstGeom prst="rect">
            <a:avLst/>
          </a:prstGeom>
        </p:spPr>
      </p:pic>
      <p:sp>
        <p:nvSpPr>
          <p:cNvPr id="2" name="TextBox 1"/>
          <p:cNvSpPr txBox="1"/>
          <p:nvPr/>
        </p:nvSpPr>
        <p:spPr>
          <a:xfrm>
            <a:off x="210312" y="899569"/>
            <a:ext cx="2801112" cy="3477873"/>
          </a:xfrm>
          <a:prstGeom prst="rect">
            <a:avLst/>
          </a:prstGeom>
          <a:noFill/>
        </p:spPr>
        <p:txBody>
          <a:bodyPr wrap="square" lIns="91438" tIns="45719" rIns="91438" bIns="45719" rtlCol="0">
            <a:spAutoFit/>
          </a:bodyPr>
          <a:lstStyle/>
          <a:p>
            <a:pPr>
              <a:spcAft>
                <a:spcPts val="600"/>
              </a:spcAft>
              <a:buClr>
                <a:srgbClr val="C00000"/>
              </a:buClr>
            </a:pPr>
            <a:r>
              <a:rPr lang="en-US" sz="2200" dirty="0"/>
              <a:t>Unlike Custom Audiences which </a:t>
            </a:r>
            <a:r>
              <a:rPr lang="en-US" sz="2200" b="1" dirty="0"/>
              <a:t>you build</a:t>
            </a:r>
            <a:r>
              <a:rPr lang="en-US" sz="2200" dirty="0"/>
              <a:t> using </a:t>
            </a:r>
            <a:r>
              <a:rPr lang="en-US" sz="2200" b="1" dirty="0"/>
              <a:t>your</a:t>
            </a:r>
            <a:r>
              <a:rPr lang="en-US" sz="2200" dirty="0"/>
              <a:t> data, Lookalike Audiences are built by </a:t>
            </a:r>
            <a:r>
              <a:rPr lang="en-US" sz="2200" b="1" dirty="0"/>
              <a:t>Facebook</a:t>
            </a:r>
            <a:r>
              <a:rPr lang="en-US" sz="2200" dirty="0"/>
              <a:t> using </a:t>
            </a:r>
            <a:r>
              <a:rPr lang="en-US" sz="2200" b="1" dirty="0"/>
              <a:t>their</a:t>
            </a:r>
            <a:r>
              <a:rPr lang="en-US" sz="2200" dirty="0"/>
              <a:t> data </a:t>
            </a:r>
            <a:r>
              <a:rPr lang="en-US" sz="2200" i="1" dirty="0"/>
              <a:t>(the personal profiles of 1.23 billion monthly users).</a:t>
            </a:r>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5218" y="1352550"/>
            <a:ext cx="4120563" cy="2662518"/>
          </a:xfrm>
          <a:prstGeom prst="rect">
            <a:avLst/>
          </a:prstGeom>
        </p:spPr>
      </p:pic>
    </p:spTree>
    <p:extLst>
      <p:ext uri="{BB962C8B-B14F-4D97-AF65-F5344CB8AC3E}">
        <p14:creationId xmlns:p14="http://schemas.microsoft.com/office/powerpoint/2010/main" val="2187127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1" y="819151"/>
            <a:ext cx="6066631" cy="3557567"/>
          </a:xfrm>
          <a:prstGeom prst="rect">
            <a:avLst/>
          </a:prstGeom>
        </p:spPr>
      </p:pic>
      <p:sp>
        <p:nvSpPr>
          <p:cNvPr id="2" name="TextBox 1"/>
          <p:cNvSpPr txBox="1"/>
          <p:nvPr/>
        </p:nvSpPr>
        <p:spPr>
          <a:xfrm>
            <a:off x="228600" y="1428751"/>
            <a:ext cx="2590800" cy="2462210"/>
          </a:xfrm>
          <a:prstGeom prst="rect">
            <a:avLst/>
          </a:prstGeom>
          <a:noFill/>
        </p:spPr>
        <p:txBody>
          <a:bodyPr wrap="square" lIns="91438" tIns="45719" rIns="91438" bIns="45719" rtlCol="0">
            <a:spAutoFit/>
          </a:bodyPr>
          <a:lstStyle/>
          <a:p>
            <a:pPr>
              <a:spcAft>
                <a:spcPts val="600"/>
              </a:spcAft>
              <a:buClr>
                <a:srgbClr val="C00000"/>
              </a:buClr>
            </a:pPr>
            <a:r>
              <a:rPr lang="en-US" sz="2200" dirty="0">
                <a:solidFill>
                  <a:srgbClr val="292934"/>
                </a:solidFill>
              </a:rPr>
              <a:t>Click </a:t>
            </a:r>
            <a:r>
              <a:rPr lang="en-US" sz="2200" b="1" dirty="0">
                <a:solidFill>
                  <a:srgbClr val="292934"/>
                </a:solidFill>
              </a:rPr>
              <a:t>Source</a:t>
            </a:r>
            <a:r>
              <a:rPr lang="en-US" sz="2200" dirty="0">
                <a:solidFill>
                  <a:srgbClr val="292934"/>
                </a:solidFill>
              </a:rPr>
              <a:t>, then select the Custom Audience you would like Facebook to use to create your new Lookalike audience</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1276350"/>
            <a:ext cx="4397229" cy="2819400"/>
          </a:xfrm>
          <a:prstGeom prst="rect">
            <a:avLst/>
          </a:prstGeom>
        </p:spPr>
      </p:pic>
    </p:spTree>
    <p:extLst>
      <p:ext uri="{BB962C8B-B14F-4D97-AF65-F5344CB8AC3E}">
        <p14:creationId xmlns:p14="http://schemas.microsoft.com/office/powerpoint/2010/main" val="35203881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5329" y="819151"/>
            <a:ext cx="6066631" cy="3555878"/>
          </a:xfrm>
          <a:prstGeom prst="rect">
            <a:avLst/>
          </a:prstGeom>
        </p:spPr>
      </p:pic>
      <p:sp>
        <p:nvSpPr>
          <p:cNvPr id="2" name="TextBox 1"/>
          <p:cNvSpPr txBox="1"/>
          <p:nvPr/>
        </p:nvSpPr>
        <p:spPr>
          <a:xfrm>
            <a:off x="181272" y="1704538"/>
            <a:ext cx="2734056" cy="1785102"/>
          </a:xfrm>
          <a:prstGeom prst="rect">
            <a:avLst/>
          </a:prstGeom>
          <a:noFill/>
        </p:spPr>
        <p:txBody>
          <a:bodyPr wrap="square" lIns="91438" tIns="45719" rIns="91438" bIns="45719" rtlCol="0">
            <a:spAutoFit/>
          </a:bodyPr>
          <a:lstStyle/>
          <a:p>
            <a:pPr>
              <a:spcAft>
                <a:spcPts val="600"/>
              </a:spcAft>
              <a:buClr>
                <a:srgbClr val="C00000"/>
              </a:buClr>
            </a:pPr>
            <a:r>
              <a:rPr lang="en-US" sz="2200" dirty="0"/>
              <a:t>Once you’ve selected your Source audience, enter the country you want to target.</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1200150"/>
            <a:ext cx="4613188" cy="3048000"/>
          </a:xfrm>
          <a:prstGeom prst="rect">
            <a:avLst/>
          </a:prstGeom>
        </p:spPr>
      </p:pic>
    </p:spTree>
    <p:extLst>
      <p:ext uri="{BB962C8B-B14F-4D97-AF65-F5344CB8AC3E}">
        <p14:creationId xmlns:p14="http://schemas.microsoft.com/office/powerpoint/2010/main" val="1178597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5872" y="819151"/>
            <a:ext cx="6066630" cy="3555878"/>
          </a:xfrm>
          <a:prstGeom prst="rect">
            <a:avLst/>
          </a:prstGeom>
        </p:spPr>
      </p:pic>
      <p:sp>
        <p:nvSpPr>
          <p:cNvPr id="2" name="TextBox 1"/>
          <p:cNvSpPr txBox="1"/>
          <p:nvPr/>
        </p:nvSpPr>
        <p:spPr>
          <a:xfrm>
            <a:off x="152400" y="1704538"/>
            <a:ext cx="2616792" cy="1785104"/>
          </a:xfrm>
          <a:prstGeom prst="rect">
            <a:avLst/>
          </a:prstGeom>
          <a:noFill/>
        </p:spPr>
        <p:txBody>
          <a:bodyPr wrap="square" lIns="91438" tIns="45719" rIns="91438" bIns="45719" rtlCol="0">
            <a:spAutoFit/>
          </a:bodyPr>
          <a:lstStyle/>
          <a:p>
            <a:pPr>
              <a:spcAft>
                <a:spcPts val="600"/>
              </a:spcAft>
              <a:buClr>
                <a:srgbClr val="C00000"/>
              </a:buClr>
            </a:pPr>
            <a:r>
              <a:rPr lang="en-US" sz="2200" dirty="0"/>
              <a:t>Finally, use the slider to determine whether you want to optimize for Similarity or Reach.</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1200150"/>
            <a:ext cx="4897259" cy="3024936"/>
          </a:xfrm>
          <a:prstGeom prst="rect">
            <a:avLst/>
          </a:prstGeom>
        </p:spPr>
      </p:pic>
    </p:spTree>
    <p:extLst>
      <p:ext uri="{BB962C8B-B14F-4D97-AF65-F5344CB8AC3E}">
        <p14:creationId xmlns:p14="http://schemas.microsoft.com/office/powerpoint/2010/main" val="24307008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819151"/>
            <a:ext cx="6066630" cy="3549407"/>
          </a:xfrm>
          <a:prstGeom prst="rect">
            <a:avLst/>
          </a:prstGeom>
        </p:spPr>
      </p:pic>
      <p:sp>
        <p:nvSpPr>
          <p:cNvPr id="2" name="TextBox 1"/>
          <p:cNvSpPr txBox="1"/>
          <p:nvPr/>
        </p:nvSpPr>
        <p:spPr>
          <a:xfrm>
            <a:off x="228600" y="1532024"/>
            <a:ext cx="2540592" cy="2123658"/>
          </a:xfrm>
          <a:prstGeom prst="rect">
            <a:avLst/>
          </a:prstGeom>
          <a:noFill/>
        </p:spPr>
        <p:txBody>
          <a:bodyPr wrap="square" lIns="91438" tIns="45719" rIns="91438" bIns="45719" rtlCol="0">
            <a:spAutoFit/>
          </a:bodyPr>
          <a:lstStyle/>
          <a:p>
            <a:pPr>
              <a:spcAft>
                <a:spcPts val="600"/>
              </a:spcAft>
              <a:buClr>
                <a:srgbClr val="C00000"/>
              </a:buClr>
            </a:pPr>
            <a:r>
              <a:rPr lang="en-US" sz="2200" dirty="0"/>
              <a:t>Keep the slider all the way to the left to create a highly Similar Lookalike Audience of 410,000 people.</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6200" y="1428750"/>
            <a:ext cx="4168629" cy="2672450"/>
          </a:xfrm>
          <a:prstGeom prst="rect">
            <a:avLst/>
          </a:prstGeom>
        </p:spPr>
      </p:pic>
    </p:spTree>
    <p:extLst>
      <p:ext uri="{BB962C8B-B14F-4D97-AF65-F5344CB8AC3E}">
        <p14:creationId xmlns:p14="http://schemas.microsoft.com/office/powerpoint/2010/main" val="6866398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3889" y="819151"/>
            <a:ext cx="6048645" cy="3549407"/>
          </a:xfrm>
          <a:prstGeom prst="rect">
            <a:avLst/>
          </a:prstGeom>
        </p:spPr>
      </p:pic>
      <p:sp>
        <p:nvSpPr>
          <p:cNvPr id="2" name="TextBox 1"/>
          <p:cNvSpPr txBox="1"/>
          <p:nvPr/>
        </p:nvSpPr>
        <p:spPr>
          <a:xfrm>
            <a:off x="164592" y="1362747"/>
            <a:ext cx="2734056" cy="2462210"/>
          </a:xfrm>
          <a:prstGeom prst="rect">
            <a:avLst/>
          </a:prstGeom>
          <a:noFill/>
        </p:spPr>
        <p:txBody>
          <a:bodyPr wrap="square" lIns="91438" tIns="45719" rIns="91438" bIns="45719" rtlCol="0">
            <a:spAutoFit/>
          </a:bodyPr>
          <a:lstStyle/>
          <a:p>
            <a:pPr>
              <a:spcAft>
                <a:spcPts val="600"/>
              </a:spcAft>
              <a:buClr>
                <a:srgbClr val="C00000"/>
              </a:buClr>
            </a:pPr>
            <a:r>
              <a:rPr lang="en-US" sz="2200" dirty="0"/>
              <a:t>Move the slider all the way to the right to optimize for the greatest Reach, creating an audience of 4,100,000 people.</a:t>
            </a:r>
            <a:endParaRPr lang="en-US" sz="2200" i="1" dirty="0"/>
          </a:p>
        </p:txBody>
      </p:sp>
      <p:sp>
        <p:nvSpPr>
          <p:cNvPr id="7" name="TextBox 6"/>
          <p:cNvSpPr txBox="1"/>
          <p:nvPr/>
        </p:nvSpPr>
        <p:spPr>
          <a:xfrm>
            <a:off x="152400" y="188208"/>
            <a:ext cx="8610600" cy="477054"/>
          </a:xfrm>
          <a:prstGeom prst="rect">
            <a:avLst/>
          </a:prstGeom>
          <a:noFill/>
        </p:spPr>
        <p:txBody>
          <a:bodyPr wrap="square" lIns="91438" tIns="45719" rIns="91438" bIns="45719" rtlCol="0">
            <a:spAutoFit/>
          </a:bodyPr>
          <a:lstStyle/>
          <a:p>
            <a:r>
              <a:rPr lang="en-US" sz="2500" b="1" dirty="0">
                <a:solidFill>
                  <a:srgbClr val="005BBB"/>
                </a:solidFill>
                <a:latin typeface="+mj-lt"/>
              </a:rPr>
              <a:t>Lookalike Audiences</a:t>
            </a:r>
            <a:endParaRPr lang="en-US" sz="2500" dirty="0">
              <a:solidFill>
                <a:srgbClr val="005BBB"/>
              </a:solidFill>
              <a:latin typeface="+mj-l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0995" y="1276350"/>
            <a:ext cx="4382838" cy="2819400"/>
          </a:xfrm>
          <a:prstGeom prst="rect">
            <a:avLst/>
          </a:prstGeom>
        </p:spPr>
      </p:pic>
    </p:spTree>
    <p:extLst>
      <p:ext uri="{BB962C8B-B14F-4D97-AF65-F5344CB8AC3E}">
        <p14:creationId xmlns:p14="http://schemas.microsoft.com/office/powerpoint/2010/main" val="15523540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590" y="1777953"/>
            <a:ext cx="8915400" cy="2253911"/>
          </a:xfrm>
        </p:spPr>
        <p:txBody>
          <a:bodyPr>
            <a:normAutofit/>
          </a:bodyPr>
          <a:lstStyle/>
          <a:p>
            <a:pPr marL="114297" algn="ctr">
              <a:spcBef>
                <a:spcPts val="400"/>
              </a:spcBef>
              <a:spcAft>
                <a:spcPts val="600"/>
              </a:spcAft>
              <a:buNone/>
            </a:pPr>
            <a:r>
              <a:rPr lang="en-US" sz="4000" dirty="0">
                <a:solidFill>
                  <a:srgbClr val="3B5998"/>
                </a:solidFill>
                <a:latin typeface="Arial Black" panose="020B0A04020102020204" pitchFamily="34" charset="0"/>
              </a:rPr>
              <a:t>How to Create</a:t>
            </a:r>
            <a:br>
              <a:rPr lang="en-US" sz="4000" dirty="0">
                <a:solidFill>
                  <a:srgbClr val="3B5998"/>
                </a:solidFill>
                <a:latin typeface="Arial Black" panose="020B0A04020102020204" pitchFamily="34" charset="0"/>
              </a:rPr>
            </a:br>
            <a:r>
              <a:rPr lang="en-US" sz="4000" dirty="0">
                <a:solidFill>
                  <a:srgbClr val="3B5998"/>
                </a:solidFill>
                <a:latin typeface="Arial Black" panose="020B0A04020102020204" pitchFamily="34" charset="0"/>
              </a:rPr>
              <a:t>Profitable Ads</a:t>
            </a:r>
          </a:p>
        </p:txBody>
      </p:sp>
    </p:spTree>
    <p:custDataLst>
      <p:tags r:id="rId1"/>
    </p:custDataLst>
    <p:extLst>
      <p:ext uri="{BB962C8B-B14F-4D97-AF65-F5344CB8AC3E}">
        <p14:creationId xmlns:p14="http://schemas.microsoft.com/office/powerpoint/2010/main" val="381176022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4000" dirty="0">
                <a:solidFill>
                  <a:srgbClr val="3B5998"/>
                </a:solidFill>
                <a:latin typeface="Arial Black" panose="020B0A04020102020204" pitchFamily="34" charset="0"/>
              </a:rPr>
              <a:t>How to Create Profitable Ads</a:t>
            </a:r>
          </a:p>
        </p:txBody>
      </p:sp>
      <p:sp>
        <p:nvSpPr>
          <p:cNvPr id="2" name="Rectangle 1"/>
          <p:cNvSpPr/>
          <p:nvPr/>
        </p:nvSpPr>
        <p:spPr>
          <a:xfrm>
            <a:off x="228600" y="971550"/>
            <a:ext cx="8610600" cy="3849772"/>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700" spc="-100" dirty="0"/>
              <a:t>It’s All About Click-Through Rate—Picture + Copy</a:t>
            </a:r>
          </a:p>
          <a:p>
            <a:pPr marL="857228" indent="-400040">
              <a:spcAft>
                <a:spcPts val="600"/>
              </a:spcAft>
              <a:buClr>
                <a:srgbClr val="8B9DC3"/>
              </a:buClr>
              <a:buFont typeface="Wingdings 3" panose="05040102010807070707" pitchFamily="18" charset="2"/>
              <a:buChar char="u"/>
              <a:tabLst>
                <a:tab pos="1028675" algn="l"/>
              </a:tabLst>
            </a:pPr>
            <a:r>
              <a:rPr lang="en-US" sz="2700" spc="-100" dirty="0"/>
              <a:t>Engage with an image, convert with a value proposition</a:t>
            </a:r>
          </a:p>
          <a:p>
            <a:pPr marL="1200129" indent="-342900">
              <a:spcAft>
                <a:spcPts val="600"/>
              </a:spcAft>
              <a:buClr>
                <a:srgbClr val="3B5998"/>
              </a:buClr>
              <a:buFont typeface="Wingdings" charset="2"/>
              <a:buChar char="§"/>
              <a:tabLst>
                <a:tab pos="1028675" algn="l"/>
              </a:tabLst>
            </a:pPr>
            <a:r>
              <a:rPr lang="en-US" sz="2500" spc="-100" dirty="0"/>
              <a:t>Facebook research shows that images massively increase people’s engagement with your content:</a:t>
            </a:r>
          </a:p>
          <a:p>
            <a:pPr marL="1485900" indent="-228600">
              <a:spcAft>
                <a:spcPts val="200"/>
              </a:spcAft>
              <a:buClr>
                <a:srgbClr val="6998E5"/>
              </a:buClr>
              <a:buFont typeface="Courier New"/>
              <a:buChar char="o"/>
              <a:tabLst>
                <a:tab pos="1028675" algn="l"/>
              </a:tabLst>
            </a:pPr>
            <a:r>
              <a:rPr lang="en-US" sz="2200" b="1" spc="-100" dirty="0"/>
              <a:t>Photo albums increase engagement by 180 percent</a:t>
            </a:r>
          </a:p>
          <a:p>
            <a:pPr marL="1485900" indent="-228600">
              <a:spcAft>
                <a:spcPts val="200"/>
              </a:spcAft>
              <a:buClr>
                <a:srgbClr val="6998E5"/>
              </a:buClr>
              <a:buFont typeface="Courier New"/>
              <a:buChar char="o"/>
              <a:tabLst>
                <a:tab pos="1028675" algn="l"/>
              </a:tabLst>
            </a:pPr>
            <a:r>
              <a:rPr lang="en-US" sz="2200" b="1" spc="-100" dirty="0"/>
              <a:t>Pictures increase engagement by 120 percent</a:t>
            </a:r>
          </a:p>
          <a:p>
            <a:pPr marL="1485900" indent="-228600">
              <a:spcAft>
                <a:spcPts val="200"/>
              </a:spcAft>
              <a:buClr>
                <a:srgbClr val="6998E5"/>
              </a:buClr>
              <a:buFont typeface="Courier New"/>
              <a:buChar char="o"/>
              <a:tabLst>
                <a:tab pos="1028675" algn="l"/>
              </a:tabLst>
            </a:pPr>
            <a:r>
              <a:rPr lang="en-US" sz="2200" b="1" spc="-100" dirty="0"/>
              <a:t>Videos increase engagement by 100 percent</a:t>
            </a:r>
          </a:p>
          <a:p>
            <a:pPr marL="857228" indent="-400040">
              <a:spcAft>
                <a:spcPts val="800"/>
              </a:spcAft>
              <a:buClr>
                <a:srgbClr val="8B9DC3"/>
              </a:buClr>
              <a:buFont typeface="Wingdings 3" panose="05040102010807070707" pitchFamily="18" charset="2"/>
              <a:buChar char="u"/>
              <a:tabLst>
                <a:tab pos="1028675" algn="l"/>
              </a:tabLst>
            </a:pPr>
            <a:endParaRPr lang="en-US" sz="2700" spc="-100" dirty="0"/>
          </a:p>
        </p:txBody>
      </p:sp>
    </p:spTree>
    <p:custDataLst>
      <p:tags r:id="rId1"/>
    </p:custDataLst>
    <p:extLst>
      <p:ext uri="{BB962C8B-B14F-4D97-AF65-F5344CB8AC3E}">
        <p14:creationId xmlns:p14="http://schemas.microsoft.com/office/powerpoint/2010/main" val="3223964222"/>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4000" dirty="0">
                <a:solidFill>
                  <a:srgbClr val="3B5998"/>
                </a:solidFill>
                <a:latin typeface="Arial Black" panose="020B0A04020102020204" pitchFamily="34" charset="0"/>
              </a:rPr>
              <a:t>How to Create Profitable Ads</a:t>
            </a:r>
          </a:p>
        </p:txBody>
      </p:sp>
      <p:sp>
        <p:nvSpPr>
          <p:cNvPr id="2" name="Rectangle 1"/>
          <p:cNvSpPr/>
          <p:nvPr/>
        </p:nvSpPr>
        <p:spPr>
          <a:xfrm>
            <a:off x="228600" y="971550"/>
            <a:ext cx="8229600" cy="3516347"/>
          </a:xfrm>
          <a:prstGeom prst="rect">
            <a:avLst/>
          </a:prstGeom>
        </p:spPr>
        <p:txBody>
          <a:bodyPr wrap="square" lIns="68580" tIns="34290" rIns="68580" bIns="34290" numCol="1">
            <a:spAutoFit/>
          </a:bodyPr>
          <a:lstStyle/>
          <a:p>
            <a:pPr marL="857228" indent="-400040">
              <a:spcAft>
                <a:spcPts val="1200"/>
              </a:spcAft>
              <a:buClr>
                <a:srgbClr val="8B9DC3"/>
              </a:buClr>
              <a:buFont typeface="Wingdings 3" panose="05040102010807070707" pitchFamily="18" charset="2"/>
              <a:buChar char="u"/>
              <a:tabLst>
                <a:tab pos="1028675" algn="l"/>
              </a:tabLst>
            </a:pPr>
            <a:r>
              <a:rPr lang="en-US" sz="2700" spc="-100" dirty="0"/>
              <a:t>Keep your ads fresh to avoid ad fatigue</a:t>
            </a:r>
          </a:p>
          <a:p>
            <a:pPr marL="857228" indent="-400040">
              <a:spcAft>
                <a:spcPts val="1200"/>
              </a:spcAft>
              <a:buClr>
                <a:srgbClr val="8B9DC3"/>
              </a:buClr>
              <a:buFont typeface="Wingdings 3" panose="05040102010807070707" pitchFamily="18" charset="2"/>
              <a:buChar char="u"/>
              <a:tabLst>
                <a:tab pos="1028675" algn="l"/>
              </a:tabLst>
            </a:pPr>
            <a:r>
              <a:rPr lang="en-US" sz="2700" spc="-100" dirty="0"/>
              <a:t>Ads display on Facebook multiple times to the same user</a:t>
            </a:r>
          </a:p>
          <a:p>
            <a:pPr marL="857228" indent="-400040">
              <a:spcAft>
                <a:spcPts val="1200"/>
              </a:spcAft>
              <a:buClr>
                <a:srgbClr val="8B9DC3"/>
              </a:buClr>
              <a:buFont typeface="Wingdings 3" panose="05040102010807070707" pitchFamily="18" charset="2"/>
              <a:buChar char="u"/>
              <a:tabLst>
                <a:tab pos="1028675" algn="l"/>
              </a:tabLst>
            </a:pPr>
            <a:r>
              <a:rPr lang="en-US" sz="2700" spc="-100" dirty="0"/>
              <a:t>The average number of times each individual user has seen your ad is reported as ‘frequency’ </a:t>
            </a:r>
          </a:p>
          <a:p>
            <a:pPr marL="857228" indent="-400040">
              <a:spcAft>
                <a:spcPts val="800"/>
              </a:spcAft>
              <a:buClr>
                <a:srgbClr val="8B9DC3"/>
              </a:buClr>
              <a:buFont typeface="Wingdings 3" panose="05040102010807070707" pitchFamily="18" charset="2"/>
              <a:buChar char="u"/>
              <a:tabLst>
                <a:tab pos="1028675" algn="l"/>
              </a:tabLst>
            </a:pPr>
            <a:r>
              <a:rPr lang="en-US" sz="2700" spc="-100" dirty="0"/>
              <a:t>If you run your ad long enough, your actual reach will approach your estimated reach</a:t>
            </a:r>
          </a:p>
        </p:txBody>
      </p:sp>
    </p:spTree>
    <p:custDataLst>
      <p:tags r:id="rId1"/>
    </p:custDataLst>
    <p:extLst>
      <p:ext uri="{BB962C8B-B14F-4D97-AF65-F5344CB8AC3E}">
        <p14:creationId xmlns:p14="http://schemas.microsoft.com/office/powerpoint/2010/main" val="333396141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5751"/>
            <a:ext cx="8915400" cy="824253"/>
          </a:xfrm>
        </p:spPr>
        <p:txBody>
          <a:bodyPr>
            <a:normAutofit/>
          </a:bodyPr>
          <a:lstStyle/>
          <a:p>
            <a:pPr marL="114297">
              <a:spcBef>
                <a:spcPts val="400"/>
              </a:spcBef>
              <a:spcAft>
                <a:spcPts val="600"/>
              </a:spcAft>
              <a:buNone/>
            </a:pPr>
            <a:r>
              <a:rPr lang="en-US" sz="3700" dirty="0">
                <a:solidFill>
                  <a:srgbClr val="3B5998"/>
                </a:solidFill>
                <a:latin typeface="Arial Black" panose="020B0A04020102020204" pitchFamily="34" charset="0"/>
              </a:rPr>
              <a:t>Pictures Grab People’s Attention</a:t>
            </a:r>
            <a:endParaRPr lang="en-US" sz="3700" spc="-100" dirty="0"/>
          </a:p>
        </p:txBody>
      </p:sp>
      <p:sp>
        <p:nvSpPr>
          <p:cNvPr id="4" name="Rectangle 3"/>
          <p:cNvSpPr/>
          <p:nvPr/>
        </p:nvSpPr>
        <p:spPr>
          <a:xfrm>
            <a:off x="548684" y="2156803"/>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6" name="Rectangle 5"/>
          <p:cNvSpPr/>
          <p:nvPr/>
        </p:nvSpPr>
        <p:spPr>
          <a:xfrm>
            <a:off x="762000" y="1276350"/>
            <a:ext cx="4191000" cy="3284874"/>
          </a:xfrm>
          <a:prstGeom prst="rect">
            <a:avLst/>
          </a:prstGeom>
        </p:spPr>
        <p:txBody>
          <a:bodyPr wrap="square" lIns="68580" tIns="34290" rIns="68580" bIns="34290">
            <a:spAutoFit/>
          </a:bodyPr>
          <a:lstStyle/>
          <a:p>
            <a:pPr marL="342892" indent="-342892">
              <a:lnSpc>
                <a:spcPts val="1950"/>
              </a:lnSpc>
              <a:spcAft>
                <a:spcPts val="800"/>
              </a:spcAft>
              <a:buClr>
                <a:srgbClr val="8B9DC3"/>
              </a:buClr>
              <a:buFont typeface="Wingdings 3" panose="05040102010807070707" pitchFamily="18" charset="2"/>
              <a:buChar char="u"/>
            </a:pPr>
            <a:r>
              <a:rPr lang="en-US" sz="2000" dirty="0">
                <a:solidFill>
                  <a:prstClr val="black"/>
                </a:solidFill>
              </a:rPr>
              <a:t>Our brains are hardwired to respond to pictures, which is why ads with images do so much better than those that are just text-based</a:t>
            </a:r>
          </a:p>
          <a:p>
            <a:pPr marL="342892" indent="-342892">
              <a:lnSpc>
                <a:spcPts val="1950"/>
              </a:lnSpc>
              <a:spcAft>
                <a:spcPts val="800"/>
              </a:spcAft>
              <a:buClr>
                <a:srgbClr val="8B9DC3"/>
              </a:buClr>
              <a:buFont typeface="Wingdings 3" panose="05040102010807070707" pitchFamily="18" charset="2"/>
              <a:buChar char="u"/>
            </a:pPr>
            <a:r>
              <a:rPr lang="en-US" sz="2000" dirty="0">
                <a:solidFill>
                  <a:prstClr val="black"/>
                </a:solidFill>
              </a:rPr>
              <a:t>Facebook is all about people, so look for images that include people</a:t>
            </a:r>
          </a:p>
          <a:p>
            <a:pPr marL="342892" indent="-342892">
              <a:lnSpc>
                <a:spcPts val="1950"/>
              </a:lnSpc>
              <a:spcAft>
                <a:spcPts val="800"/>
              </a:spcAft>
              <a:buClr>
                <a:srgbClr val="8B9DC3"/>
              </a:buClr>
              <a:buFont typeface="Wingdings 3" panose="05040102010807070707" pitchFamily="18" charset="2"/>
              <a:buChar char="u"/>
            </a:pPr>
            <a:r>
              <a:rPr lang="en-US" sz="2000" dirty="0">
                <a:solidFill>
                  <a:prstClr val="black"/>
                </a:solidFill>
              </a:rPr>
              <a:t>Choose images where people are looking directly at the viewer. That’s because people looking at you catch your attention</a:t>
            </a:r>
          </a:p>
        </p:txBody>
      </p:sp>
      <p:pic>
        <p:nvPicPr>
          <p:cNvPr id="2" name="Picture 1"/>
          <p:cNvPicPr>
            <a:picLocks noChangeAspect="1"/>
          </p:cNvPicPr>
          <p:nvPr/>
        </p:nvPicPr>
        <p:blipFill>
          <a:blip r:embed="rId4"/>
          <a:stretch>
            <a:fillRect/>
          </a:stretch>
        </p:blipFill>
        <p:spPr>
          <a:xfrm>
            <a:off x="5486400" y="1200150"/>
            <a:ext cx="2896042" cy="3390900"/>
          </a:xfrm>
          <a:prstGeom prst="rect">
            <a:avLst/>
          </a:prstGeom>
        </p:spPr>
      </p:pic>
    </p:spTree>
    <p:custDataLst>
      <p:tags r:id="rId1"/>
    </p:custDataLst>
    <p:extLst>
      <p:ext uri="{BB962C8B-B14F-4D97-AF65-F5344CB8AC3E}">
        <p14:creationId xmlns:p14="http://schemas.microsoft.com/office/powerpoint/2010/main" val="166028794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5751"/>
            <a:ext cx="8915400" cy="824253"/>
          </a:xfrm>
        </p:spPr>
        <p:txBody>
          <a:bodyPr>
            <a:normAutofit/>
          </a:bodyPr>
          <a:lstStyle/>
          <a:p>
            <a:pPr marL="114297">
              <a:spcBef>
                <a:spcPts val="400"/>
              </a:spcBef>
              <a:spcAft>
                <a:spcPts val="600"/>
              </a:spcAft>
              <a:buNone/>
            </a:pPr>
            <a:r>
              <a:rPr lang="en-US" sz="3500" dirty="0">
                <a:solidFill>
                  <a:srgbClr val="3B5998"/>
                </a:solidFill>
                <a:latin typeface="Arial Black" panose="020B0A04020102020204" pitchFamily="34" charset="0"/>
              </a:rPr>
              <a:t>Interrupt Your Audience</a:t>
            </a:r>
            <a:endParaRPr lang="en-US" sz="3500" spc="-100" dirty="0"/>
          </a:p>
        </p:txBody>
      </p:sp>
      <p:sp>
        <p:nvSpPr>
          <p:cNvPr id="4" name="Rectangle 3"/>
          <p:cNvSpPr/>
          <p:nvPr/>
        </p:nvSpPr>
        <p:spPr>
          <a:xfrm>
            <a:off x="548684" y="2156803"/>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6" name="Rectangle 5"/>
          <p:cNvSpPr/>
          <p:nvPr/>
        </p:nvSpPr>
        <p:spPr>
          <a:xfrm>
            <a:off x="819150" y="1352551"/>
            <a:ext cx="3219450" cy="3352200"/>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000" dirty="0">
                <a:solidFill>
                  <a:prstClr val="black"/>
                </a:solidFill>
              </a:rPr>
              <a:t>Your image needs to be attention grabbing</a:t>
            </a:r>
          </a:p>
          <a:p>
            <a:pPr marL="342892" indent="-342892">
              <a:spcAft>
                <a:spcPts val="800"/>
              </a:spcAft>
              <a:buClr>
                <a:srgbClr val="8B9DC3"/>
              </a:buClr>
              <a:buFont typeface="Wingdings 3" panose="05040102010807070707" pitchFamily="18" charset="2"/>
              <a:buChar char="u"/>
            </a:pPr>
            <a:r>
              <a:rPr lang="en-US" sz="2000" spc="-100" dirty="0"/>
              <a:t>Your image doesn’t need to be associated with your product or service. The goal of your image is to attract the eye—leave the message to your title and ad copy.</a:t>
            </a:r>
          </a:p>
          <a:p>
            <a:pPr marL="342892" indent="-342892">
              <a:spcAft>
                <a:spcPts val="800"/>
              </a:spcAft>
              <a:buClr>
                <a:srgbClr val="8B9DC3"/>
              </a:buClr>
              <a:buFont typeface="Wingdings 3" panose="05040102010807070707" pitchFamily="18" charset="2"/>
              <a:buChar char="u"/>
            </a:pPr>
            <a:endParaRPr lang="en-US" sz="2000" dirty="0">
              <a:solidFill>
                <a:prstClr val="black"/>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1123950"/>
            <a:ext cx="3376213" cy="3283039"/>
          </a:xfrm>
          <a:prstGeom prst="rect">
            <a:avLst/>
          </a:prstGeom>
        </p:spPr>
      </p:pic>
    </p:spTree>
    <p:custDataLst>
      <p:tags r:id="rId1"/>
    </p:custDataLst>
    <p:extLst>
      <p:ext uri="{BB962C8B-B14F-4D97-AF65-F5344CB8AC3E}">
        <p14:creationId xmlns:p14="http://schemas.microsoft.com/office/powerpoint/2010/main" val="148016056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8684" y="2156803"/>
            <a:ext cx="2819399" cy="1623521"/>
          </a:xfrm>
          <a:prstGeom prst="rect">
            <a:avLst/>
          </a:prstGeom>
        </p:spPr>
        <p:txBody>
          <a:bodyPr wrap="square" lIns="68580" tIns="34290" rIns="68580" bIns="34290">
            <a:spAutoFit/>
          </a:bodyPr>
          <a:lstStyle/>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spc="-100" dirty="0">
              <a:solidFill>
                <a:prstClr val="black"/>
              </a:solidFill>
            </a:endParaRPr>
          </a:p>
          <a:p>
            <a:pPr marL="457189">
              <a:spcAft>
                <a:spcPts val="1200"/>
              </a:spcAft>
              <a:buClr>
                <a:srgbClr val="8B9DC3"/>
              </a:buClr>
              <a:buSzPct val="85000"/>
              <a:tabLst>
                <a:tab pos="1028675" algn="l"/>
              </a:tabLst>
            </a:pPr>
            <a:endParaRPr lang="en-US" sz="2700" b="1" spc="-100" dirty="0">
              <a:solidFill>
                <a:prstClr val="black"/>
              </a:solidFill>
            </a:endParaRPr>
          </a:p>
        </p:txBody>
      </p:sp>
      <p:sp>
        <p:nvSpPr>
          <p:cNvPr id="6" name="Rectangle 5"/>
          <p:cNvSpPr/>
          <p:nvPr/>
        </p:nvSpPr>
        <p:spPr>
          <a:xfrm>
            <a:off x="838200" y="1428750"/>
            <a:ext cx="3048000" cy="2634054"/>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000" dirty="0">
                <a:solidFill>
                  <a:prstClr val="black"/>
                </a:solidFill>
              </a:rPr>
              <a:t>Dogs are one of the most effective images you can use to grab attention for your ad</a:t>
            </a:r>
          </a:p>
          <a:p>
            <a:pPr marL="342892" indent="-342892">
              <a:spcAft>
                <a:spcPts val="800"/>
              </a:spcAft>
              <a:buClr>
                <a:srgbClr val="8B9DC3"/>
              </a:buClr>
              <a:buFont typeface="Wingdings 3" panose="05040102010807070707" pitchFamily="18" charset="2"/>
              <a:buChar char="u"/>
            </a:pPr>
            <a:r>
              <a:rPr lang="en-US" sz="2000" dirty="0">
                <a:solidFill>
                  <a:prstClr val="black"/>
                </a:solidFill>
              </a:rPr>
              <a:t>Images of babies, women, and chocolate have all been proven to grab </a:t>
            </a:r>
            <a:r>
              <a:rPr lang="en-US" sz="2000" dirty="0" smtClean="0">
                <a:solidFill>
                  <a:prstClr val="black"/>
                </a:solidFill>
              </a:rPr>
              <a:t>attention</a:t>
            </a:r>
            <a:endParaRPr lang="en-US" sz="2000" dirty="0">
              <a:solidFill>
                <a:prstClr val="black"/>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590550"/>
            <a:ext cx="4570766" cy="4171820"/>
          </a:xfrm>
          <a:prstGeom prst="rect">
            <a:avLst/>
          </a:prstGeom>
        </p:spPr>
      </p:pic>
      <p:sp>
        <p:nvSpPr>
          <p:cNvPr id="3" name="Content Placeholder 2"/>
          <p:cNvSpPr>
            <a:spLocks noGrp="1"/>
          </p:cNvSpPr>
          <p:nvPr>
            <p:ph idx="1"/>
          </p:nvPr>
        </p:nvSpPr>
        <p:spPr>
          <a:xfrm>
            <a:off x="228600" y="285751"/>
            <a:ext cx="8915400" cy="824253"/>
          </a:xfrm>
        </p:spPr>
        <p:txBody>
          <a:bodyPr>
            <a:normAutofit/>
          </a:bodyPr>
          <a:lstStyle/>
          <a:p>
            <a:pPr marL="114297">
              <a:spcBef>
                <a:spcPts val="400"/>
              </a:spcBef>
              <a:spcAft>
                <a:spcPts val="600"/>
              </a:spcAft>
              <a:buNone/>
            </a:pPr>
            <a:r>
              <a:rPr lang="en-US" sz="3500" dirty="0">
                <a:solidFill>
                  <a:srgbClr val="3B5998"/>
                </a:solidFill>
                <a:latin typeface="Arial Black" panose="020B0A04020102020204" pitchFamily="34" charset="0"/>
              </a:rPr>
              <a:t>Interrupt Your Audience</a:t>
            </a:r>
            <a:endParaRPr lang="en-US" sz="3500" spc="-100" dirty="0"/>
          </a:p>
        </p:txBody>
      </p:sp>
    </p:spTree>
    <p:custDataLst>
      <p:tags r:id="rId1"/>
    </p:custDataLst>
    <p:extLst>
      <p:ext uri="{BB962C8B-B14F-4D97-AF65-F5344CB8AC3E}">
        <p14:creationId xmlns:p14="http://schemas.microsoft.com/office/powerpoint/2010/main" val="314702336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85751"/>
            <a:ext cx="8915400" cy="824253"/>
          </a:xfrm>
        </p:spPr>
        <p:txBody>
          <a:bodyPr>
            <a:normAutofit/>
          </a:bodyPr>
          <a:lstStyle/>
          <a:p>
            <a:pPr marL="114297">
              <a:spcBef>
                <a:spcPts val="400"/>
              </a:spcBef>
              <a:spcAft>
                <a:spcPts val="600"/>
              </a:spcAft>
              <a:buNone/>
            </a:pPr>
            <a:r>
              <a:rPr lang="en-US" sz="3500" dirty="0">
                <a:solidFill>
                  <a:srgbClr val="3B5998"/>
                </a:solidFill>
                <a:latin typeface="Arial Black" panose="020B0A04020102020204" pitchFamily="34" charset="0"/>
              </a:rPr>
              <a:t>Quirky, Funny Images Work Well</a:t>
            </a:r>
            <a:endParaRPr lang="en-US" sz="3500" spc="-100" dirty="0"/>
          </a:p>
        </p:txBody>
      </p:sp>
      <p:sp>
        <p:nvSpPr>
          <p:cNvPr id="6" name="Rectangle 5"/>
          <p:cNvSpPr/>
          <p:nvPr/>
        </p:nvSpPr>
        <p:spPr>
          <a:xfrm>
            <a:off x="762000" y="1671268"/>
            <a:ext cx="3524250" cy="2326278"/>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000" dirty="0">
                <a:solidFill>
                  <a:prstClr val="black"/>
                </a:solidFill>
              </a:rPr>
              <a:t>Comedy helps a brand connect to their audience </a:t>
            </a:r>
          </a:p>
          <a:p>
            <a:pPr marL="342892" indent="-342892">
              <a:spcAft>
                <a:spcPts val="800"/>
              </a:spcAft>
              <a:buClr>
                <a:srgbClr val="8B9DC3"/>
              </a:buClr>
              <a:buFont typeface="Wingdings 3" panose="05040102010807070707" pitchFamily="18" charset="2"/>
              <a:buChar char="u"/>
            </a:pPr>
            <a:r>
              <a:rPr lang="en-US" sz="2000" dirty="0">
                <a:solidFill>
                  <a:prstClr val="black"/>
                </a:solidFill>
              </a:rPr>
              <a:t>Brands that make people smile after a long day at the office, or laugh, often have high levels of engagement</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1123950"/>
            <a:ext cx="3481126" cy="3298389"/>
          </a:xfrm>
          <a:prstGeom prst="rect">
            <a:avLst/>
          </a:prstGeom>
        </p:spPr>
      </p:pic>
    </p:spTree>
    <p:custDataLst>
      <p:tags r:id="rId1"/>
    </p:custDataLst>
    <p:extLst>
      <p:ext uri="{BB962C8B-B14F-4D97-AF65-F5344CB8AC3E}">
        <p14:creationId xmlns:p14="http://schemas.microsoft.com/office/powerpoint/2010/main" val="371399443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09550"/>
            <a:ext cx="9067800" cy="838200"/>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Use Colour Effectively</a:t>
            </a:r>
            <a:endParaRPr lang="en-US" sz="3500" spc="-100" dirty="0">
              <a:solidFill>
                <a:prstClr val="black"/>
              </a:solidFill>
            </a:endParaRPr>
          </a:p>
        </p:txBody>
      </p:sp>
      <p:sp>
        <p:nvSpPr>
          <p:cNvPr id="2" name="Rectangle 1"/>
          <p:cNvSpPr/>
          <p:nvPr/>
        </p:nvSpPr>
        <p:spPr>
          <a:xfrm>
            <a:off x="76200" y="971550"/>
            <a:ext cx="8686800" cy="3743333"/>
          </a:xfrm>
          <a:prstGeom prst="rect">
            <a:avLst/>
          </a:prstGeom>
        </p:spPr>
        <p:txBody>
          <a:bodyPr wrap="square" lIns="68580" tIns="34290" rIns="68580" bIns="34290" numCol="1">
            <a:spAutoFit/>
          </a:bodyPr>
          <a:lstStyle/>
          <a:p>
            <a:pPr marL="857228" indent="-400040">
              <a:lnSpc>
                <a:spcPts val="2600"/>
              </a:lnSpc>
              <a:spcAft>
                <a:spcPts val="600"/>
              </a:spcAft>
              <a:buClr>
                <a:srgbClr val="8B9DC3"/>
              </a:buClr>
              <a:buFont typeface="Wingdings 3" panose="05040102010807070707" pitchFamily="18" charset="2"/>
              <a:buChar char="u"/>
              <a:tabLst>
                <a:tab pos="1028675" algn="l"/>
              </a:tabLst>
            </a:pPr>
            <a:r>
              <a:rPr lang="en-US" sz="2500" spc="-100" dirty="0"/>
              <a:t>Colours are associated with different emotions or states and trigger different responses in people</a:t>
            </a:r>
          </a:p>
          <a:p>
            <a:pPr marL="857228" indent="-400040">
              <a:lnSpc>
                <a:spcPts val="2600"/>
              </a:lnSpc>
              <a:spcAft>
                <a:spcPts val="600"/>
              </a:spcAft>
              <a:buClr>
                <a:srgbClr val="8B9DC3"/>
              </a:buClr>
              <a:buFont typeface="Wingdings 3" panose="05040102010807070707" pitchFamily="18" charset="2"/>
              <a:buChar char="u"/>
              <a:tabLst>
                <a:tab pos="1028675" algn="l"/>
              </a:tabLst>
            </a:pPr>
            <a:r>
              <a:rPr lang="en-US" sz="2500" spc="-100" dirty="0"/>
              <a:t>Test the colour of your logo, border, background, image, and graphics</a:t>
            </a:r>
          </a:p>
          <a:p>
            <a:pPr marL="857228" indent="-400040">
              <a:lnSpc>
                <a:spcPts val="2600"/>
              </a:lnSpc>
              <a:spcAft>
                <a:spcPts val="600"/>
              </a:spcAft>
              <a:buClr>
                <a:srgbClr val="8B9DC3"/>
              </a:buClr>
              <a:buFont typeface="Wingdings 3" panose="05040102010807070707" pitchFamily="18" charset="2"/>
              <a:buChar char="u"/>
              <a:tabLst>
                <a:tab pos="1028675" algn="l"/>
              </a:tabLst>
            </a:pPr>
            <a:r>
              <a:rPr lang="en-US" sz="2500" spc="-100" dirty="0"/>
              <a:t>If your product image, logo or mascot is blue, make a bright background or border</a:t>
            </a:r>
          </a:p>
          <a:p>
            <a:pPr marL="857228" indent="-400040">
              <a:lnSpc>
                <a:spcPts val="2600"/>
              </a:lnSpc>
              <a:spcAft>
                <a:spcPts val="600"/>
              </a:spcAft>
              <a:buClr>
                <a:srgbClr val="8B9DC3"/>
              </a:buClr>
              <a:buFont typeface="Wingdings 3" panose="05040102010807070707" pitchFamily="18" charset="2"/>
              <a:buChar char="u"/>
              <a:tabLst>
                <a:tab pos="1028675" algn="l"/>
              </a:tabLst>
            </a:pPr>
            <a:r>
              <a:rPr lang="en-US" sz="2500" spc="-100" dirty="0"/>
              <a:t>Ensure a background or border you choose contrasts with the image itself</a:t>
            </a:r>
          </a:p>
          <a:p>
            <a:pPr marL="857228" indent="-400040">
              <a:lnSpc>
                <a:spcPts val="2600"/>
              </a:lnSpc>
              <a:spcAft>
                <a:spcPts val="600"/>
              </a:spcAft>
              <a:buClr>
                <a:srgbClr val="8B9DC3"/>
              </a:buClr>
              <a:buFont typeface="Wingdings 3" panose="05040102010807070707" pitchFamily="18" charset="2"/>
              <a:buChar char="u"/>
              <a:tabLst>
                <a:tab pos="1028675" algn="l"/>
              </a:tabLst>
            </a:pPr>
            <a:r>
              <a:rPr lang="en-US" sz="2500" spc="-100" dirty="0"/>
              <a:t>Attract the eye with a bright colour and encourage a conversion with a great Call To Action in the title or copy</a:t>
            </a:r>
          </a:p>
        </p:txBody>
      </p:sp>
    </p:spTree>
    <p:custDataLst>
      <p:tags r:id="rId1"/>
    </p:custDataLst>
    <p:extLst>
      <p:ext uri="{BB962C8B-B14F-4D97-AF65-F5344CB8AC3E}">
        <p14:creationId xmlns:p14="http://schemas.microsoft.com/office/powerpoint/2010/main" val="308788636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You Can Access Copyright-Free Images for Free</a:t>
            </a:r>
          </a:p>
        </p:txBody>
      </p:sp>
      <p:sp>
        <p:nvSpPr>
          <p:cNvPr id="2" name="Rectangle 1"/>
          <p:cNvSpPr/>
          <p:nvPr/>
        </p:nvSpPr>
        <p:spPr>
          <a:xfrm>
            <a:off x="533400" y="1504347"/>
            <a:ext cx="8610600" cy="3149580"/>
          </a:xfrm>
          <a:prstGeom prst="rect">
            <a:avLst/>
          </a:prstGeom>
        </p:spPr>
        <p:txBody>
          <a:bodyPr wrap="square" lIns="68580" tIns="34290" rIns="68580" bIns="34290" numCol="1">
            <a:spAutoFit/>
          </a:bodyPr>
          <a:lstStyle/>
          <a:p>
            <a:pPr marL="285743">
              <a:lnSpc>
                <a:spcPts val="2800"/>
              </a:lnSpc>
              <a:spcAft>
                <a:spcPts val="800"/>
              </a:spcAft>
              <a:buClr>
                <a:srgbClr val="8B9DC3"/>
              </a:buClr>
              <a:tabLst>
                <a:tab pos="1028675" algn="l"/>
              </a:tabLst>
            </a:pPr>
            <a:r>
              <a:rPr lang="en-US" sz="2800" b="1" spc="-100" dirty="0"/>
              <a:t>You have 3 ways to add pictures to your Ad:</a:t>
            </a:r>
          </a:p>
          <a:p>
            <a:pPr marL="914378" indent="-457189">
              <a:lnSpc>
                <a:spcPts val="2800"/>
              </a:lnSpc>
              <a:spcAft>
                <a:spcPts val="1000"/>
              </a:spcAft>
              <a:buClr>
                <a:srgbClr val="8B9DC3"/>
              </a:buClr>
              <a:buFont typeface="+mj-lt"/>
              <a:buAutoNum type="arabicParenR"/>
              <a:tabLst>
                <a:tab pos="1028675" algn="l"/>
              </a:tabLst>
            </a:pPr>
            <a:r>
              <a:rPr lang="en-US" sz="2500" spc="-100" dirty="0"/>
              <a:t>Upload a picture from your computer</a:t>
            </a:r>
          </a:p>
          <a:p>
            <a:pPr marL="914378" indent="-457189">
              <a:lnSpc>
                <a:spcPts val="2800"/>
              </a:lnSpc>
              <a:spcAft>
                <a:spcPts val="1000"/>
              </a:spcAft>
              <a:buClr>
                <a:srgbClr val="8B9DC3"/>
              </a:buClr>
              <a:buFont typeface="+mj-lt"/>
              <a:buAutoNum type="arabicParenR"/>
              <a:tabLst>
                <a:tab pos="1028675" algn="l"/>
              </a:tabLst>
            </a:pPr>
            <a:r>
              <a:rPr lang="en-US" sz="2500" spc="-100" dirty="0"/>
              <a:t>Browse your Facebook Library to reuse a picture </a:t>
            </a:r>
            <a:br>
              <a:rPr lang="en-US" sz="2500" spc="-100" dirty="0"/>
            </a:br>
            <a:r>
              <a:rPr lang="en-US" sz="2500" spc="-100" dirty="0"/>
              <a:t>you’ve previously uploaded</a:t>
            </a:r>
          </a:p>
          <a:p>
            <a:pPr marL="914378" indent="-457189">
              <a:lnSpc>
                <a:spcPts val="2800"/>
              </a:lnSpc>
              <a:buClr>
                <a:srgbClr val="8B9DC3"/>
              </a:buClr>
              <a:buFont typeface="+mj-lt"/>
              <a:buAutoNum type="arabicParenR"/>
              <a:tabLst>
                <a:tab pos="1028675" algn="l"/>
              </a:tabLst>
            </a:pPr>
            <a:r>
              <a:rPr lang="en-US" sz="2500" spc="-100" dirty="0"/>
              <a:t>Find Images in the Shutterstock database</a:t>
            </a:r>
          </a:p>
          <a:p>
            <a:pPr marL="1257277" indent="-342900">
              <a:lnSpc>
                <a:spcPts val="2400"/>
              </a:lnSpc>
              <a:spcAft>
                <a:spcPts val="1000"/>
              </a:spcAft>
              <a:buClr>
                <a:srgbClr val="3B5998"/>
              </a:buClr>
              <a:buFont typeface="Wingdings" charset="2"/>
              <a:buChar char="§"/>
              <a:tabLst>
                <a:tab pos="1028675" algn="l"/>
              </a:tabLst>
            </a:pPr>
            <a:r>
              <a:rPr lang="en-US" sz="2100" b="1" spc="-100" dirty="0"/>
              <a:t>Facebook and Shutterstock.com have partnered, </a:t>
            </a:r>
            <a:r>
              <a:rPr lang="en-US" sz="2100" b="1" spc="-100" dirty="0" smtClean="0"/>
              <a:t/>
            </a:r>
            <a:br>
              <a:rPr lang="en-US" sz="2100" b="1" spc="-100" dirty="0" smtClean="0"/>
            </a:br>
            <a:r>
              <a:rPr lang="en-US" sz="2100" b="1" spc="-100" dirty="0" smtClean="0"/>
              <a:t>which </a:t>
            </a:r>
            <a:r>
              <a:rPr lang="en-US" sz="2100" b="1" spc="-100" dirty="0"/>
              <a:t>means you can access millions of stock </a:t>
            </a:r>
            <a:r>
              <a:rPr lang="en-US" sz="2100" b="1" spc="-100" dirty="0" smtClean="0"/>
              <a:t/>
            </a:r>
            <a:br>
              <a:rPr lang="en-US" sz="2100" b="1" spc="-100" dirty="0" smtClean="0"/>
            </a:br>
            <a:r>
              <a:rPr lang="en-US" sz="2100" b="1" spc="-100" dirty="0" smtClean="0"/>
              <a:t>pictures </a:t>
            </a:r>
            <a:r>
              <a:rPr lang="en-US" sz="2100" b="1" spc="-100" dirty="0"/>
              <a:t>for free!</a:t>
            </a:r>
          </a:p>
        </p:txBody>
      </p:sp>
    </p:spTree>
    <p:custDataLst>
      <p:tags r:id="rId1"/>
    </p:custDataLst>
    <p:extLst>
      <p:ext uri="{BB962C8B-B14F-4D97-AF65-F5344CB8AC3E}">
        <p14:creationId xmlns:p14="http://schemas.microsoft.com/office/powerpoint/2010/main" val="1536251433"/>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514350"/>
            <a:ext cx="4038600" cy="4001617"/>
          </a:xfrm>
          <a:prstGeom prst="rect">
            <a:avLst/>
          </a:prstGeom>
        </p:spPr>
      </p:pic>
      <p:sp>
        <p:nvSpPr>
          <p:cNvPr id="3" name="Content Placeholder 2"/>
          <p:cNvSpPr>
            <a:spLocks noGrp="1"/>
          </p:cNvSpPr>
          <p:nvPr>
            <p:ph idx="1"/>
          </p:nvPr>
        </p:nvSpPr>
        <p:spPr>
          <a:xfrm>
            <a:off x="152400" y="285751"/>
            <a:ext cx="8991600" cy="824253"/>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Ad Copy</a:t>
            </a:r>
            <a:endParaRPr lang="en-US" sz="3500" spc="-100" dirty="0"/>
          </a:p>
        </p:txBody>
      </p:sp>
      <p:sp>
        <p:nvSpPr>
          <p:cNvPr id="6" name="Rectangle 5"/>
          <p:cNvSpPr/>
          <p:nvPr/>
        </p:nvSpPr>
        <p:spPr>
          <a:xfrm>
            <a:off x="904875" y="2343151"/>
            <a:ext cx="3133726" cy="838595"/>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500" dirty="0">
                <a:solidFill>
                  <a:prstClr val="black"/>
                </a:solidFill>
              </a:rPr>
              <a:t>Convey a clear message - </a:t>
            </a:r>
            <a:r>
              <a:rPr lang="en-US" sz="2500" b="1" dirty="0">
                <a:solidFill>
                  <a:prstClr val="black"/>
                </a:solidFill>
              </a:rPr>
              <a:t>fast</a:t>
            </a:r>
          </a:p>
        </p:txBody>
      </p:sp>
    </p:spTree>
    <p:custDataLst>
      <p:tags r:id="rId1"/>
    </p:custDataLst>
    <p:extLst>
      <p:ext uri="{BB962C8B-B14F-4D97-AF65-F5344CB8AC3E}">
        <p14:creationId xmlns:p14="http://schemas.microsoft.com/office/powerpoint/2010/main" val="250361192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61950"/>
            <a:ext cx="5313000" cy="4191000"/>
          </a:xfrm>
          <a:prstGeom prst="rect">
            <a:avLst/>
          </a:prstGeom>
        </p:spPr>
      </p:pic>
      <p:sp>
        <p:nvSpPr>
          <p:cNvPr id="3" name="Content Placeholder 2"/>
          <p:cNvSpPr>
            <a:spLocks noGrp="1"/>
          </p:cNvSpPr>
          <p:nvPr>
            <p:ph idx="1"/>
          </p:nvPr>
        </p:nvSpPr>
        <p:spPr>
          <a:xfrm>
            <a:off x="152400" y="285751"/>
            <a:ext cx="8991600" cy="824253"/>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Ad Copy</a:t>
            </a:r>
            <a:endParaRPr lang="en-US" sz="3500" spc="-100" dirty="0"/>
          </a:p>
        </p:txBody>
      </p:sp>
      <p:sp>
        <p:nvSpPr>
          <p:cNvPr id="7" name="Rectangle 6"/>
          <p:cNvSpPr/>
          <p:nvPr/>
        </p:nvSpPr>
        <p:spPr>
          <a:xfrm>
            <a:off x="904875" y="2343151"/>
            <a:ext cx="3133726" cy="838595"/>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500" dirty="0">
                <a:solidFill>
                  <a:prstClr val="black"/>
                </a:solidFill>
              </a:rPr>
              <a:t>Convey a clear message - </a:t>
            </a:r>
            <a:r>
              <a:rPr lang="en-US" sz="2500" b="1" dirty="0">
                <a:solidFill>
                  <a:prstClr val="black"/>
                </a:solidFill>
              </a:rPr>
              <a:t>fast</a:t>
            </a:r>
          </a:p>
        </p:txBody>
      </p:sp>
    </p:spTree>
    <p:custDataLst>
      <p:tags r:id="rId1"/>
    </p:custDataLst>
    <p:extLst>
      <p:ext uri="{BB962C8B-B14F-4D97-AF65-F5344CB8AC3E}">
        <p14:creationId xmlns:p14="http://schemas.microsoft.com/office/powerpoint/2010/main" val="267586913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209550"/>
            <a:ext cx="3943792" cy="4430681"/>
          </a:xfrm>
          <a:prstGeom prst="rect">
            <a:avLst/>
          </a:prstGeom>
        </p:spPr>
      </p:pic>
      <p:sp>
        <p:nvSpPr>
          <p:cNvPr id="3" name="Content Placeholder 2"/>
          <p:cNvSpPr>
            <a:spLocks noGrp="1"/>
          </p:cNvSpPr>
          <p:nvPr>
            <p:ph idx="1"/>
          </p:nvPr>
        </p:nvSpPr>
        <p:spPr>
          <a:xfrm>
            <a:off x="152400" y="285751"/>
            <a:ext cx="8991600" cy="824253"/>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Ad Copy</a:t>
            </a:r>
            <a:endParaRPr lang="en-US" sz="3500" spc="-100" dirty="0"/>
          </a:p>
        </p:txBody>
      </p:sp>
      <p:sp>
        <p:nvSpPr>
          <p:cNvPr id="7" name="Rectangle 6"/>
          <p:cNvSpPr/>
          <p:nvPr/>
        </p:nvSpPr>
        <p:spPr>
          <a:xfrm>
            <a:off x="904875" y="2343151"/>
            <a:ext cx="3133726" cy="838595"/>
          </a:xfrm>
          <a:prstGeom prst="rect">
            <a:avLst/>
          </a:prstGeom>
        </p:spPr>
        <p:txBody>
          <a:bodyPr wrap="square" lIns="68580" tIns="34290" rIns="68580" bIns="34290">
            <a:spAutoFit/>
          </a:bodyPr>
          <a:lstStyle/>
          <a:p>
            <a:pPr marL="342892" indent="-342892">
              <a:spcAft>
                <a:spcPts val="800"/>
              </a:spcAft>
              <a:buClr>
                <a:srgbClr val="8B9DC3"/>
              </a:buClr>
              <a:buFont typeface="Wingdings 3" panose="05040102010807070707" pitchFamily="18" charset="2"/>
              <a:buChar char="u"/>
            </a:pPr>
            <a:r>
              <a:rPr lang="en-US" sz="2500" dirty="0">
                <a:solidFill>
                  <a:prstClr val="black"/>
                </a:solidFill>
              </a:rPr>
              <a:t>Convey a clear message - </a:t>
            </a:r>
            <a:r>
              <a:rPr lang="en-US" sz="2500" b="1" dirty="0">
                <a:solidFill>
                  <a:prstClr val="black"/>
                </a:solidFill>
              </a:rPr>
              <a:t>fast</a:t>
            </a:r>
          </a:p>
        </p:txBody>
      </p:sp>
    </p:spTree>
    <p:custDataLst>
      <p:tags r:id="rId1"/>
    </p:custDataLst>
    <p:extLst>
      <p:ext uri="{BB962C8B-B14F-4D97-AF65-F5344CB8AC3E}">
        <p14:creationId xmlns:p14="http://schemas.microsoft.com/office/powerpoint/2010/main" val="411321950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Autofit/>
          </a:bodyPr>
          <a:lstStyle/>
          <a:p>
            <a:pPr marL="114297">
              <a:spcBef>
                <a:spcPts val="400"/>
              </a:spcBef>
              <a:spcAft>
                <a:spcPts val="600"/>
              </a:spcAft>
              <a:buNone/>
            </a:pPr>
            <a:r>
              <a:rPr lang="en-US" sz="4000" dirty="0">
                <a:solidFill>
                  <a:srgbClr val="3B5998"/>
                </a:solidFill>
                <a:latin typeface="Arial Black" panose="020B0A04020102020204" pitchFamily="34" charset="0"/>
              </a:rPr>
              <a:t>Use </a:t>
            </a:r>
            <a:r>
              <a:rPr lang="en-US" sz="4000" b="1" i="1" dirty="0">
                <a:solidFill>
                  <a:srgbClr val="3B5998"/>
                </a:solidFill>
                <a:latin typeface="Arial Black" panose="020B0A04020102020204" pitchFamily="34" charset="0"/>
              </a:rPr>
              <a:t>You </a:t>
            </a:r>
            <a:r>
              <a:rPr lang="en-US" sz="4000" dirty="0">
                <a:solidFill>
                  <a:srgbClr val="3B5998"/>
                </a:solidFill>
                <a:latin typeface="Arial Black" panose="020B0A04020102020204" pitchFamily="34" charset="0"/>
              </a:rPr>
              <a:t>and </a:t>
            </a:r>
            <a:r>
              <a:rPr lang="en-US" sz="4000" i="1" dirty="0">
                <a:solidFill>
                  <a:srgbClr val="3B5998"/>
                </a:solidFill>
                <a:latin typeface="Arial Black" panose="020B0A04020102020204" pitchFamily="34" charset="0"/>
              </a:rPr>
              <a:t>Your</a:t>
            </a:r>
            <a:r>
              <a:rPr lang="en-US" sz="4000" dirty="0">
                <a:solidFill>
                  <a:srgbClr val="3B5998"/>
                </a:solidFill>
                <a:latin typeface="Arial Black" panose="020B0A04020102020204" pitchFamily="34" charset="0"/>
              </a:rPr>
              <a:t>, </a:t>
            </a:r>
            <a:r>
              <a:rPr lang="en-US" sz="4000" dirty="0" smtClean="0">
                <a:solidFill>
                  <a:srgbClr val="3B5998"/>
                </a:solidFill>
                <a:latin typeface="Arial Black" panose="020B0A04020102020204" pitchFamily="34" charset="0"/>
              </a:rPr>
              <a:t>Not </a:t>
            </a:r>
            <a:br>
              <a:rPr lang="en-US" sz="4000" dirty="0" smtClean="0">
                <a:solidFill>
                  <a:srgbClr val="3B5998"/>
                </a:solidFill>
                <a:latin typeface="Arial Black" panose="020B0A04020102020204" pitchFamily="34" charset="0"/>
              </a:rPr>
            </a:br>
            <a:r>
              <a:rPr lang="en-US" sz="4000" i="1" dirty="0" smtClean="0">
                <a:solidFill>
                  <a:srgbClr val="3B5998"/>
                </a:solidFill>
                <a:latin typeface="Arial Black" panose="020B0A04020102020204" pitchFamily="34" charset="0"/>
              </a:rPr>
              <a:t>We</a:t>
            </a:r>
            <a:r>
              <a:rPr lang="en-US" sz="4000" dirty="0" smtClean="0">
                <a:solidFill>
                  <a:srgbClr val="3B5998"/>
                </a:solidFill>
                <a:latin typeface="Arial Black" panose="020B0A04020102020204" pitchFamily="34" charset="0"/>
              </a:rPr>
              <a:t> </a:t>
            </a:r>
            <a:r>
              <a:rPr lang="en-US" sz="4000" dirty="0">
                <a:solidFill>
                  <a:srgbClr val="3B5998"/>
                </a:solidFill>
                <a:latin typeface="Arial Black" panose="020B0A04020102020204" pitchFamily="34" charset="0"/>
              </a:rPr>
              <a:t>and </a:t>
            </a:r>
            <a:r>
              <a:rPr lang="en-US" sz="4000" i="1" dirty="0">
                <a:solidFill>
                  <a:srgbClr val="3B5998"/>
                </a:solidFill>
                <a:latin typeface="Arial Black" panose="020B0A04020102020204" pitchFamily="34" charset="0"/>
              </a:rPr>
              <a:t>Our</a:t>
            </a:r>
            <a:endParaRPr lang="en-US" sz="4000" dirty="0">
              <a:solidFill>
                <a:srgbClr val="3B5998"/>
              </a:solidFill>
              <a:latin typeface="Arial Black" panose="020B0A04020102020204" pitchFamily="34" charset="0"/>
            </a:endParaRPr>
          </a:p>
        </p:txBody>
      </p:sp>
      <p:sp>
        <p:nvSpPr>
          <p:cNvPr id="2" name="Rectangle 1"/>
          <p:cNvSpPr/>
          <p:nvPr/>
        </p:nvSpPr>
        <p:spPr>
          <a:xfrm>
            <a:off x="533400" y="1657350"/>
            <a:ext cx="7086600" cy="992579"/>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3000" spc="-100" dirty="0"/>
              <a:t>Make users feel as if you’re speaking to them directly </a:t>
            </a:r>
          </a:p>
        </p:txBody>
      </p:sp>
    </p:spTree>
    <p:custDataLst>
      <p:tags r:id="rId1"/>
    </p:custDataLst>
    <p:extLst>
      <p:ext uri="{BB962C8B-B14F-4D97-AF65-F5344CB8AC3E}">
        <p14:creationId xmlns:p14="http://schemas.microsoft.com/office/powerpoint/2010/main" val="12904363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5084" y="1111812"/>
            <a:ext cx="3331903" cy="3374464"/>
          </a:xfrm>
          <a:prstGeom prst="rect">
            <a:avLst/>
          </a:prstGeom>
        </p:spPr>
      </p:pic>
      <p:sp>
        <p:nvSpPr>
          <p:cNvPr id="3" name="Content Placeholder 2"/>
          <p:cNvSpPr>
            <a:spLocks noGrp="1"/>
          </p:cNvSpPr>
          <p:nvPr>
            <p:ph idx="1"/>
          </p:nvPr>
        </p:nvSpPr>
        <p:spPr>
          <a:xfrm>
            <a:off x="76200" y="285751"/>
            <a:ext cx="8991600" cy="824253"/>
          </a:xfrm>
        </p:spPr>
        <p:txBody>
          <a:bodyPr>
            <a:noAutofit/>
          </a:bodyPr>
          <a:lstStyle/>
          <a:p>
            <a:pPr marL="114297">
              <a:spcBef>
                <a:spcPts val="400"/>
              </a:spcBef>
              <a:spcAft>
                <a:spcPts val="600"/>
              </a:spcAft>
              <a:buNone/>
            </a:pPr>
            <a:r>
              <a:rPr lang="en-US" sz="3500" dirty="0">
                <a:solidFill>
                  <a:srgbClr val="3B5998"/>
                </a:solidFill>
                <a:latin typeface="Arial Black" panose="020B0A04020102020204" pitchFamily="34" charset="0"/>
              </a:rPr>
              <a:t>Be Controversial or Edgy in Your Ad</a:t>
            </a:r>
            <a:endParaRPr lang="en-US" sz="3500" spc="-100" dirty="0"/>
          </a:p>
        </p:txBody>
      </p:sp>
    </p:spTree>
    <p:custDataLst>
      <p:tags r:id="rId1"/>
    </p:custDataLst>
    <p:extLst>
      <p:ext uri="{BB962C8B-B14F-4D97-AF65-F5344CB8AC3E}">
        <p14:creationId xmlns:p14="http://schemas.microsoft.com/office/powerpoint/2010/main" val="169246406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3000" y="666750"/>
            <a:ext cx="3575317" cy="3616811"/>
          </a:xfrm>
          <a:prstGeom prst="rect">
            <a:avLst/>
          </a:prstGeom>
        </p:spPr>
      </p:pic>
      <p:sp>
        <p:nvSpPr>
          <p:cNvPr id="3" name="Content Placeholder 2"/>
          <p:cNvSpPr>
            <a:spLocks noGrp="1"/>
          </p:cNvSpPr>
          <p:nvPr>
            <p:ph idx="1"/>
          </p:nvPr>
        </p:nvSpPr>
        <p:spPr>
          <a:xfrm>
            <a:off x="76200" y="285751"/>
            <a:ext cx="8991600" cy="824253"/>
          </a:xfrm>
        </p:spPr>
        <p:txBody>
          <a:bodyPr>
            <a:noAutofit/>
          </a:bodyPr>
          <a:lstStyle/>
          <a:p>
            <a:pPr marL="114297">
              <a:spcBef>
                <a:spcPts val="400"/>
              </a:spcBef>
              <a:spcAft>
                <a:spcPts val="600"/>
              </a:spcAft>
              <a:buNone/>
            </a:pPr>
            <a:r>
              <a:rPr lang="en-US" sz="4000" dirty="0">
                <a:solidFill>
                  <a:srgbClr val="3B5998"/>
                </a:solidFill>
                <a:latin typeface="Arial Black" panose="020B0A04020102020204" pitchFamily="34" charset="0"/>
              </a:rPr>
              <a:t>Use Questions</a:t>
            </a:r>
            <a:endParaRPr lang="en-US" sz="4000" spc="-100" dirty="0"/>
          </a:p>
        </p:txBody>
      </p:sp>
      <p:sp>
        <p:nvSpPr>
          <p:cNvPr id="7" name="Rectangle 6"/>
          <p:cNvSpPr/>
          <p:nvPr/>
        </p:nvSpPr>
        <p:spPr>
          <a:xfrm>
            <a:off x="304800" y="1504951"/>
            <a:ext cx="4495800" cy="2718197"/>
          </a:xfrm>
          <a:prstGeom prst="rect">
            <a:avLst/>
          </a:prstGeom>
        </p:spPr>
        <p:txBody>
          <a:bodyPr wrap="square" lIns="68580" tIns="34290" rIns="68580" bIns="34290">
            <a:spAutoFit/>
          </a:bodyPr>
          <a:lstStyle/>
          <a:p>
            <a:pPr marL="514337" indent="-400040">
              <a:lnSpc>
                <a:spcPts val="2700"/>
              </a:lnSpc>
              <a:spcAft>
                <a:spcPts val="400"/>
              </a:spcAft>
              <a:buClr>
                <a:srgbClr val="8B9DC3"/>
              </a:buClr>
              <a:buFont typeface="Wingdings 3" panose="05040102010807070707" pitchFamily="18" charset="2"/>
              <a:buChar char="u"/>
              <a:tabLst>
                <a:tab pos="1028675" algn="l"/>
              </a:tabLst>
            </a:pPr>
            <a:r>
              <a:rPr lang="en-US" sz="2500" spc="-100" dirty="0">
                <a:solidFill>
                  <a:prstClr val="black"/>
                </a:solidFill>
              </a:rPr>
              <a:t>Pose a question in your headline or in the body of your ad. Use a question mark where appropriate. </a:t>
            </a:r>
          </a:p>
          <a:p>
            <a:pPr marL="685783" indent="-171446">
              <a:spcAft>
                <a:spcPts val="600"/>
              </a:spcAft>
              <a:buClr>
                <a:srgbClr val="3B5998"/>
              </a:buClr>
              <a:buFont typeface="Arial" panose="020B0604020202020204" pitchFamily="34" charset="0"/>
              <a:buChar char="•"/>
            </a:pPr>
            <a:r>
              <a:rPr lang="en-US" sz="2300" i="1" spc="-100" dirty="0">
                <a:solidFill>
                  <a:prstClr val="black"/>
                </a:solidFill>
              </a:rPr>
              <a:t>Love horses?</a:t>
            </a:r>
          </a:p>
          <a:p>
            <a:pPr marL="685783" indent="-171446">
              <a:spcAft>
                <a:spcPts val="600"/>
              </a:spcAft>
              <a:buClr>
                <a:srgbClr val="3B5998"/>
              </a:buClr>
              <a:buFont typeface="Arial" panose="020B0604020202020204" pitchFamily="34" charset="0"/>
              <a:buChar char="•"/>
            </a:pPr>
            <a:r>
              <a:rPr lang="en-US" sz="2300" i="1" spc="-100" dirty="0">
                <a:solidFill>
                  <a:prstClr val="black"/>
                </a:solidFill>
              </a:rPr>
              <a:t>Run your own business?</a:t>
            </a:r>
          </a:p>
          <a:p>
            <a:pPr marL="685783" indent="-171446">
              <a:spcAft>
                <a:spcPts val="600"/>
              </a:spcAft>
              <a:buClr>
                <a:srgbClr val="3B5998"/>
              </a:buClr>
              <a:buFont typeface="Arial" panose="020B0604020202020204" pitchFamily="34" charset="0"/>
              <a:buChar char="•"/>
            </a:pPr>
            <a:r>
              <a:rPr lang="en-US" sz="2300" i="1" spc="-100" dirty="0">
                <a:solidFill>
                  <a:prstClr val="black"/>
                </a:solidFill>
              </a:rPr>
              <a:t>Like Star Trek?</a:t>
            </a:r>
          </a:p>
        </p:txBody>
      </p:sp>
      <p:sp>
        <p:nvSpPr>
          <p:cNvPr id="2" name="TextBox 1"/>
          <p:cNvSpPr txBox="1"/>
          <p:nvPr/>
        </p:nvSpPr>
        <p:spPr>
          <a:xfrm>
            <a:off x="4343400" y="1428750"/>
            <a:ext cx="4800600" cy="338554"/>
          </a:xfrm>
          <a:prstGeom prst="rect">
            <a:avLst/>
          </a:prstGeom>
          <a:solidFill>
            <a:schemeClr val="bg1"/>
          </a:solidFill>
          <a:ln>
            <a:solidFill>
              <a:srgbClr val="496DD8"/>
            </a:solidFill>
          </a:ln>
        </p:spPr>
        <p:txBody>
          <a:bodyPr wrap="square" rtlCol="0">
            <a:spAutoFit/>
          </a:bodyPr>
          <a:lstStyle/>
          <a:p>
            <a:r>
              <a:rPr lang="en-US" sz="1600" dirty="0" smtClean="0"/>
              <a:t>Do you know why Richard Branson is successful?</a:t>
            </a:r>
            <a:endParaRPr lang="en-US" sz="1600" dirty="0"/>
          </a:p>
        </p:txBody>
      </p:sp>
    </p:spTree>
    <p:custDataLst>
      <p:tags r:id="rId1"/>
    </p:custDataLst>
    <p:extLst>
      <p:ext uri="{BB962C8B-B14F-4D97-AF65-F5344CB8AC3E}">
        <p14:creationId xmlns:p14="http://schemas.microsoft.com/office/powerpoint/2010/main" val="3000614200"/>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500"/>
                                        <p:tgtEl>
                                          <p:spTgt spid="7">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a:solidFill>
                  <a:srgbClr val="3B5998"/>
                </a:solidFill>
                <a:latin typeface="Arial Black" panose="020B0A04020102020204" pitchFamily="34" charset="0"/>
              </a:rPr>
              <a:t>Ad Fatigue</a:t>
            </a:r>
          </a:p>
        </p:txBody>
      </p:sp>
      <p:sp>
        <p:nvSpPr>
          <p:cNvPr id="2" name="Rectangle 1"/>
          <p:cNvSpPr/>
          <p:nvPr/>
        </p:nvSpPr>
        <p:spPr>
          <a:xfrm>
            <a:off x="228600" y="1047751"/>
            <a:ext cx="8001000" cy="1924458"/>
          </a:xfrm>
          <a:prstGeom prst="rect">
            <a:avLst/>
          </a:prstGeom>
        </p:spPr>
        <p:txBody>
          <a:bodyPr wrap="square" lIns="68580" tIns="34290" rIns="68580" bIns="34290" numCol="1">
            <a:spAutoFit/>
          </a:bodyPr>
          <a:lstStyle/>
          <a:p>
            <a:pPr marL="857228" indent="-400040">
              <a:spcAft>
                <a:spcPts val="1000"/>
              </a:spcAft>
              <a:buClr>
                <a:srgbClr val="8B9DC3"/>
              </a:buClr>
              <a:buFont typeface="Wingdings 3" panose="05040102010807070707" pitchFamily="18" charset="2"/>
              <a:buChar char="u"/>
              <a:tabLst>
                <a:tab pos="1028675" algn="l"/>
              </a:tabLst>
            </a:pPr>
            <a:r>
              <a:rPr lang="en-US" sz="3000" spc="-100" dirty="0"/>
              <a:t>Your audience </a:t>
            </a:r>
            <a:r>
              <a:rPr lang="en-US" sz="3000" b="1" spc="-100" dirty="0"/>
              <a:t>will </a:t>
            </a:r>
            <a:r>
              <a:rPr lang="en-US" sz="3000" spc="-100" dirty="0"/>
              <a:t>get bored with your ads</a:t>
            </a:r>
          </a:p>
          <a:p>
            <a:pPr marL="857228" indent="-400040">
              <a:spcAft>
                <a:spcPts val="1000"/>
              </a:spcAft>
              <a:buClr>
                <a:srgbClr val="8B9DC3"/>
              </a:buClr>
              <a:buFont typeface="Wingdings 3" panose="05040102010807070707" pitchFamily="18" charset="2"/>
              <a:buChar char="u"/>
              <a:tabLst>
                <a:tab pos="1028675" algn="l"/>
              </a:tabLst>
            </a:pPr>
            <a:r>
              <a:rPr lang="en-US" sz="3000" spc="-100" dirty="0"/>
              <a:t>How do you avoid ad fatigue?</a:t>
            </a:r>
          </a:p>
          <a:p>
            <a:pPr marL="1200129" indent="-342900">
              <a:lnSpc>
                <a:spcPts val="2600"/>
              </a:lnSpc>
              <a:spcAft>
                <a:spcPts val="1000"/>
              </a:spcAft>
              <a:buClr>
                <a:srgbClr val="3B5998"/>
              </a:buClr>
              <a:buFont typeface="Wingdings" charset="2"/>
              <a:buChar char="§"/>
              <a:tabLst>
                <a:tab pos="1028675" algn="l"/>
              </a:tabLst>
            </a:pPr>
            <a:r>
              <a:rPr lang="en-US" sz="2500" b="1" spc="-100" dirty="0"/>
              <a:t>Create and test new ads – new copy, new images</a:t>
            </a:r>
          </a:p>
        </p:txBody>
      </p:sp>
    </p:spTree>
    <p:custDataLst>
      <p:tags r:id="rId1"/>
    </p:custDataLst>
    <p:extLst>
      <p:ext uri="{BB962C8B-B14F-4D97-AF65-F5344CB8AC3E}">
        <p14:creationId xmlns:p14="http://schemas.microsoft.com/office/powerpoint/2010/main" val="115435784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85751"/>
            <a:ext cx="8991600" cy="824253"/>
          </a:xfrm>
        </p:spPr>
        <p:txBody>
          <a:bodyPr>
            <a:noAutofit/>
          </a:bodyPr>
          <a:lstStyle/>
          <a:p>
            <a:pPr marL="114297">
              <a:spcBef>
                <a:spcPts val="400"/>
              </a:spcBef>
              <a:spcAft>
                <a:spcPts val="600"/>
              </a:spcAft>
              <a:buNone/>
            </a:pPr>
            <a:r>
              <a:rPr lang="en-US" sz="4000" dirty="0">
                <a:solidFill>
                  <a:srgbClr val="3B5998"/>
                </a:solidFill>
                <a:latin typeface="Arial Black" panose="020B0A04020102020204" pitchFamily="34" charset="0"/>
              </a:rPr>
              <a:t>Test Different Images </a:t>
            </a:r>
            <a:endParaRPr lang="en-US" sz="4000" spc="-100"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24001"/>
            <a:ext cx="3019048" cy="2371429"/>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1" y="1450189"/>
            <a:ext cx="2582939" cy="2519051"/>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3600" y="1657350"/>
            <a:ext cx="3047619" cy="2047619"/>
          </a:xfrm>
          <a:prstGeom prst="rect">
            <a:avLst/>
          </a:prstGeom>
        </p:spPr>
      </p:pic>
    </p:spTree>
    <p:custDataLst>
      <p:tags r:id="rId1"/>
    </p:custDataLst>
    <p:extLst>
      <p:ext uri="{BB962C8B-B14F-4D97-AF65-F5344CB8AC3E}">
        <p14:creationId xmlns:p14="http://schemas.microsoft.com/office/powerpoint/2010/main" val="354010084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a:solidFill>
                  <a:srgbClr val="3B5998"/>
                </a:solidFill>
                <a:latin typeface="Arial Black" panose="020B0A04020102020204" pitchFamily="34" charset="0"/>
              </a:rPr>
              <a:t>Rotate Ads</a:t>
            </a:r>
          </a:p>
        </p:txBody>
      </p:sp>
      <p:sp>
        <p:nvSpPr>
          <p:cNvPr id="2" name="Rectangle 1"/>
          <p:cNvSpPr/>
          <p:nvPr/>
        </p:nvSpPr>
        <p:spPr>
          <a:xfrm>
            <a:off x="228600" y="1047751"/>
            <a:ext cx="8153400" cy="2577629"/>
          </a:xfrm>
          <a:prstGeom prst="rect">
            <a:avLst/>
          </a:prstGeom>
        </p:spPr>
        <p:txBody>
          <a:bodyPr wrap="square" lIns="68580" tIns="34290" rIns="68580" bIns="34290" numCol="1">
            <a:spAutoFit/>
          </a:bodyPr>
          <a:lstStyle/>
          <a:p>
            <a:pPr marL="857228" indent="-400040">
              <a:spcAft>
                <a:spcPts val="1600"/>
              </a:spcAft>
              <a:buClr>
                <a:srgbClr val="8B9DC3"/>
              </a:buClr>
              <a:buFont typeface="Wingdings 3" panose="05040102010807070707" pitchFamily="18" charset="2"/>
              <a:buChar char="u"/>
              <a:tabLst>
                <a:tab pos="1028675" algn="l"/>
              </a:tabLst>
            </a:pPr>
            <a:r>
              <a:rPr lang="en-US" sz="2500" spc="-100" dirty="0">
                <a:solidFill>
                  <a:prstClr val="black"/>
                </a:solidFill>
              </a:rPr>
              <a:t>Rotate your ads</a:t>
            </a:r>
          </a:p>
          <a:p>
            <a:pPr marL="857228" indent="-400040">
              <a:spcAft>
                <a:spcPts val="1600"/>
              </a:spcAft>
              <a:buClr>
                <a:srgbClr val="8B9DC3"/>
              </a:buClr>
              <a:buFont typeface="Wingdings 3" panose="05040102010807070707" pitchFamily="18" charset="2"/>
              <a:buChar char="u"/>
              <a:tabLst>
                <a:tab pos="1028675" algn="l"/>
              </a:tabLst>
            </a:pPr>
            <a:r>
              <a:rPr lang="en-US" sz="2500" spc="-100" dirty="0">
                <a:solidFill>
                  <a:prstClr val="black"/>
                </a:solidFill>
              </a:rPr>
              <a:t>Bring back top performing ads</a:t>
            </a:r>
          </a:p>
          <a:p>
            <a:pPr marL="857228" indent="-400040">
              <a:spcAft>
                <a:spcPts val="1600"/>
              </a:spcAft>
              <a:buClr>
                <a:srgbClr val="8B9DC3"/>
              </a:buClr>
              <a:buFont typeface="Wingdings 3" panose="05040102010807070707" pitchFamily="18" charset="2"/>
              <a:buChar char="u"/>
              <a:tabLst>
                <a:tab pos="1028675" algn="l"/>
              </a:tabLst>
            </a:pPr>
            <a:r>
              <a:rPr lang="en-US" sz="2500" spc="-100" dirty="0">
                <a:solidFill>
                  <a:prstClr val="black"/>
                </a:solidFill>
              </a:rPr>
              <a:t>Before you stop running an ad, look in reports to check there’s not a category it’s still performing well in</a:t>
            </a:r>
          </a:p>
          <a:p>
            <a:pPr marL="1085823" indent="-228594">
              <a:spcAft>
                <a:spcPts val="1600"/>
              </a:spcAft>
              <a:buClr>
                <a:srgbClr val="3B5998"/>
              </a:buClr>
              <a:buFont typeface="Arial" panose="020B0604020202020204" pitchFamily="34" charset="0"/>
              <a:buChar char="•"/>
              <a:tabLst>
                <a:tab pos="1028675" algn="l"/>
              </a:tabLst>
            </a:pPr>
            <a:endParaRPr lang="en-US" sz="2300" spc="-100" dirty="0"/>
          </a:p>
        </p:txBody>
      </p:sp>
    </p:spTree>
    <p:custDataLst>
      <p:tags r:id="rId1"/>
    </p:custDataLst>
    <p:extLst>
      <p:ext uri="{BB962C8B-B14F-4D97-AF65-F5344CB8AC3E}">
        <p14:creationId xmlns:p14="http://schemas.microsoft.com/office/powerpoint/2010/main" val="4234700625"/>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smtClean="0">
                <a:solidFill>
                  <a:srgbClr val="3B5998"/>
                </a:solidFill>
                <a:latin typeface="Arial Black" panose="020B0A04020102020204" pitchFamily="34" charset="0"/>
              </a:rPr>
              <a:t>Relevance Scores </a:t>
            </a:r>
            <a:endParaRPr lang="en-US" sz="3800" dirty="0">
              <a:solidFill>
                <a:srgbClr val="3B5998"/>
              </a:solidFill>
              <a:latin typeface="Arial Black" panose="020B0A04020102020204" pitchFamily="34" charset="0"/>
            </a:endParaRPr>
          </a:p>
        </p:txBody>
      </p:sp>
      <p:sp>
        <p:nvSpPr>
          <p:cNvPr id="2" name="Rectangle 1"/>
          <p:cNvSpPr/>
          <p:nvPr/>
        </p:nvSpPr>
        <p:spPr>
          <a:xfrm>
            <a:off x="228600" y="1047751"/>
            <a:ext cx="4191000" cy="3352200"/>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Ads </a:t>
            </a:r>
            <a:r>
              <a:rPr lang="en-US" sz="2500" spc="-100" dirty="0">
                <a:solidFill>
                  <a:prstClr val="black"/>
                </a:solidFill>
              </a:rPr>
              <a:t>are scored on their positive and negative feedback</a:t>
            </a:r>
          </a:p>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Positive </a:t>
            </a:r>
            <a:r>
              <a:rPr lang="en-US" sz="2500" spc="-100" dirty="0">
                <a:solidFill>
                  <a:prstClr val="black"/>
                </a:solidFill>
              </a:rPr>
              <a:t>indicators are views, </a:t>
            </a:r>
            <a:r>
              <a:rPr lang="en-US" sz="2500" spc="-100" dirty="0" smtClean="0">
                <a:solidFill>
                  <a:prstClr val="black"/>
                </a:solidFill>
              </a:rPr>
              <a:t>conversions, etc.</a:t>
            </a:r>
            <a:endParaRPr lang="en-US" sz="2500" spc="-100" dirty="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The </a:t>
            </a:r>
            <a:r>
              <a:rPr lang="en-US" sz="2500" spc="-100" dirty="0">
                <a:solidFill>
                  <a:prstClr val="black"/>
                </a:solidFill>
              </a:rPr>
              <a:t>more people 'hide' or 'report' an ad - the lower the </a:t>
            </a:r>
            <a:r>
              <a:rPr lang="en-US" sz="2500" spc="-100" dirty="0" smtClean="0">
                <a:solidFill>
                  <a:prstClr val="black"/>
                </a:solidFill>
              </a:rPr>
              <a:t>score</a:t>
            </a:r>
            <a:endParaRPr lang="en-US" sz="2300" spc="-100" dirty="0"/>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0176" r="20211"/>
          <a:stretch/>
        </p:blipFill>
        <p:spPr>
          <a:xfrm>
            <a:off x="4876800" y="971550"/>
            <a:ext cx="3511296" cy="3311411"/>
          </a:xfrm>
          <a:prstGeom prst="rect">
            <a:avLst/>
          </a:prstGeom>
          <a:ln>
            <a:solidFill>
              <a:srgbClr val="496DD8"/>
            </a:solidFill>
          </a:ln>
        </p:spPr>
      </p:pic>
    </p:spTree>
    <p:custDataLst>
      <p:tags r:id="rId1"/>
    </p:custDataLst>
    <p:extLst>
      <p:ext uri="{BB962C8B-B14F-4D97-AF65-F5344CB8AC3E}">
        <p14:creationId xmlns:p14="http://schemas.microsoft.com/office/powerpoint/2010/main" val="4215052711"/>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smtClean="0">
                <a:solidFill>
                  <a:srgbClr val="3B5998"/>
                </a:solidFill>
                <a:latin typeface="Arial Black" panose="020B0A04020102020204" pitchFamily="34" charset="0"/>
              </a:rPr>
              <a:t>Relevance Scores </a:t>
            </a:r>
            <a:endParaRPr lang="en-US" sz="3800" dirty="0">
              <a:solidFill>
                <a:srgbClr val="3B5998"/>
              </a:solidFill>
              <a:latin typeface="Arial Black" panose="020B0A04020102020204" pitchFamily="34" charset="0"/>
            </a:endParaRPr>
          </a:p>
        </p:txBody>
      </p:sp>
      <p:sp>
        <p:nvSpPr>
          <p:cNvPr id="2" name="Rectangle 1"/>
          <p:cNvSpPr/>
          <p:nvPr/>
        </p:nvSpPr>
        <p:spPr>
          <a:xfrm>
            <a:off x="228600" y="1047751"/>
            <a:ext cx="4191000" cy="2480166"/>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Ads </a:t>
            </a:r>
            <a:r>
              <a:rPr lang="en-US" sz="2500" spc="-100" dirty="0">
                <a:solidFill>
                  <a:prstClr val="black"/>
                </a:solidFill>
              </a:rPr>
              <a:t>receive a score between 1 and 10, with 10 being the highest</a:t>
            </a:r>
          </a:p>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A </a:t>
            </a:r>
            <a:r>
              <a:rPr lang="en-US" sz="2500" spc="-100" dirty="0">
                <a:solidFill>
                  <a:prstClr val="black"/>
                </a:solidFill>
              </a:rPr>
              <a:t>good score will lower the cost of reaching people</a:t>
            </a:r>
            <a:endParaRPr lang="en-US" sz="2300" spc="-100" dirty="0"/>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0176" r="20211"/>
          <a:stretch/>
        </p:blipFill>
        <p:spPr>
          <a:xfrm>
            <a:off x="4876800" y="971550"/>
            <a:ext cx="3511296" cy="3311411"/>
          </a:xfrm>
          <a:prstGeom prst="rect">
            <a:avLst/>
          </a:prstGeom>
          <a:ln>
            <a:solidFill>
              <a:srgbClr val="496DD8"/>
            </a:solidFill>
          </a:ln>
        </p:spPr>
      </p:pic>
    </p:spTree>
    <p:custDataLst>
      <p:tags r:id="rId1"/>
    </p:custDataLst>
    <p:extLst>
      <p:ext uri="{BB962C8B-B14F-4D97-AF65-F5344CB8AC3E}">
        <p14:creationId xmlns:p14="http://schemas.microsoft.com/office/powerpoint/2010/main" val="204561832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fontScale="85000" lnSpcReduction="10000"/>
          </a:bodyPr>
          <a:lstStyle/>
          <a:p>
            <a:pPr marL="114297">
              <a:spcBef>
                <a:spcPts val="400"/>
              </a:spcBef>
              <a:spcAft>
                <a:spcPts val="600"/>
              </a:spcAft>
              <a:buNone/>
            </a:pPr>
            <a:r>
              <a:rPr lang="en-US" sz="3800" dirty="0" smtClean="0">
                <a:solidFill>
                  <a:srgbClr val="3B5998"/>
                </a:solidFill>
                <a:latin typeface="Arial Black" panose="020B0A04020102020204" pitchFamily="34" charset="0"/>
              </a:rPr>
              <a:t>How to Check Your Relevance Score </a:t>
            </a:r>
            <a:endParaRPr lang="en-US" sz="3800" dirty="0">
              <a:solidFill>
                <a:srgbClr val="3B5998"/>
              </a:solidFill>
              <a:latin typeface="Arial Black" panose="020B0A04020102020204" pitchFamily="34" charset="0"/>
            </a:endParaRPr>
          </a:p>
        </p:txBody>
      </p:sp>
      <p:sp>
        <p:nvSpPr>
          <p:cNvPr id="2" name="Rectangle 1"/>
          <p:cNvSpPr/>
          <p:nvPr/>
        </p:nvSpPr>
        <p:spPr>
          <a:xfrm>
            <a:off x="228600" y="895350"/>
            <a:ext cx="8458200" cy="3865161"/>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Click </a:t>
            </a:r>
            <a:r>
              <a:rPr lang="en-US" sz="2500" spc="-100" dirty="0">
                <a:solidFill>
                  <a:prstClr val="black"/>
                </a:solidFill>
              </a:rPr>
              <a:t>through to your ad in the ad </a:t>
            </a:r>
            <a:r>
              <a:rPr lang="en-US" sz="2500" spc="-100" dirty="0" smtClean="0">
                <a:solidFill>
                  <a:prstClr val="black"/>
                </a:solidFill>
              </a:rPr>
              <a:t>manager</a:t>
            </a:r>
          </a:p>
          <a:p>
            <a:pPr marL="857228" indent="-400040">
              <a:spcAft>
                <a:spcPts val="800"/>
              </a:spcAft>
              <a:buClr>
                <a:srgbClr val="8B9DC3"/>
              </a:buClr>
              <a:buFont typeface="Wingdings 3" panose="05040102010807070707" pitchFamily="18" charset="2"/>
              <a:buChar char="u"/>
              <a:tabLst>
                <a:tab pos="1028675" algn="l"/>
              </a:tabLst>
            </a:pPr>
            <a:endParaRPr lang="en-US" sz="2500" spc="-100" dirty="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endParaRPr lang="en-US" sz="2500" spc="-100" dirty="0" smtClean="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endParaRPr lang="en-US" sz="2500" spc="-100" dirty="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endParaRPr lang="en-US" sz="2500" spc="-100" dirty="0" smtClean="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endParaRPr lang="en-US" sz="2500" spc="-100" dirty="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endParaRPr lang="en-US" sz="2500" spc="-100" dirty="0">
              <a:solidFill>
                <a:prstClr val="black"/>
              </a:solidFill>
            </a:endParaRPr>
          </a:p>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Select </a:t>
            </a:r>
            <a:r>
              <a:rPr lang="en-US" sz="2500" b="1" spc="-100" dirty="0" smtClean="0">
                <a:solidFill>
                  <a:prstClr val="black"/>
                </a:solidFill>
              </a:rPr>
              <a:t>Relevance Score</a:t>
            </a:r>
            <a:r>
              <a:rPr lang="en-US" sz="2500" spc="-100" dirty="0" smtClean="0">
                <a:solidFill>
                  <a:prstClr val="black"/>
                </a:solidFill>
              </a:rPr>
              <a:t> </a:t>
            </a:r>
            <a:r>
              <a:rPr lang="en-US" sz="2500" spc="-100" dirty="0">
                <a:solidFill>
                  <a:prstClr val="black"/>
                </a:solidFill>
              </a:rPr>
              <a:t>in the performance menu</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505296"/>
            <a:ext cx="7540977" cy="2590454"/>
          </a:xfrm>
          <a:prstGeom prst="rect">
            <a:avLst/>
          </a:prstGeom>
          <a:ln>
            <a:solidFill>
              <a:srgbClr val="496DD8"/>
            </a:solidFill>
          </a:ln>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800" y="971550"/>
            <a:ext cx="2252472" cy="1283208"/>
          </a:xfrm>
          <a:prstGeom prst="rect">
            <a:avLst/>
          </a:prstGeom>
        </p:spPr>
      </p:pic>
    </p:spTree>
    <p:custDataLst>
      <p:tags r:id="rId1"/>
    </p:custDataLst>
    <p:extLst>
      <p:ext uri="{BB962C8B-B14F-4D97-AF65-F5344CB8AC3E}">
        <p14:creationId xmlns:p14="http://schemas.microsoft.com/office/powerpoint/2010/main" val="546078736"/>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500"/>
                                        <p:tgtEl>
                                          <p:spTgt spid="2">
                                            <p:txEl>
                                              <p:pRg st="7" end="7"/>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smtClean="0">
                <a:solidFill>
                  <a:srgbClr val="3B5998"/>
                </a:solidFill>
                <a:latin typeface="Arial Black" panose="020B0A04020102020204" pitchFamily="34" charset="0"/>
              </a:rPr>
              <a:t>Right-Hand Side Ads</a:t>
            </a:r>
            <a:endParaRPr lang="en-US" sz="3800" dirty="0">
              <a:solidFill>
                <a:srgbClr val="3B5998"/>
              </a:solidFill>
              <a:latin typeface="Arial Black" panose="020B0A04020102020204" pitchFamily="34" charset="0"/>
            </a:endParaRPr>
          </a:p>
        </p:txBody>
      </p:sp>
      <p:sp>
        <p:nvSpPr>
          <p:cNvPr id="2" name="Rectangle 1"/>
          <p:cNvSpPr/>
          <p:nvPr/>
        </p:nvSpPr>
        <p:spPr>
          <a:xfrm>
            <a:off x="228600" y="895350"/>
            <a:ext cx="4495800" cy="3659976"/>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200" spc="-100" dirty="0" smtClean="0">
                <a:solidFill>
                  <a:prstClr val="black"/>
                </a:solidFill>
              </a:rPr>
              <a:t>In </a:t>
            </a:r>
            <a:r>
              <a:rPr lang="en-US" sz="2200" spc="-100" dirty="0">
                <a:solidFill>
                  <a:prstClr val="black"/>
                </a:solidFill>
              </a:rPr>
              <a:t>April </a:t>
            </a:r>
            <a:r>
              <a:rPr lang="en-US" sz="2200" spc="-100" dirty="0" smtClean="0">
                <a:solidFill>
                  <a:prstClr val="black"/>
                </a:solidFill>
              </a:rPr>
              <a:t>2014, </a:t>
            </a:r>
            <a:r>
              <a:rPr lang="en-US" sz="2200" spc="-100" dirty="0">
                <a:solidFill>
                  <a:prstClr val="black"/>
                </a:solidFill>
              </a:rPr>
              <a:t>Facebook changed the </a:t>
            </a:r>
            <a:r>
              <a:rPr lang="en-US" sz="2200" spc="-100" dirty="0" smtClean="0">
                <a:solidFill>
                  <a:prstClr val="black"/>
                </a:solidFill>
              </a:rPr>
              <a:t>right-hand </a:t>
            </a:r>
            <a:r>
              <a:rPr lang="en-US" sz="2200" spc="-100" dirty="0">
                <a:solidFill>
                  <a:prstClr val="black"/>
                </a:solidFill>
              </a:rPr>
              <a:t>side ads to the </a:t>
            </a:r>
            <a:r>
              <a:rPr lang="en-US" sz="2200" spc="-100" dirty="0" smtClean="0">
                <a:solidFill>
                  <a:prstClr val="black"/>
                </a:solidFill>
              </a:rPr>
              <a:t>new, </a:t>
            </a:r>
            <a:r>
              <a:rPr lang="en-US" sz="2200" spc="-100" dirty="0">
                <a:solidFill>
                  <a:prstClr val="black"/>
                </a:solidFill>
              </a:rPr>
              <a:t>larger format</a:t>
            </a:r>
          </a:p>
          <a:p>
            <a:pPr marL="857228" indent="-400040">
              <a:spcAft>
                <a:spcPts val="800"/>
              </a:spcAft>
              <a:buClr>
                <a:srgbClr val="8B9DC3"/>
              </a:buClr>
              <a:buFont typeface="Wingdings 3" panose="05040102010807070707" pitchFamily="18" charset="2"/>
              <a:buChar char="u"/>
              <a:tabLst>
                <a:tab pos="1028675" algn="l"/>
              </a:tabLst>
            </a:pPr>
            <a:r>
              <a:rPr lang="en-US" sz="2200" spc="-100" dirty="0" smtClean="0">
                <a:solidFill>
                  <a:prstClr val="black"/>
                </a:solidFill>
              </a:rPr>
              <a:t>Cheaper </a:t>
            </a:r>
            <a:r>
              <a:rPr lang="en-US" sz="2200" spc="-100" dirty="0">
                <a:solidFill>
                  <a:prstClr val="black"/>
                </a:solidFill>
              </a:rPr>
              <a:t>than News Feed ads, they are worth testing - but </a:t>
            </a:r>
            <a:r>
              <a:rPr lang="en-US" sz="2200" spc="-100" dirty="0" smtClean="0">
                <a:solidFill>
                  <a:prstClr val="black"/>
                </a:solidFill>
              </a:rPr>
              <a:t>generally they don’t </a:t>
            </a:r>
            <a:r>
              <a:rPr lang="en-US" sz="2200" spc="-100" dirty="0">
                <a:solidFill>
                  <a:prstClr val="black"/>
                </a:solidFill>
              </a:rPr>
              <a:t>perform as well as News Feed campaigns</a:t>
            </a:r>
          </a:p>
          <a:p>
            <a:pPr marL="857228" indent="-400040">
              <a:spcAft>
                <a:spcPts val="800"/>
              </a:spcAft>
              <a:buClr>
                <a:srgbClr val="8B9DC3"/>
              </a:buClr>
              <a:buFont typeface="Wingdings 3" panose="05040102010807070707" pitchFamily="18" charset="2"/>
              <a:buChar char="u"/>
              <a:tabLst>
                <a:tab pos="1028675" algn="l"/>
              </a:tabLst>
            </a:pPr>
            <a:r>
              <a:rPr lang="en-US" sz="2200" spc="-100" dirty="0" smtClean="0">
                <a:solidFill>
                  <a:prstClr val="black"/>
                </a:solidFill>
              </a:rPr>
              <a:t>Create </a:t>
            </a:r>
            <a:r>
              <a:rPr lang="en-US" sz="2200" spc="-100" dirty="0">
                <a:solidFill>
                  <a:prstClr val="black"/>
                </a:solidFill>
              </a:rPr>
              <a:t>independent </a:t>
            </a:r>
            <a:r>
              <a:rPr lang="en-US" sz="2200" spc="-100" dirty="0" smtClean="0">
                <a:solidFill>
                  <a:prstClr val="black"/>
                </a:solidFill>
              </a:rPr>
              <a:t>Right-Hand </a:t>
            </a:r>
            <a:r>
              <a:rPr lang="en-US" sz="2200" spc="-100" dirty="0">
                <a:solidFill>
                  <a:prstClr val="black"/>
                </a:solidFill>
              </a:rPr>
              <a:t>Ad campaigns and track results </a:t>
            </a:r>
            <a:r>
              <a:rPr lang="en-US" sz="2200" spc="-100" dirty="0" smtClean="0">
                <a:solidFill>
                  <a:prstClr val="black"/>
                </a:solidFill>
              </a:rPr>
              <a:t>separately</a:t>
            </a:r>
            <a:endParaRPr lang="en-US" sz="2200" spc="-100" dirty="0">
              <a:solidFill>
                <a:prstClr val="black"/>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981133"/>
            <a:ext cx="3810000" cy="3572311"/>
          </a:xfrm>
          <a:prstGeom prst="rect">
            <a:avLst/>
          </a:prstGeom>
          <a:ln>
            <a:solidFill>
              <a:srgbClr val="496DD8"/>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0677" y="209550"/>
            <a:ext cx="2557539" cy="4495800"/>
          </a:xfrm>
          <a:prstGeom prst="rect">
            <a:avLst/>
          </a:prstGeom>
        </p:spPr>
      </p:pic>
    </p:spTree>
    <p:custDataLst>
      <p:tags r:id="rId1"/>
    </p:custDataLst>
    <p:extLst>
      <p:ext uri="{BB962C8B-B14F-4D97-AF65-F5344CB8AC3E}">
        <p14:creationId xmlns:p14="http://schemas.microsoft.com/office/powerpoint/2010/main" val="140940784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915400" cy="838200"/>
          </a:xfrm>
        </p:spPr>
        <p:txBody>
          <a:bodyPr>
            <a:normAutofit/>
          </a:bodyPr>
          <a:lstStyle/>
          <a:p>
            <a:pPr marL="114297">
              <a:spcBef>
                <a:spcPts val="400"/>
              </a:spcBef>
              <a:spcAft>
                <a:spcPts val="600"/>
              </a:spcAft>
              <a:buNone/>
            </a:pPr>
            <a:r>
              <a:rPr lang="en-US" sz="3800" dirty="0" smtClean="0">
                <a:solidFill>
                  <a:srgbClr val="3B5998"/>
                </a:solidFill>
                <a:latin typeface="Arial Black" panose="020B0A04020102020204" pitchFamily="34" charset="0"/>
              </a:rPr>
              <a:t>Right-Hand Side Ads</a:t>
            </a:r>
            <a:endParaRPr lang="en-US" sz="3800" dirty="0">
              <a:solidFill>
                <a:srgbClr val="3B5998"/>
              </a:solidFill>
              <a:latin typeface="Arial Black" panose="020B0A04020102020204" pitchFamily="34" charset="0"/>
            </a:endParaRPr>
          </a:p>
        </p:txBody>
      </p:sp>
      <p:sp>
        <p:nvSpPr>
          <p:cNvPr id="2" name="Rectangle 1"/>
          <p:cNvSpPr/>
          <p:nvPr/>
        </p:nvSpPr>
        <p:spPr>
          <a:xfrm>
            <a:off x="304800" y="1581150"/>
            <a:ext cx="4495800" cy="2480166"/>
          </a:xfrm>
          <a:prstGeom prst="rect">
            <a:avLst/>
          </a:prstGeom>
        </p:spPr>
        <p:txBody>
          <a:bodyPr wrap="square" lIns="68580" tIns="34290" rIns="68580" bIns="34290" numCol="1">
            <a:spAutoFit/>
          </a:bodyPr>
          <a:lstStyle/>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They </a:t>
            </a:r>
            <a:r>
              <a:rPr lang="en-US" sz="2500" spc="-100" dirty="0">
                <a:solidFill>
                  <a:prstClr val="black"/>
                </a:solidFill>
              </a:rPr>
              <a:t>can be Conversion Optimised just like News Feed Ads</a:t>
            </a:r>
          </a:p>
          <a:p>
            <a:pPr marL="857228" indent="-400040">
              <a:spcAft>
                <a:spcPts val="800"/>
              </a:spcAft>
              <a:buClr>
                <a:srgbClr val="8B9DC3"/>
              </a:buClr>
              <a:buFont typeface="Wingdings 3" panose="05040102010807070707" pitchFamily="18" charset="2"/>
              <a:buChar char="u"/>
              <a:tabLst>
                <a:tab pos="1028675" algn="l"/>
              </a:tabLst>
            </a:pPr>
            <a:r>
              <a:rPr lang="en-US" sz="2500" spc="-100" dirty="0" smtClean="0">
                <a:solidFill>
                  <a:prstClr val="black"/>
                </a:solidFill>
              </a:rPr>
              <a:t>Due </a:t>
            </a:r>
            <a:r>
              <a:rPr lang="en-US" sz="2500" spc="-100" dirty="0">
                <a:solidFill>
                  <a:prstClr val="black"/>
                </a:solidFill>
              </a:rPr>
              <a:t>to their smaller size, you need larger text on your graphics</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981133"/>
            <a:ext cx="3810000" cy="3572311"/>
          </a:xfrm>
          <a:prstGeom prst="rect">
            <a:avLst/>
          </a:prstGeom>
          <a:ln>
            <a:solidFill>
              <a:srgbClr val="496DD8"/>
            </a:solidFill>
          </a:ln>
        </p:spPr>
      </p:pic>
    </p:spTree>
    <p:custDataLst>
      <p:tags r:id="rId1"/>
    </p:custDataLst>
    <p:extLst>
      <p:ext uri="{BB962C8B-B14F-4D97-AF65-F5344CB8AC3E}">
        <p14:creationId xmlns:p14="http://schemas.microsoft.com/office/powerpoint/2010/main" val="320220878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BUDGETS, BIDDING, &amp; ‘CONVERSION OPTIMISED’ ADS</a:t>
            </a:r>
            <a:endParaRPr lang="en-US" sz="3500" spc="-100" dirty="0"/>
          </a:p>
        </p:txBody>
      </p:sp>
      <p:sp>
        <p:nvSpPr>
          <p:cNvPr id="4" name="Rectangle 3"/>
          <p:cNvSpPr/>
          <p:nvPr/>
        </p:nvSpPr>
        <p:spPr>
          <a:xfrm>
            <a:off x="990600" y="1733550"/>
            <a:ext cx="7239000" cy="2743200"/>
          </a:xfrm>
          <a:prstGeom prst="rect">
            <a:avLst/>
          </a:prstGeom>
        </p:spPr>
        <p:txBody>
          <a:bodyPr wrap="square" lIns="68580" tIns="34290" rIns="68580" bIns="34290" numCol="1">
            <a:noAutofit/>
          </a:bodyPr>
          <a:lstStyle/>
          <a:p>
            <a:pPr>
              <a:spcBef>
                <a:spcPts val="400"/>
              </a:spcBef>
              <a:buSzPct val="100000"/>
              <a:buNone/>
            </a:pPr>
            <a:r>
              <a:rPr lang="en-US" sz="2800" dirty="0"/>
              <a:t>From our testing, the best results come from setting your ad to ‘Website Conversions’ and letting Facebook automatically optimise your bid to get the most amount of conversions for the best possible price…</a:t>
            </a:r>
          </a:p>
        </p:txBody>
      </p:sp>
    </p:spTree>
    <p:custDataLst>
      <p:tags r:id="rId1"/>
    </p:custDataLst>
    <p:extLst>
      <p:ext uri="{BB962C8B-B14F-4D97-AF65-F5344CB8AC3E}">
        <p14:creationId xmlns:p14="http://schemas.microsoft.com/office/powerpoint/2010/main" val="1033763328"/>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3584" y="1047750"/>
            <a:ext cx="6096760" cy="2374188"/>
          </a:xfrm>
          <a:prstGeom prst="rect">
            <a:avLst/>
          </a:prstGeom>
        </p:spPr>
      </p:pic>
      <p:sp>
        <p:nvSpPr>
          <p:cNvPr id="3" name="Content Placeholder 2"/>
          <p:cNvSpPr>
            <a:spLocks noGrp="1"/>
          </p:cNvSpPr>
          <p:nvPr>
            <p:ph idx="1"/>
          </p:nvPr>
        </p:nvSpPr>
        <p:spPr>
          <a:xfrm>
            <a:off x="1066800" y="3714750"/>
            <a:ext cx="6781800" cy="990600"/>
          </a:xfrm>
        </p:spPr>
        <p:txBody>
          <a:bodyPr>
            <a:noAutofit/>
          </a:bodyPr>
          <a:lstStyle/>
          <a:p>
            <a:pPr marL="457189">
              <a:spcBef>
                <a:spcPts val="0"/>
              </a:spcBef>
              <a:spcAft>
                <a:spcPts val="400"/>
              </a:spcAft>
              <a:buClr>
                <a:srgbClr val="8B9DC3"/>
              </a:buClr>
              <a:buNone/>
              <a:tabLst>
                <a:tab pos="1028675" algn="l"/>
              </a:tabLst>
            </a:pPr>
            <a:r>
              <a:rPr lang="en-US" sz="2400" b="1" dirty="0">
                <a:solidFill>
                  <a:srgbClr val="3B5998"/>
                </a:solidFill>
              </a:rPr>
              <a:t>Step 1) </a:t>
            </a:r>
            <a:r>
              <a:rPr lang="en-US" sz="2400" dirty="0"/>
              <a:t>Let Facebook optimise your bid to get maximum conversions…</a:t>
            </a:r>
          </a:p>
        </p:txBody>
      </p:sp>
      <p:sp>
        <p:nvSpPr>
          <p:cNvPr id="7" name="Content Placeholder 2"/>
          <p:cNvSpPr txBox="1">
            <a:spLocks/>
          </p:cNvSpPr>
          <p:nvPr/>
        </p:nvSpPr>
        <p:spPr>
          <a:xfrm>
            <a:off x="228600" y="209550"/>
            <a:ext cx="8915400" cy="838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dirty="0" smtClean="0">
                <a:solidFill>
                  <a:srgbClr val="3B5998"/>
                </a:solidFill>
                <a:latin typeface="Arial Black" panose="020B0A04020102020204" pitchFamily="34" charset="0"/>
              </a:rPr>
              <a:t>Step One</a:t>
            </a:r>
            <a:endParaRPr lang="en-US" dirty="0">
              <a:solidFill>
                <a:srgbClr val="3B5998"/>
              </a:solidFill>
              <a:latin typeface="Arial Black" panose="020B0A04020102020204" pitchFamily="34" charset="0"/>
            </a:endParaRPr>
          </a:p>
        </p:txBody>
      </p:sp>
      <p:pic>
        <p:nvPicPr>
          <p:cNvPr id="8" name="Picture 7" descr="36.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921" y="2266950"/>
            <a:ext cx="8426079" cy="1149350"/>
          </a:xfrm>
          <a:prstGeom prst="rect">
            <a:avLst/>
          </a:prstGeom>
        </p:spPr>
      </p:pic>
    </p:spTree>
    <p:custDataLst>
      <p:tags r:id="rId1"/>
    </p:custDataLst>
    <p:extLst>
      <p:ext uri="{BB962C8B-B14F-4D97-AF65-F5344CB8AC3E}">
        <p14:creationId xmlns:p14="http://schemas.microsoft.com/office/powerpoint/2010/main" val="4289240849"/>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209550"/>
            <a:ext cx="8867775" cy="1219200"/>
          </a:xfrm>
        </p:spPr>
        <p:txBody>
          <a:bodyPr>
            <a:normAutofit/>
          </a:bodyPr>
          <a:lstStyle/>
          <a:p>
            <a:pPr marL="114297">
              <a:spcBef>
                <a:spcPts val="400"/>
              </a:spcBef>
              <a:spcAft>
                <a:spcPts val="1200"/>
              </a:spcAft>
              <a:buNone/>
            </a:pPr>
            <a:r>
              <a:rPr lang="en-US" sz="3500" dirty="0">
                <a:solidFill>
                  <a:srgbClr val="3B5998"/>
                </a:solidFill>
                <a:latin typeface="Arial Black" panose="020B0A04020102020204" pitchFamily="34" charset="0"/>
              </a:rPr>
              <a:t>BUDGETS, BIDDING, &amp; ‘CONVERSION OPTIMISED’ ADS</a:t>
            </a:r>
            <a:endParaRPr lang="en-US" sz="3500" spc="-100" dirty="0"/>
          </a:p>
        </p:txBody>
      </p:sp>
      <p:sp>
        <p:nvSpPr>
          <p:cNvPr id="4" name="Rectangle 3"/>
          <p:cNvSpPr/>
          <p:nvPr/>
        </p:nvSpPr>
        <p:spPr>
          <a:xfrm>
            <a:off x="990600" y="1733550"/>
            <a:ext cx="7239000" cy="2743200"/>
          </a:xfrm>
          <a:prstGeom prst="rect">
            <a:avLst/>
          </a:prstGeom>
        </p:spPr>
        <p:txBody>
          <a:bodyPr wrap="square" lIns="68580" tIns="34290" rIns="68580" bIns="34290" numCol="1">
            <a:noAutofit/>
          </a:bodyPr>
          <a:lstStyle/>
          <a:p>
            <a:pPr>
              <a:spcBef>
                <a:spcPts val="400"/>
              </a:spcBef>
              <a:buSzPct val="100000"/>
              <a:buNone/>
            </a:pPr>
            <a:r>
              <a:rPr lang="en-US" sz="2800" dirty="0"/>
              <a:t>Once you have at least 50 conversions, switch over to manually telling Facebook how much you want to pay per conversion…</a:t>
            </a:r>
          </a:p>
        </p:txBody>
      </p:sp>
    </p:spTree>
    <p:custDataLst>
      <p:tags r:id="rId1"/>
    </p:custDataLst>
    <p:extLst>
      <p:ext uri="{BB962C8B-B14F-4D97-AF65-F5344CB8AC3E}">
        <p14:creationId xmlns:p14="http://schemas.microsoft.com/office/powerpoint/2010/main" val="2370524604"/>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18269"/>
          <a:stretch/>
        </p:blipFill>
        <p:spPr>
          <a:xfrm>
            <a:off x="1295401" y="819691"/>
            <a:ext cx="6248399" cy="2751119"/>
          </a:xfrm>
          <a:prstGeom prst="rect">
            <a:avLst/>
          </a:prstGeom>
        </p:spPr>
      </p:pic>
      <p:sp>
        <p:nvSpPr>
          <p:cNvPr id="3" name="Content Placeholder 2"/>
          <p:cNvSpPr>
            <a:spLocks noGrp="1"/>
          </p:cNvSpPr>
          <p:nvPr>
            <p:ph idx="1"/>
          </p:nvPr>
        </p:nvSpPr>
        <p:spPr>
          <a:xfrm>
            <a:off x="838200" y="3867150"/>
            <a:ext cx="7467600" cy="990600"/>
          </a:xfrm>
        </p:spPr>
        <p:txBody>
          <a:bodyPr>
            <a:noAutofit/>
          </a:bodyPr>
          <a:lstStyle/>
          <a:p>
            <a:pPr marL="457189">
              <a:spcBef>
                <a:spcPts val="0"/>
              </a:spcBef>
              <a:spcAft>
                <a:spcPts val="400"/>
              </a:spcAft>
              <a:buClr>
                <a:srgbClr val="8B9DC3"/>
              </a:buClr>
              <a:buNone/>
              <a:tabLst>
                <a:tab pos="1028675" algn="l"/>
              </a:tabLst>
            </a:pPr>
            <a:r>
              <a:rPr lang="en-US" sz="2400" b="1" dirty="0">
                <a:solidFill>
                  <a:srgbClr val="3B5998"/>
                </a:solidFill>
              </a:rPr>
              <a:t>Step </a:t>
            </a:r>
            <a:r>
              <a:rPr lang="en-US" sz="2400" b="1" dirty="0" smtClean="0">
                <a:solidFill>
                  <a:srgbClr val="3B5998"/>
                </a:solidFill>
              </a:rPr>
              <a:t>2) </a:t>
            </a:r>
            <a:r>
              <a:rPr lang="en-US" sz="2400" dirty="0" smtClean="0"/>
              <a:t>Once </a:t>
            </a:r>
            <a:r>
              <a:rPr lang="en-US" sz="2400" dirty="0"/>
              <a:t>you have at least 50 conversions – switch to manually setting your bid per conversion</a:t>
            </a:r>
          </a:p>
        </p:txBody>
      </p:sp>
      <p:sp>
        <p:nvSpPr>
          <p:cNvPr id="7" name="Content Placeholder 2"/>
          <p:cNvSpPr txBox="1">
            <a:spLocks/>
          </p:cNvSpPr>
          <p:nvPr/>
        </p:nvSpPr>
        <p:spPr>
          <a:xfrm>
            <a:off x="228600" y="209550"/>
            <a:ext cx="8915400" cy="838200"/>
          </a:xfrm>
          <a:prstGeom prst="rect">
            <a:avLst/>
          </a:prstGeom>
        </p:spPr>
        <p:txBody>
          <a:bodyPr vert="horz" lIns="91440" tIns="45720" rIns="91440" bIns="45720" rtlCol="0">
            <a:normAutofit/>
          </a:bodyPr>
          <a:lstStyle>
            <a:lvl1pPr marL="0" indent="0" algn="l" defTabSz="914400" rtl="0" eaLnBrk="1" latinLnBrk="0" hangingPunct="1">
              <a:spcBef>
                <a:spcPct val="20000"/>
              </a:spcBef>
              <a:buClr>
                <a:srgbClr val="421C5E"/>
              </a:buClr>
              <a:buSzPct val="85000"/>
              <a:buFont typeface="Wingdings 3" pitchFamily="18" charset="2"/>
              <a:buChar char=""/>
              <a:defRPr sz="30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114297">
              <a:spcBef>
                <a:spcPts val="400"/>
              </a:spcBef>
              <a:spcAft>
                <a:spcPts val="600"/>
              </a:spcAft>
              <a:buFont typeface="Wingdings 3" pitchFamily="18" charset="2"/>
              <a:buNone/>
            </a:pPr>
            <a:r>
              <a:rPr lang="en-US" dirty="0" smtClean="0">
                <a:solidFill>
                  <a:srgbClr val="3B5998"/>
                </a:solidFill>
                <a:latin typeface="Arial Black" panose="020B0A04020102020204" pitchFamily="34" charset="0"/>
              </a:rPr>
              <a:t>Step Two</a:t>
            </a:r>
            <a:endParaRPr lang="en-US" dirty="0">
              <a:solidFill>
                <a:srgbClr val="3B5998"/>
              </a:solidFill>
              <a:latin typeface="Arial Black" panose="020B0A04020102020204" pitchFamily="34" charset="0"/>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2495550"/>
            <a:ext cx="5778854" cy="1149350"/>
          </a:xfrm>
          <a:prstGeom prst="rect">
            <a:avLst/>
          </a:prstGeom>
        </p:spPr>
      </p:pic>
    </p:spTree>
    <p:custDataLst>
      <p:tags r:id="rId1"/>
    </p:custDataLst>
    <p:extLst>
      <p:ext uri="{BB962C8B-B14F-4D97-AF65-F5344CB8AC3E}">
        <p14:creationId xmlns:p14="http://schemas.microsoft.com/office/powerpoint/2010/main" val="4018577737"/>
      </p:ext>
    </p:extLst>
  </p:cSld>
  <p:clrMapOvr>
    <a:masterClrMapping/>
  </p:clrMapOvr>
  <mc:AlternateContent xmlns:mc="http://schemas.openxmlformats.org/markup-compatibility/2006" xmlns:p14="http://schemas.microsoft.com/office/powerpoint/2010/main">
    <mc:Choice Requires="p14">
      <p:transition p14:dur="1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1219200"/>
          </a:xfrm>
        </p:spPr>
        <p:txBody>
          <a:bodyPr>
            <a:normAutofit fontScale="92500" lnSpcReduction="10000"/>
          </a:bodyPr>
          <a:lstStyle/>
          <a:p>
            <a:pPr marL="114300">
              <a:spcBef>
                <a:spcPts val="400"/>
              </a:spcBef>
              <a:spcAft>
                <a:spcPts val="1200"/>
              </a:spcAft>
              <a:buNone/>
            </a:pPr>
            <a:r>
              <a:rPr lang="en-US" sz="4000" dirty="0">
                <a:solidFill>
                  <a:srgbClr val="3B5998"/>
                </a:solidFill>
                <a:latin typeface="Arial Black" panose="020B0A04020102020204" pitchFamily="34" charset="0"/>
              </a:rPr>
              <a:t>The </a:t>
            </a:r>
            <a:r>
              <a:rPr lang="en-US" sz="4000" dirty="0" smtClean="0">
                <a:solidFill>
                  <a:srgbClr val="3B5998"/>
                </a:solidFill>
                <a:latin typeface="Arial Black" panose="020B0A04020102020204" pitchFamily="34" charset="0"/>
              </a:rPr>
              <a:t>5 Steps to Successful Facebook Advertising</a:t>
            </a:r>
            <a:endParaRPr lang="en-US" sz="4000" spc="-100" dirty="0"/>
          </a:p>
        </p:txBody>
      </p:sp>
      <p:sp>
        <p:nvSpPr>
          <p:cNvPr id="2" name="Rectangle 1"/>
          <p:cNvSpPr/>
          <p:nvPr/>
        </p:nvSpPr>
        <p:spPr>
          <a:xfrm>
            <a:off x="609600" y="1410732"/>
            <a:ext cx="8077200" cy="2913618"/>
          </a:xfrm>
          <a:prstGeom prst="rect">
            <a:avLst/>
          </a:prstGeom>
        </p:spPr>
        <p:txBody>
          <a:bodyPr wrap="square">
            <a:spAutoFit/>
          </a:bodyPr>
          <a:lstStyle/>
          <a:p>
            <a:pPr marL="971550" indent="-514350">
              <a:spcBef>
                <a:spcPts val="0"/>
              </a:spcBef>
              <a:spcAft>
                <a:spcPts val="1600"/>
              </a:spcAft>
              <a:buClr>
                <a:srgbClr val="8B9DC3"/>
              </a:buClr>
              <a:buFont typeface="+mj-lt"/>
              <a:buAutoNum type="arabicParenR"/>
              <a:tabLst>
                <a:tab pos="1028700" algn="l"/>
              </a:tabLst>
            </a:pPr>
            <a:r>
              <a:rPr lang="en-US" sz="2600" spc="-100" dirty="0"/>
              <a:t>Create your Newsfeed ads</a:t>
            </a:r>
          </a:p>
          <a:p>
            <a:pPr marL="971550" indent="-514350">
              <a:spcBef>
                <a:spcPts val="0"/>
              </a:spcBef>
              <a:spcAft>
                <a:spcPts val="1600"/>
              </a:spcAft>
              <a:buClr>
                <a:srgbClr val="8B9DC3"/>
              </a:buClr>
              <a:buFont typeface="+mj-lt"/>
              <a:buAutoNum type="arabicParenR"/>
              <a:tabLst>
                <a:tab pos="1028700" algn="l"/>
              </a:tabLst>
            </a:pPr>
            <a:r>
              <a:rPr lang="en-US" sz="2600" spc="-100" dirty="0"/>
              <a:t>Start with Remarketing to your existing Customers</a:t>
            </a:r>
          </a:p>
          <a:p>
            <a:pPr marL="971550" indent="-514350">
              <a:spcBef>
                <a:spcPts val="0"/>
              </a:spcBef>
              <a:spcAft>
                <a:spcPts val="1600"/>
              </a:spcAft>
              <a:buClr>
                <a:srgbClr val="8B9DC3"/>
              </a:buClr>
              <a:buFont typeface="+mj-lt"/>
              <a:buAutoNum type="arabicParenR"/>
              <a:tabLst>
                <a:tab pos="1028700" algn="l"/>
              </a:tabLst>
            </a:pPr>
            <a:r>
              <a:rPr lang="en-US" sz="2600" spc="-100" dirty="0"/>
              <a:t>Target new customers through Facebook targeting</a:t>
            </a:r>
          </a:p>
          <a:p>
            <a:pPr marL="971550" indent="-514350">
              <a:spcBef>
                <a:spcPts val="0"/>
              </a:spcBef>
              <a:spcAft>
                <a:spcPts val="1600"/>
              </a:spcAft>
              <a:buClr>
                <a:srgbClr val="8B9DC3"/>
              </a:buClr>
              <a:buFont typeface="+mj-lt"/>
              <a:buAutoNum type="arabicParenR"/>
              <a:tabLst>
                <a:tab pos="1028700" algn="l"/>
              </a:tabLst>
            </a:pPr>
            <a:r>
              <a:rPr lang="en-US" sz="2600" spc="-100" dirty="0"/>
              <a:t>Move to lookalike audiences as soon as possible</a:t>
            </a:r>
          </a:p>
          <a:p>
            <a:pPr marL="971550" indent="-514350">
              <a:spcBef>
                <a:spcPts val="0"/>
              </a:spcBef>
              <a:spcAft>
                <a:spcPts val="1600"/>
              </a:spcAft>
              <a:buClr>
                <a:srgbClr val="8B9DC3"/>
              </a:buClr>
              <a:buFont typeface="+mj-lt"/>
              <a:buAutoNum type="arabicParenR"/>
              <a:tabLst>
                <a:tab pos="1028700" algn="l"/>
              </a:tabLst>
            </a:pPr>
            <a:r>
              <a:rPr lang="en-US" sz="2600" spc="-100" dirty="0"/>
              <a:t>Use Cost-Per-Conversion bidding </a:t>
            </a:r>
          </a:p>
        </p:txBody>
      </p:sp>
    </p:spTree>
    <p:custDataLst>
      <p:tags r:id="rId1"/>
    </p:custDataLst>
    <p:extLst>
      <p:ext uri="{BB962C8B-B14F-4D97-AF65-F5344CB8AC3E}">
        <p14:creationId xmlns:p14="http://schemas.microsoft.com/office/powerpoint/2010/main" val="24155069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09550"/>
            <a:ext cx="8610600" cy="838200"/>
          </a:xfrm>
        </p:spPr>
        <p:txBody>
          <a:bodyPr>
            <a:normAutofit/>
          </a:bodyPr>
          <a:lstStyle/>
          <a:p>
            <a:pPr marL="114300">
              <a:spcBef>
                <a:spcPts val="400"/>
              </a:spcBef>
              <a:spcAft>
                <a:spcPts val="1200"/>
              </a:spcAft>
              <a:buNone/>
            </a:pPr>
            <a:r>
              <a:rPr lang="en-US" sz="4000" dirty="0" smtClean="0">
                <a:solidFill>
                  <a:srgbClr val="3B5998"/>
                </a:solidFill>
                <a:latin typeface="Arial Black" panose="020B0A04020102020204" pitchFamily="34" charset="0"/>
              </a:rPr>
              <a:t>Coming Next…</a:t>
            </a:r>
            <a:endParaRPr lang="en-US" sz="4000" spc="-100" dirty="0"/>
          </a:p>
        </p:txBody>
      </p:sp>
      <p:sp>
        <p:nvSpPr>
          <p:cNvPr id="2" name="Rectangle 1"/>
          <p:cNvSpPr/>
          <p:nvPr/>
        </p:nvSpPr>
        <p:spPr>
          <a:xfrm>
            <a:off x="533400" y="1047750"/>
            <a:ext cx="8077200" cy="3539430"/>
          </a:xfrm>
          <a:prstGeom prst="rect">
            <a:avLst/>
          </a:prstGeom>
        </p:spPr>
        <p:txBody>
          <a:bodyPr wrap="square">
            <a:spAutoFit/>
          </a:bodyPr>
          <a:lstStyle/>
          <a:p>
            <a:pPr marL="228600">
              <a:spcBef>
                <a:spcPts val="0"/>
              </a:spcBef>
              <a:spcAft>
                <a:spcPts val="1600"/>
              </a:spcAft>
              <a:buClr>
                <a:srgbClr val="8B9DC3"/>
              </a:buClr>
              <a:tabLst>
                <a:tab pos="228600" algn="l"/>
                <a:tab pos="1028700" algn="l"/>
              </a:tabLst>
            </a:pPr>
            <a:r>
              <a:rPr lang="en-US" sz="2800" b="1" spc="-100" dirty="0" smtClean="0"/>
              <a:t>Seminar 3:</a:t>
            </a:r>
            <a:endParaRPr lang="en-US" sz="2800" b="1" spc="-100" dirty="0"/>
          </a:p>
          <a:p>
            <a:pPr marL="857250" lvl="0" indent="-400050">
              <a:spcAft>
                <a:spcPts val="800"/>
              </a:spcAft>
              <a:buClr>
                <a:srgbClr val="8B9DC3"/>
              </a:buClr>
              <a:buFont typeface="Wingdings 3" panose="05040102010807070707" pitchFamily="18" charset="2"/>
              <a:buChar char="u"/>
              <a:tabLst>
                <a:tab pos="1028700" algn="l"/>
              </a:tabLst>
            </a:pPr>
            <a:r>
              <a:rPr lang="en-US" sz="2600" spc="-100" dirty="0" smtClean="0"/>
              <a:t>Budgeting </a:t>
            </a:r>
            <a:r>
              <a:rPr lang="en-US" sz="2600" spc="-100" dirty="0"/>
              <a:t>and Scheduling</a:t>
            </a:r>
          </a:p>
          <a:p>
            <a:pPr marL="857250" lvl="0" indent="-400050">
              <a:spcAft>
                <a:spcPts val="800"/>
              </a:spcAft>
              <a:buClr>
                <a:srgbClr val="8B9DC3"/>
              </a:buClr>
              <a:buFont typeface="Wingdings 3" panose="05040102010807070707" pitchFamily="18" charset="2"/>
              <a:buChar char="u"/>
              <a:tabLst>
                <a:tab pos="1028700" algn="l"/>
              </a:tabLst>
            </a:pPr>
            <a:r>
              <a:rPr lang="en-US" sz="2600" spc="-100" dirty="0"/>
              <a:t>Ad Manager Panel and Reporting</a:t>
            </a:r>
          </a:p>
          <a:p>
            <a:pPr marL="857250" lvl="0" indent="-400050">
              <a:spcAft>
                <a:spcPts val="800"/>
              </a:spcAft>
              <a:buClr>
                <a:srgbClr val="8B9DC3"/>
              </a:buClr>
              <a:buFont typeface="Wingdings 3" panose="05040102010807070707" pitchFamily="18" charset="2"/>
              <a:buChar char="u"/>
              <a:tabLst>
                <a:tab pos="1028700" algn="l"/>
              </a:tabLst>
            </a:pPr>
            <a:r>
              <a:rPr lang="en-US" sz="2600" spc="-100" dirty="0"/>
              <a:t>Video Ads</a:t>
            </a:r>
          </a:p>
          <a:p>
            <a:pPr marL="857250" lvl="0" indent="-400050">
              <a:spcAft>
                <a:spcPts val="800"/>
              </a:spcAft>
              <a:buClr>
                <a:srgbClr val="8B9DC3"/>
              </a:buClr>
              <a:buFont typeface="Wingdings 3" panose="05040102010807070707" pitchFamily="18" charset="2"/>
              <a:buChar char="u"/>
              <a:tabLst>
                <a:tab pos="1028700" algn="l"/>
              </a:tabLst>
            </a:pPr>
            <a:r>
              <a:rPr lang="en-US" sz="2600" spc="-100" dirty="0"/>
              <a:t>MOBILE</a:t>
            </a:r>
          </a:p>
          <a:p>
            <a:pPr marL="857250" lvl="0" indent="-400050">
              <a:spcAft>
                <a:spcPts val="800"/>
              </a:spcAft>
              <a:buClr>
                <a:srgbClr val="8B9DC3"/>
              </a:buClr>
              <a:buFont typeface="Wingdings 3" panose="05040102010807070707" pitchFamily="18" charset="2"/>
              <a:buChar char="u"/>
              <a:tabLst>
                <a:tab pos="1028700" algn="l"/>
              </a:tabLst>
            </a:pPr>
            <a:r>
              <a:rPr lang="en-US" sz="2600" spc="-100" dirty="0"/>
              <a:t>10 Principles for a Successful Facebook </a:t>
            </a:r>
            <a:r>
              <a:rPr lang="en-US" sz="2600" spc="-100" dirty="0" smtClean="0"/>
              <a:t/>
            </a:r>
            <a:br>
              <a:rPr lang="en-US" sz="2600" spc="-100" dirty="0" smtClean="0"/>
            </a:br>
            <a:r>
              <a:rPr lang="en-US" sz="2600" spc="-100" dirty="0" smtClean="0"/>
              <a:t>Landing </a:t>
            </a:r>
            <a:r>
              <a:rPr lang="en-US" sz="2600" spc="-100" dirty="0"/>
              <a:t>Page</a:t>
            </a:r>
          </a:p>
        </p:txBody>
      </p:sp>
    </p:spTree>
    <p:custDataLst>
      <p:tags r:id="rId1"/>
    </p:custDataLst>
    <p:extLst>
      <p:ext uri="{BB962C8B-B14F-4D97-AF65-F5344CB8AC3E}">
        <p14:creationId xmlns:p14="http://schemas.microsoft.com/office/powerpoint/2010/main" val="38423201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fade">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5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4781550"/>
            <a:ext cx="9525000" cy="381001"/>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chemeClr val="tx1">
                  <a:lumMod val="65000"/>
                  <a:lumOff val="35000"/>
                </a:schemeClr>
              </a:solidFill>
            </a:endParaRPr>
          </a:p>
        </p:txBody>
      </p:sp>
      <p:sp>
        <p:nvSpPr>
          <p:cNvPr id="4" name="Rectangle 3"/>
          <p:cNvSpPr/>
          <p:nvPr/>
        </p:nvSpPr>
        <p:spPr>
          <a:xfrm>
            <a:off x="0" y="-19050"/>
            <a:ext cx="9144000" cy="45719"/>
          </a:xfrm>
          <a:prstGeom prst="rect">
            <a:avLst/>
          </a:prstGeom>
          <a:solidFill>
            <a:srgbClr val="3B59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30xFBP-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23366"/>
          </a:xfrm>
          <a:prstGeom prst="rect">
            <a:avLst/>
          </a:prstGeom>
        </p:spPr>
      </p:pic>
    </p:spTree>
    <p:custDataLst>
      <p:tags r:id="rId1"/>
    </p:custDataLst>
    <p:extLst>
      <p:ext uri="{BB962C8B-B14F-4D97-AF65-F5344CB8AC3E}">
        <p14:creationId xmlns:p14="http://schemas.microsoft.com/office/powerpoint/2010/main" val="7872091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 name="ISPRING_SCORM_RATE_QUIZZES" val="0"/>
  <p:tag name="ISPRING_SCORM_PASSING_SCORE" val="100.0000000000"/>
  <p:tag name="ISPRING_PROJECT_FOLDER_UPDATED" val="1"/>
  <p:tag name="ISPRING_ULTRA_SCORM_COURSE_ID" val="63BA48E2-7219-49BE-9CD3-30EF08EA8516"/>
  <p:tag name="ISPRING_SCORM_RATE_SLIDES" val="1"/>
  <p:tag name="ISPRINGONLINEFOLDERID" val="0"/>
  <p:tag name="ISPRINGONLINEFOLDERPATH" val="Content List"/>
  <p:tag name="ISPRINGCLOUDFOLDERID" val="0"/>
  <p:tag name="ISPRINGCLOUDFOLDERPATH" val="Content List"/>
  <p:tag name="ISPRING_SCORM_ENDPOINT" val="&lt;endpoint&gt;&lt;enable&gt;0&lt;/enable&gt;&lt;lrs&gt;http://&lt;/lrs&gt;&lt;auth&gt;0&lt;/auth&gt;&lt;login&gt;&lt;/login&gt;&lt;password&gt;&lt;/password&gt;&lt;key&gt;&lt;/key&gt;&lt;name&gt;&lt;/name&gt;&lt;email&gt;&lt;/email&gt;&lt;/endpoint&gt;&#10;"/>
  <p:tag name="ISPRING_PLAYERS_CUSTOMIZATION" val="UEsDBBQAAgAIANu2gUJ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wQUAAIACABFsldEBlydIcYDAADNDwAAHgAAAHN0cmVhbWxpbmUvY29tbW9uX21lc3NhZ2VzLmxuZ61XwW7jNhC9L7D/QAjwsdn2VhSOA9lmIiGypJXoOOlFYCTGJiqRrkQ5u/36DkU7trMpJK57MGBSfDOcN4/D4fjmW1WiHasbLsW189vVrw5iIpcFF+trZ0luf/ndQY2ioqClFOzaEdJBN5PPn8YlFeuWrhn8//wJoXHFmgaGzUSPjmPEi2snnmYuIe7MW+CQpBlxp87EVYrmm4oJ1Yy/7BcPwK78cB6tMuKTAFsZmUUhSaIgi90QB6cmL7ASRgQDPpSKWSLjBKfgHCfOJK5ZA65ZjXzxIu3MpNhNZp4zSRmt840d9sGf48iZPPCC9XtdJglsN0sDAGV+qiMHc4s4wATPncmTbNGG7hhSEu04e0Vqw0BHitcMNSV40B9yCROiZX3OPO0jiokfhWk2XRIShc7E00bkVoFMe6leuMk9Tg6ZTpJoBTmua/lqBcSJm+r84Jo2rLaCev6dF8Cvy6/H15sSfsrSSIwh7JiJXhBOU/cOZ9PoEdKi1WiDiO6dSXRvg3jSkn/qF3zoPvh3rs6iFgzonST+7E0tORVIivI7onkOOLSt2Y7LtoEZLSBWGN1Yeknx1yXo1HeDDzRpDCIuOnWu+Y7BFuqiPy3dMTdVa9BRN+vPK9UgYLQkgR9i4ypqVclF72mBSjLDcz+8y74u/T+zW9cP8PzNOX4khgkKJ1FIhWhZSs0ukEKLHRU5Q88sp23D0HdYVvCiW7alkBNN098t/wdRtT/Fo30BCOf4cXR12dYMLytaC7hrLE2dlZ8fg63aBiJVilVb1RfFCRNX/8suLo0rdtP0P4MakpcLI3rn3zYcc61leAHZhuJZUV4ORwVQZyCKWyhjga4KfMCNeEQvogTv0QsJerdDx14UQqTxBvqcP4bDVnia+kRTxJ4brpgF8oxhuzagy5ZJ+sdCyWW1LZliR7E8sxdNSsnoDjIJ87wx6rn6CWdWqjjUfl2kT2+SQ2mEDa2pvtkRbKnkFbBYDLC5XOADm+YCOGNiJduy6Gpayf/qLgEguK0MIVtDtnH6Usuqmy1pczhQ5g66uWQXJrjEOD112GfUNHUg5ENfB0IejLHqSY8owxlh35QFxkRIuCrZQFR3sQ1rVveIczYHQj1AvG8g0418HdpAplrq7xr1fWGxO6YfGto33kdLg1pw4i0X0xCK6r4TIZu2ehZQXXuj6bi78N1zasNGYae4n37znBqxe/GcIokPJ/U2ShYuKH10dmT1pxGSL+h8er5Muj8jGzc2z6pu7UHiYbQfB+4UB5pfqEI/GHkbNd3De/zl5B3+L1BLAwQUAAIACABFsldEm7JuUtUCAAA1CgAAKAAAAHN0cmVhbWxpbmUvZmxhc2hfcHVibGlzaGluZ19zZXR0aW5ncy54bWzFVttOGzEQfc9XWH4nWy5tabQbhIAIBIUIUlU8ocl6krXw2lvbmxCe+jX9sH5JZ9dJSMSlW1TEU+LxzJzjmfFZx3t3uWITtE4anfDN9gfOUKdGSD1O+LdBb2OXM+dBC1BGY8K14Wyv24qLcqiky67Qe3J1jNJo1yl8wjPvi04UTafTtnSFrXaNKj3ld+3U5FFh0aH2aKNCwYx+/KxAx7utFmNxMH01olTIpEh4r1Sqh+BLi4JHq06HMkdd0XZdMlZm3wEhZIUE6kreI8tQjjOitLPN2VQKnyV8q0pCztHjJHXqQA6qJAeGWGo/z56jBwEewjLAebzzbmEIJjHTkMt0QDusOljCDwc3x9f9o8uzk/PTm8HFxdngpB9I1DHRep44WgeKiZApbYpLnBi8hzQj3hQzAuUwjlZNC7eR0WvkqjUbGkVFraOo0fkQxTnkRHLeqfayOW0QE9Apiqtbqds9it3kbERHU7OE71sJijPpQcl0ke4BKlQizcA6XKWw2HFVfdPuvrVmWp9/bnjOsY+6idsxNVtVDUfbxP3Igmvm+d2USrCZKZmSt8i8YVSlMqd/GbLViWEja/LaqsB55pQUyCYSpyj2mgBdE0ReUiTdk0KhDwg/SnnPhjgylvIiTKhPZJcu5G83OgFYTWH/xKEA5x7wYXGcD5tb2zsfP33e/VIVYj4lb0aCBhvzwr8nD6Cya0NUlDLUyBU0akoKpcN6NIQUtdtfy/YWHDOY1HNZzVoNThMpiXfApo2ULrDUJTZNmIJmRqsZg5Skx1VTPpGmdGQJ8xxSu1cRDKFM6prqWE6QwKxodhkfCtlpR79//tp4MWgux30FFVrQ44MXBXkpyo/1K44qDX1aUr0t319Rr5s15Nw08bo4beJ1GZRwVQUbUSAZGwfNJCFTMpcexTOBr+jGf/7A1c19rhvRewzI6xiF1fKlsfa0iKMn3z4tsq8/9bqtP1BLAwQUAAIACABFsldEsi9dz+EEAADKHAAAIgAAAHN0cmVhbWxpbmUvZmxhc2hfc2tpbl9zZXR0aW5ncy54bWztWdtu4zYQfe9XGO57nGZzW8AbIHbtIkA2DeDUrwUtMTYRijREyon79R1eJJG6mZJfN8Jm1zNzDofDudDaqfgg7OG30WgaccrTFZaSsK1Qklw2IvGP8SaTkrO/UhQTzOQMbwkbP/y+XC7uv8+nE213ArNgsUbM7i4vuxFPEVfkl/qnzRRsZMrpK2KYXmy2/25yl27UE4rCxqkeGO2huGA8TZC/sP4ZSGL8WNyoZwiF0kGMgePbXD29OASmOJI4dndzJo3Zz82jeoaRlDvqEVgCn2aaKQ8MMbnUYzuSJJgShmEb/bZQAKMsTcH1FSUx7pfHVYo3+DyQgXIoO7Z9Tfk2xUL0i2PBsqfouEHRB8Dn88V9X7jkElEdBzEwlprBhqEH/sBpluC5Ec1QCuj7q9lNu/953s0a+9zVQj39sKbfXV+pJwxp+173OQkIZt6+TrYux3hYv6gT9G8W3RwhnaKDIbRNlBQRT/aIHZ/5ls/6RHB33OMUcvIjD6IuzNv7kDUd7IEIAo4D+PH2ejkL2PM+JQlKj3OlOtkMSpjAEJvYAYbGWKKNsMkVGFKNsCdRHFHwaDzNEzIdT7D0T3iPhhIhxQUcXHKxI9sdhT/mELu74mm2PJGHOuYmR5mX51M5fg06PT/7Ss96JWEL2dm+qYH0RiTFa1OMpXvau9AcK6paRfzudvFnaMTh1wWKJDlgJy9D67pgIMxyDK20KsmAMvMogmtMxX9N8KfpMrOletqMpTqnnrd8HxNyx3cRwyZlA0P/UXmCJGRWdlGEDkuHYw+XR4AgSTjTJXMyUx2wusU9sZhESAZMoE/CYv7Zf37UcSGJXEGFHrOFtVwG7k56OeAmYJH70Etfbu9fG4K2dfrOYP/pvieYwncEnsnKq4MyDRYMbSiOH94RFXg6qStqgC/YawwKmWY+IFcYRNGLKivU5BXzJ/GM32XN2oqr3HbNNz7jkCpJfZGqgSFg6EC2umx81y28TW1X3/HPV1N5OF3DSvxRriRKZbYv1u8wMSQxfkcZlb7RivyHHwQkLJ1O2g30QdePtYxK9bBhFnjykeV+QxtoAPjrx/hybGyNdWGnkg9WUd/1xiNVEXBgBWLSCpG7LNkwRKioov7oQAmM0mhXRVx1IBiXuLbEtw4AkhJFuwTiWYNd5zBI6Wq8rGKfH8UTe+d59poqaFTlZVx8o/ExDQqDSOBoCMUHTP82sbeAurzil06RFsc8nc6gxnRxCr2yeyely3ljV2nWlbifKP3Aqfke7ZaIJy/NlxmlIkoxtq+LnFVqqhI1p1zgGsCVlrbqnYXriP5s1HbmFDmETcwMhShzKybCVeTygkEn3EFFfTxS77me4KP6e12K7HFAwYC741GE9ip4vnTSTGxT3yV+KUVnEHuZ7C9QtKKzF8lL3WVfObIzqL0Sd/kfC8WANaAdNx33dOJkizsLvZJy333V5rB5k/aTx9D4zTcfI1Fsjq46trRwc1xJvBfuvHKMTeLmfC+FiS2OVnVZJWv3PZ1TU768pcxL89Aqd+qxo8yf9eCrLeKJnY4Fc/IVZQ2NoaopMS/4y7wermGqGq8zHgjPRDOuSfur2/zqNmd1m7a2Mk2IiCp9BtL8HwZ+xHgJqLzSKlJ7X1EDM54bB4FiJY8U69PO7y3tBtovf3koAPV/mP8DUEsDBBQAAgAIAEWyV0Qa2uo7qgAAAB8BAAAbAAAAc3RyZWFtbGluZS9pMThuX3ByZXNldHMueG1snY8xD8IgEIV3fgW5XbBb0wDdTNwcdDYVUUno0XDU+vOF1Bhnh0vuXd73Xk71rzHwp0vkI2poxBa4QxuvHu8aTsfdpgVOecDrECI6DRiB94Yp37R4SI5cJl4ikDQ8cp46KZdlEZ6mVBIohjmXYBI2jrLMGFFWUk4rCivb+b/ozw0MY5yry+xD3qMpe1GrhVOyGipzdig83iLIalDy667KzpRLRRFK/jxm2BtQSwMEFAACAAgA2raBQt/H9upqAgAA6QUAABUAAABzdHJlYW1saW5lL3BsYXllci54bWyVVMtu4yAUXadS/8FiX+Ok04ci3KpTKavpKFI6j11E7RsbFQMDOG769YPBju0qo1EXluCac+7jHCD3bxWP9qANkyJF8zhBEYhM5kwUKfrxvLq4Rfd352dEcXoAHbE8RcZqoBVnAlCUg8k0U9ah19SWKRoFYkeNokxWilr2wuFnn+UmcVn2k53STGpmD66Ehduen80cWJgUldaqJcZN08TMuFOiMJLXLb2JHTVWGgwICxqHClEPXdr/g91XSYHtQYEZgG+GTaDNZSx1gRdJMse/n75tshIqesGEsVRk0BbrBjTzE3qh2euTzGsOpo3NSMiwAWvb5D42I3bJ5rciMjpLUTiwrcAYWoCJuSgQDlh8Akx2nJqy4zET2pZX1S+cmdIFA7s/vR2i2x7itcED0LwyMYa0+5OHCZ5mJZVv1xtjVXO+AmprDTmKNPypmVutWsKj9vNkjkKiwUY+W2yazP1xqxXNrNSHR4dzBuiEi49Cx0Ho2INovm9FyOOHbrHuVNgMRKhvcxdq6+c1I3uWg/xOtaatJ+6sroHgD8EOi6dggkPfnVJHVQg+YQOS1cbKir17xok/7NJDPzOsCVk/ut0w7wfFRjcNnfBcuxoZzesPtlZdqk76Wk10t8scdrTm9nGcvzfnCPqhvlMeOs31i4lcNhv2DlEJrCjdBb66XqCoYXn7ssyT5HbE0Daxbj1hzdDVVoXIKBvB3YyDPP+SgjjknkETMMFiX52MhZa1yD+KEKvhmhruDPPg/kQcdq5mJ5mVKkWXQ+lXlzfo2NOXxXUP9XWtQ+JQy2dvzbYr21sAdw48dkK6R9Et/wJQSwMEFAACAAgARbJXRA9rEPhAAQAAuwIAACoAAABzdHJlYW1saW5lL3NraW5fY3VzdG9taXphdGlvbl9zZXR0aW5ncy54bWyNUttKxDAQffcr8gdNMrlCWcitsm+CDz6XbZWiptBEFMnHmypLd3VFM09zzuRM5mTa9DhF95Ly/Dy993ma4+2Y8xQf0u4KofYwP83LzTKmMadmQ+6mOMyv+3g/r1hFU+7j0C+DW9m0w6j7PEhJo7yqGbOMIskCDQr5wF3lNHgNrnKeEtc23yS+dJfxMMZ8WbVtztifF/YxjUvex2F828F59Sl1PsH10g9TrUs7wdYox67FszUQI1zyUKgBAIEc98TjIqWWhqCAGcdQrKJAARHOiRaFSMqhZp0WVYUFLRCTjFFfaKD1NjLGeuqKBE2Iqd2C0q50nZUYI0IIMF+4gM5iVKuhahhQq4HgwYIoxhqiAHWusx0rwQfhOFI0CIwLsxYw3szdpju1a0P/Pc7Rzj8EL37BRXbdrebHctWX/7qfH1BLAwQUAAIACABFsldEuF+xEqgKAAAjKQAAGQAAAHN0cmVhbWxpbmUvc3RyZWFtbGluZS5wbmftmnlUU1cex6O1VuwoRdxB6JRWrIKoCQEEzKDgMhZw7Fhk2LRAEiebNprgBBKLVqQMpsuIJmFRuliLEGlMWAKJuAVNHjG1gtmI4JCIZgECCRBe0peEzvLnnDN/Jue8k8999557v/d3f8v945XvS9u1aOHqhTAYbNGe3cn7YbD5AAz22vEF86E3rnfR7o455P27tsOaeoKHocY8TFJqEgzWzHxz5vDrUNvv6O5MMgy2+I77mSMh/VAAg61r3ZOc9OeiXJNW+mMBVXlrQJO0sWvvyPx5ZYvh3bKkLccur3qx7u3YEcTYW6Vhy85cLnh75e55f0KcRq5ekvzeynNbA9ZgP064S074UGdf3qn6Y9uP7eu15v5OhvxN/xOTXC3OdEBov0y/rrIXv9gRqoJ5fn9QItk5Qsoib+urZLgXxnzgAx/4wAc+8IEPfOADH/jABz7wgQ984AMf+MAHPvCBD3zgAx/4wAf/FyD+RuvUO3nimaEob+uLd9lzvBD+vwB1P4L28tpVZB1oxMSETt56w3xOaQ++o2r29t9qbD+CoDmnDDF1Do0BGdU5/rM+DTDSzh8+X2ha6R3z7CMNgg1cyEW5puQxLqddbPkh7mxcFT9/ZsCf0To1Y0C5zjY8Xqin1VpKTNUJDiOPE0UfrTh6DZAPq+Re+dk3v65Xip0T3L2eiVET19IJIhdoyRNvNA0aVogn703QVsRbE+V2ESVt7e6VZCWGntZHp3sUPKuvWQo4p+SM3IVl9coEMeWEKuUSCysQUAIW1wQqZJpFYd7tHs2shgaOMhnZCyX1StWFIysOo6F/VcpbgEybUL/KI+XivT0Ko4Xhcnx3NILdmCKo2ARX4Ammd86h9cQQxe/cQ06phx6E12n+khXvHktiONSZ/TZBS2dX26uy4Ao07kvTO7IPEFlZwgUtG9igmSpWz4xfRXU6X0x2jP+8l5MHvszoC2VJEdQxPgt0Cxc5X9xsy1EY4XVTskz5ax6t/A8iHCNlqI6TkwNluuOx8e+zwQkuI1FKXxpPBb/IV+Ajf8o5wypH43ArBijJPD80qeRVVkzozLM3uChy8bZpBTNXbK9jHdoij+qfaKLWrNlnvs8i22wtYvBs3EWphqorialljHRBwx33M3tAPLyFmWh7OnEB0H+2Ivdpx1Akqa0ZySQhcVygY7HbIC04skMGl2fnKfF0G6+O0O/ot/cf5EhwZJ5JP9qhDzT1sLIq0VzR9Ev9lbIQlTMkMws1nuCxaoZkiUzv1PTQ7kSJJgcZBCo8PIXHNzAzP346qJnYcT6F15fHACMCT9b+7eU1wCpHiRPP8glpm922J+iMGFuMowbkEshN0ALW04jD+n6aJTGOnTjWHdZnATHbwOF0kmj6CTeXMa5jcgdlF06SzVX7kF248nxybjglEi63zG8u7LeL7J0DHXJxS/ZozBWjio9TO6QionuLK0QjnwGB6QnHQAU6SFzVoFh7KvIKrpbD58cJtB09lmJDfFQCO9GuIXOoHc/XNIh3VW2Q9UyBcz1hosVEXqo86ZrUHKXsR3A2HOhpDn40uy++wZ/V8GFI0bNPTcvWW+87oOCiXPW4p4Bkgzs4YI/TENsriJc07uSVI62vRQ/o/4G1aS10avTZ1AhWH5a1HcGxCmivK+/yaOY2DI3RM0R8V12JJQurX/nlC0Mr2oIUtjAlMTmLs4MLzOO+9xVg3HkT3C0Ikqw9E2lnEmK4E9lHkBlXQO43SrOlssShNvV7ZB+dCF6IrvDDOPLIMsiR0xnTjzNt/i+9usFblG5/+shpALTrxFoLEZGlti2FBwK9vTaAXoVF2g2x+qJeQeITSHdhWiU6MHtxyRndFumuCWA0ZygzHrMXwdkkCGrVO5cA+vzlF/cJ8GLZGMlMFMuc4jZUWS6nPE8I78J/8EzlipVoR6JbrKv78cLCjTsQavFtfNvrntD+a1vmpiAe4OxbQ96PcDwPdRVVgae3egOA4CjJc0336UaOES0n5TSkfJvDmCm5QfLEtEgpN5JswuA7wfLgPpXtausLrCA03Yapf5B94TjvBmUZ2lRdswSgGCg7eZDZOJVoaXW7VkWO4ajXAIu1XvucmIkqVcZCkQdlslip89MaIb27GTo5UJRePBhIemq52+COfsyaOyJPJDrQKJ5Yi0XqW3sFqHspO3lT58RT60Q7rFDYFJQqZc44NVh0H7wV7YpLL0dLJfCmFF5+qLzIyFcyPc17N7TMnGz9L6bZJO/sq6VPD5toYjIt/rRHCZRfUVJnl1cJsmtwad70zxeJRjvkMHZ9lm661+ZUCf7LvzZKNkl4AtO1jVvYgE7K3iRAWu039WGrNnTh0XN7z1wvpNx5Wi31OyQ1Oht/0rJMhldVykX5gb/oo2tZavAW5JnQUWVapyN4Lqq0iqmodr+Uva/OOYvVP1/lSaxNgrJQ+uShiCAS8lIllMmJ38bdc86p9Wi0qXDcGiNN5+i35QeE56ZiL+UfVJv/5UloBk+ndAVLVBRDazfW1h3G1CwId8AzLlX6hVfsCDCsB5KbHGYhiWY2d9r7g+bgnWhlQu1B5NqiSIYEv135SRPGoSSGyMW8oAH9K/3odcB02n9bUcmQ2PAUx5sHtLXjBRysQJZ9AsnEEIhU7keQVybfyFdHklfVK80UYYvH0BqQPvZ1HT6EMTNqAssxQksAM8sP/fxbrGA57rwS1U3u849bDtAdal1t4fbbkm22ZiBGPAWYNl8nkD//99krLUYGgUPWNmGRSZjyrWX6ffM4B+HNBbrigmcH6srbAvn3zcvy4VEdI7cr+W1imUaX2Gc9IaVYLaaeb5jb2kvoRCYAzB2a6UgdWe04RmjazzEYKFR9tEZre0SRyg6cLbutvRIXwzaxGx5SGEwjFzA5rd4ddK69lBrLcXjS76dvhLSOhow2zucdg8IGINHJVUOwFYam0E8i2OB0n1gUhl7LbmzMOaNeBvy9LZC8QYFPgFKbugFpsHerpq8YPMfa6tAwXKAaSqP4EPHkYIXafo60a1OQO3MfJMuIbwV5JwQOpFJvy5J5fH7F22yW8CQxml05NTT5aId/Y1NkRrW39FJp08NXSce/K8dYqYD+Ic8Pg1OLV3mnCoeKpvX+VM1/VNpadQDg2Vbr9LapB+nEqMutORkXGuPeZzfeY8cPHETQhi5kmM95618SAk61nkN7bxLLoTnznGMXL96GfG9MGqUL8LjaxlIs2qz/bdKItM/RuIxYrV/ZXIUE5RwFcNxOCkiY7OlwTr9Su+8pbhErZ8u9dPBbrM2deybWX61ASI6uc38XR7B+ySwuEOZu0VmLLTjDP6XQosjdtwptdwPTrztnvHUhRXjEe7/Km3qYIciI1l5jlcg3y5qvrwnzXts0n3N28jZnnLmeM3z8S/3K3vOzn9sRn+zxLg4F15ZZOtVBQNDGFbtiUFBx/yjG23uqAb9VOf4TrbZ47AHwnIkStQd4O7ILHz/4/qLW+nADFx8V5+ihinjtv5/tSnks+f7r1Cghxuqy8rklBMfdGNFo5ZOo36YsaH863jxcAFdjkWSTim+6nV3qNiWXvnlWNfD96VR/zkZkCZ4VpMCjnY+U+cxEgXbBrOL64cOP7znhHMA1p+SzwNIk4bM89/s9KWnJTdsPlf4KUEsDBBQAAgAIAEWyV0QyclsURgAAAGkAAAAdAAAAc3RyZWFtbGluZS9zdHJlYW1saW5lLnBuZy54bWyzsa/IzVEoSy0qzszPs1Uy1DNQsrfj5bIpKEoty0wtV6gAi0GAkkIlCq88M6UkAyhibmyJEMxIzUzPKLFVsjBBqNQHmggAUEsDBBQAAgAIAHeTq0T+VZKv0QMAAPsNAAAdAAAAdW5pdmVyc2FsL2NvbW1vbl9tZXNzYWdlcy5sbmetV91u2zYUvi/QdyAEFNgulrYDWhSD44C2GFuILLkiHSf7gcBIjEOEIl39uM2u9jR7sD3Jjig7sdMOkupdWDBpf9/5+c45IgdnXzKFNiIvpNGnztuTNw4SOjGp1KtTZ8HOf/rgoKLkOuXKaHHqaOOgs+HLFwPF9ariKwHfX75AaJCJooBlMaxXT2sk01NnPorH4WyOg+vYDydhPPImznBssjXXD8g3K/N7/sPP7z98efvu/Y+D11tkFyI6w75/SIUs07s3HYgCFoV+DGzEjwNyxZxh/eyHCxfM9wLiDLdf+qHnEbl0hvWzFbeIIhKwmPqeS2KPxkHIbC58wojrDK9Nhe74RqDSoI0Un1F5J0DJUuYCFUqm9ofEwIauRJsxN8JLL5jELAx9GpPA3e04Q6JT5Ob8M9RHT5YIUxIBQc4LkX8HNrZSWzjCSvVjmHqTqQ8fVrswlas7BZ+yrx9zEoBaQrehZoRSPCHxKLwCnaCswj6I8AKq6aIP4ppQqABC2zABvvQmmHlhUFdQRCiLvPFj+SRcI6PVA+JJAji0zsVGmqqAnbqiRNoUUtHPCiUfF1C4Hva/UaQNIZLalutKbgS4kKftukDLjIlbK/Nx4f0an2PPJ24MUrnhMma2l2tjHKpfmxJxpUwdANjl6YbrRKAbkfAKSukB/pbK1P5tzSHs2pNPlfwT8XLbOa+2TRe45OrVyXGuecyHYbHkue7QQc+oDlr+62CzqoBIy1Jk67Itir1MnPwvXhwb1xxT+p9BddHlyIie2e8bDoUSJxG82KDbR9J0R5AZ1AeMtYxL1R3lBedgaJ6LAka8yJGnb3vYvISsHcAvIZs98Esyoh6r8yNuClm2vk5skhutvq1vAu9vJUrxpPGNuDXQu0rwDQgA+7JoRD/5DmO9xNxNxXp87c/YLUsADq14CaclBC4pmUH8aQfOxYzsMtiMxoNMLE2lUjuKlLy34xG0qbImIetGp8bobW4yu6t4seuDZjqfHeNFE1zUGJ3vGWwjpQRH4ym0kKX3GY19PCJQ0YFBGS+TOxjvt6bSaUei5lzkknMMZNvsUMHz5O6fv/7uyPHMk2YXbXd/6UUCnVaPB/JI9ltgSlH80UbC8OgQZxddUNtz5A7X8VhpBdwmDzOGx9MZaEytpKbKk/a39j7DDEcX0Of20OMMZzy/hyHBjFG9WGzIdSGU/aw/HamrUkkt+mCPG5F1wMybx9h17f0CbhZKJvfNqyVF3A6q+qKh4KLRlWw8xQHMkGd8IpVlT0I7tncdCw3XrJ/abfP1FH9cFfaaNni9d2v7F1BLAwQUAAIACAB3k6tEe+wFKxIDAABhCwAAJwAAAHVuaXZlcnNhbC9mbGFzaF9wdWJsaXNoaW5nX3NldHRpbmdzLnhtbNVW3U4aQRS+5ykm03gpqxarJQvGCKSmCkRo1Stz2BnYibMz251ZEK/6NH2wPknP7AhCtGbVmtRwAXPmnO/8f0x4cJNIMuWZEVo16HZ1ixKuIs2EmjTot2Fnc58SY0ExkFrxBlWakoNmJUzzkRQmHnBrUdUQhFGmntoGja1N60Ewm82qwqSZu9Uyt4hvqpFOgjTjhivLsyCVMMcvO0+5oc1KhZDQi041yyUngmEISrjoQHYkmJgGXm0E0fUk07liR1rqjGSTUYN+2D90n4WOh2qJhCuXnGmi0IltHRgTLh6QA3HLSczFJMbA92qUzASzcYPu1BwKagcPUQpsnwM4lCONySh7B59wCwws+KP3Z/mNNQuBF7G5gkREQ7whLv8GbQ2vvlz222cnx92vV8Ne72R43PdBFDbBOk4YrDsKMSCdZxFf+gnBWohijBttxiAND4NV0UJtrNVacO5MRlpi7QsrnIdkxFkXEr7SjcG1UB3U3KZkjInIeYMeZgIkJcKCFNHS2OQjY4Ut+t9Z1SSIhXPGyemA3rv31YliyAxfDWtxY1zNo+a5ziUjc50TKa45sZpg/nmCv2JOVptDxplOCimOjyVGCvQ4FXzG2UFR0zvAvzm6RBdJjpY4uank1nv4kYtbMuJjnSEuhynOOMqF8fjVZwGnYMw9KCxi3BicHLfaV8fdVvtiwyUIbAoqeiY4NpwnqX0LfMDclUYXUmqs5goEViaC3PCiP0ywQq1MmqV9xzAtmu4aWYBiuwXG4zHxIsLRFCrnZQEjUEQrOScQ4QoZN0JToXODEj8sHtq8KEBvSoQqQp3gBqGzjPGsDNrW9s7H2u6nvf3P9Wrw++evzSeN7milL8F587xy9CSxLMnl4c6FgeOCx6nBZvn/yQz9s/b3MnXtti+GpbrZHpSC65XR6n0to3Xmqay/QmNlzM4hU0hE70K1i5w58QSNrClFIixn/3IdXjDSr/q38/vwNiP9hjm/Zo3fTcr+tHw4rb2UwuDRp5y7SYQSCRbCsffy/dfcrW3h2+vRq0oF0dafxc3KH1BLAwQUAAIACAB3k6tE0d9UWrICAABUCgAAIQAAAHVuaXZlcnNhbC9mbGFzaF9za2luX3NldHRpbmdzLnhtbJVW227bMAx931cE2XvdXdMBaoA2zYAC3VqsRd9lm7GFyJIhyeny99O1lhI78UIUiMhzRIo6VIrklrDlh9kMFZxy8QxKEVZJ4wm+GSmv53mnFGcXBWcKmLpgXDSYzpcff9oPyizyHIvvQEzlbHABfZqF/Uyh+BzfFsbGCAVvWsz2D7ziFzkutpXgHSvPllbvWxCUsK1GXv5YrNajCSiR6l5Bk9S0vjI2jdIKkBJMSd/Xxs6yKM6BhkyX9jOR06c6ffoD2o5Ioizt5pOxMVqLK0ibfHVjbBzP9O7prSyMnSYo+Ks09MtnY6NQivcg0s3vvhobZfC2a/9HI63glWloyjl9ie8cynGpx89UdWnsLMEcyCQ6ewu+PfasdxHIf43nHplxFZw+mb4ePAjm0nMKSyU6QFlYuZis+dtjp/R8wHKDqdSA2NWDnnTRT7iTYZvU1+P+wBthZQTyjh7xymnXwMrVGwFTf49frW7tUxHX9+6LChSw886owt7ZI3/rth4hI2ePfKakhEdG90fww4jjhCu+xf4yT3dfR4FhvQz9CqsQNZkezODKKLV3BEzDS1hKU84LacDcGsqsz5WUHdWEGN6RCivC2S+Dy/f2MBJlBwGvtGFdIUUUhSG52Rr1Ix3fl12navTRVI7uR6E/nFvPlH7Dr+dYKVzUjf5RkvOZ5+kh0Y2ZZ8MM80pqOIh7tuERx+YeIzVYbEG8cE6npmFcgZy6PXejNQZHWdQDlA13GflNhtrPuiYHsda3RiDIJvU5XE2qmuo/9UrgDcqUMBJ0TFXr7Rgm76qMHF4CgEVRB826hYs0HVWEwg7C5EcOe+CxkyGpNTomtxv1ABsVC857JinSPxS9UmJcGhggvOq6hhkuMkH1CufSHi0Z/HPPcnjNjPhikHN4MSVb6/hxE7XT/Df5D1BLAwQUAAIACAB3k6tEcVSt3OcCAAByCgAAJgAAAHVuaXZlcnNhbC9odG1sX3B1Ymxpc2hpbmdfc2V0dGluZ3MueG1s1VbNThsxEL7nKSxXHMkCpYWi3SAEQaDSJCJpgROarJ2shdfe2t6EcOrT9MH6JB2vCSSCogVB1SqHxOOZb775jePd61ySCTdWaJXQ9eYaJVylmgk1TujXweHqNiXWgWIgteIJVZqS3VYjLsqhFDbrc+dQ1RKEUXancAnNnCt2omg6nTaFLYy/1bJ0iG+bqc6jwnDLleMmKiTM8MvNCm5pq9EgJA6iL5qVkhPBkIISnh3II5dLGgWtIaRXY6NLxfa11IaY8TCh77b3/GeuE5AORM6Vj822UOjFbgcYE54OyL644STjYpwh761NSqaCuSyhG5seBbWjhygVdggBPMq+xliUu4XPuQMGDsIx+HP82tm5IIjYTEEu0gHeEB9+Qg8Gl0cXvfbpyXHn8+Wg2z0ZHPcCicomWsaJo2VHMRLSpUn5nZ8YnIM0Q95oMwJpeRwtiuZqI62WyPkzGWqJqa+sKBkhUzlL6J4RICkRDqRI724dmDF3h0JiDN52vTlSjt4DhnjTDIzli47mN9ZnMW2d6VIyMtMlkeKKE6cJRlTm+CvjZDHdZGR0XkklWEesFIyTieBTznarLN0C/snRBbrIS7TEViwkd8HD91LckCEfaYO4HCbYtCgXNuA3nwVcgLX3oDDnuNI/OT5oXx53DtrnKz5AYBNQ6TPBsYQ8L9xb4APGrjS6kFJjNhcgMDMplJZX9WGCVWp1wqztO4NJVXRfyAoUyy2QT8DEixRbS6iS1wVMQRGt5IxAikNhfQtNhC4tSkKzBGj7IoLBlAhVUR3jgkJnhnFTB21tfeP95oePW9ufdprRrx8/V580ul0UPQneW9gU+0+uirt18XDm4shP6OPD7kz5t2a9d9r+VidTnfb5oFZ92v1acN06Wt3PdbROw3LqLSymOmZnYBSulv9CtYNbcBxWLu5BKXLhOHvNBn9Bkz79jxRa+JWa9A2jeHLU/t0gwunuAbL04oijR59EDZQvvxNbjd9QSwMEFAACAAgAd5OrREjFXwGXAQAAHgYAAB8AAAB1bml2ZXJzYWwvaHRtbF9za2luX3NldHRpbmdzLmpzjZTLbsIwEEX3fEXkbitEn7TdoUKlSiwqlV3VhROGEOHYlu2kpIh/b8a8YscpeDbxzckdz0TjTS+qF0lI9BJt7LPdf7h7qwFqRhVw7eqsQ89RJ5plc5hlObCMA/GQ8vDpUd6eiJAx4dY0rj7RVjf8iMA3C8p0E5cBCxXQdEArA9pPQFuHEv86le2r2lXUaHNcGCN4PxHcADd9LlROLUOu3uxqFujBogR1Bl3QBBzToV1d5MnxYYjR5BKRS8qrqUhFP6bJKlWi4POu/MtKgqp/+GoHDJ6HrxPHjmXavBvI/cSTJ4xuUirQGvZ5HycYQZjRGFjDd2DXP6hj3C7Io8tMZ+ZAj24wmrSkKbS69DTCcDFee7W6OcRocwbWZkfc3WI4BKMVqJbV+B7DAYUs5AU/UCqRYkdaaLvnR5QJOs94uk89wAhyeFi07ereqVB7/DFxRkh4I7QMTGTedXFcMPUmOLjayzoNzTwLiTwkdt9VvlgeRec8xr9IcP8VEWoMTZZ5fT/Ud2PdCKpWoGZCsLqA73NH9XP1tn9QSwMEFAACAAgAd5OrRB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HeTq0SUE7MiaQAAAG4AAAAcAAAAdW5pdmVyc2FsL2xvY2FsX3NldHRpbmdzLnhtbA3MMQ6DMAxA0Z1TWN4p7daBwMZWltIDWMRFkRwbkYDg9mT7w9Nv+zMKHLylYOrw9XgisM7mgy4Of9NQvxFSJvUkpuxQDaHvqlZsJvlyzgUmWIUu3iaOJTKPFIscdhGo4VNe/8Aem666AVBLAwQUAAIACAAabUxE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B3k6tE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HiTq0TZiZEbJw8AAPckAAAXAAAAdW5pdmVyc2FsL3VuaXZlcnNhbC5wbmftWmlUU1e7DohoHUA+BwbBfEirVBlVRpOAIrMMohQRQ6CIKVMQIYQpgPUTvlYGFQQpAuLAFAYBSeAEgn4WqAaS2jBIQkCMEElMgmAYMpB7kq6u27Xu/XP/3sWPZJ9nn332fs/zDnl21v7J39d9+xaDLRAIZLunx6kACETDHwLZkLRZE+wpMpq4AzZqiQHuJyHNNMM5EGigT/icgEBaC7fKwjeC+KsrHsGJEIjWS+VHbSC+7hIE8nWe56kT51JCBewTN78WGw1M431S1VLVurY4eFi8CNkBr99hbKz5xvDUjWxTM+uD3xibdnnseG+sabL5ZzOzfwzfTDDe0ROV53Ww13dttrejVxi/PPiMzJDvgg2eDgoMCsIunx6pJaQ3N9ZMt9MRIfgvb9wJ2oiVMAGzIwY0CHIw/MutaJMRj9np8uyFzwNQ0tENYO/9h9HfRJzfVOyHWH1csQPseFcceDR4U7ElZeVhhfKx7BhC9MEgHh7O9lDC5iannTOv00U9YwUaytHMBuaruxjlJURx8IGy0VBXsub8z3WwDtbBOlgH62AdrIN1sA7WwTpYB+tgHayDdbAO1sE6+P8DghAK2eJu5WX5V6bK5lq2Ovi9Y/P/BbwoU39dW5UJpM3cDfqODlsc5LUO7AuBf/ndBXcfQGKlvORRgWB0AwSSzbCFTiUPlJS6stcW/vC2FGC3XWSMwiLWhIDlTUCeGwtJ31S81w7TmClhVBHtlnwDSSQMjoRQ/ulbo+0kmy+Af/sOxtPrHG0K4Qb7JI4XiHBnlucs+L0tPRteb7Xs/n3y+XEkW4jB0/i4Xin7gh1mbjoXGoqff7GJdHGN66RIFVNRa1cFq9yq3khY7qKQLMpsFyjmc50mjmEoqGggdaJR2G7NnlKsLZf351NxPSg7uJvF9/pRwAA0K4OfVjl2ccnyfeFwMP1I4nEIxFS8X+r6KZddnykmoDr4cEIUkFp4gk3Sxe/vm1SbaRutB9hsyX13o39nco9PBUOLkzmlwi5uZYgFYSWgdOxF2urkMoW0BtwveFkXh5p+TFyVL08pfE7Ve1gLby7IRVlZEbKGVV7MUAgjP0HcWWd6htO/vNhdIbS+qkN9a4tsikFmwUtiZLApV4cvZTFYNll2NUll14+MIj/EuNDbqAjDRrNhA4+FnJsZCQmi7D/YddSHIVXtDRtojreaWrDOTJ+jhOsi4Tsizf6e9gU+kNyFoLUQpYYmvE83fz4glh85cs6MIG2gtHy0EbbrhPUniVP00F8H3rpH37MqxPWy3O6FMyI+NFLrsHpT8eXNo6mwSu3d/pT8o2PJDtRBAQTyYDiYzEYMt86N4keHEmN5FOGo3Eyj+KhBPPatTcqw2krGju6fjvpT4NgqMxF5y3YxVp/IkyYke7gW6FgdOpUX9ToFdu7++UqfAKd4cjzoDxqQJ6Hsq40CdAJmqRZMYzpRL1qf3YbGbIJAxON67DWGNW80S7lWdO/KQ4S2q7NDbYIVK7985LBsUR9S4fgDFO1wJYWNt1N/feTA8DJ185n+Ly87aRjJLlNbcHpyHrLWmySCAVyOcRK1ErtoeJL0KdiODgJNiH2kOLkgYm2i6Alm7yCQWnCm525tiAL/lSn3mNZlckL7jNqnRq1fYrpTFgQ8IZml7w/wLdVfC4FIOpCqVR2y1FiOZsyXT8lqKjJ12W1qEN9x66wfomtZmu2YyohARUMXS1O6w58WZTiYzMlJC+mviTpUOYz2S6rCvwgfYV2Z/cEmS9MLiZisOTtLdy4b+cIxt4rMQHgibZtj3i7pm7L2mXCR/c0MtjB7gY9SpGEFzI4Rqag3a/aH383TQU42g0SxYewrlSkBQOQGyP0Gu8mUR2y042V28j3wTdtJU5lkthYZiFOLdPjkKIQBYocWpLpX320fxT6i1uuBXJwWdUOI1iNi4o1/JUwN4633e278GUAdupL/m82PXnij6vDK2ma01s7d5rOpJToRJftM0MFucIvlLnPS4Qcw8fBZQq9cEK+Qu873To8EoeJqfVTU3PEhPckRLvyhtLHdkAZsv6wi5021Yuv7igbWHiU73xVeW5SRvNRm7vPCkgzvYdoypL9aTQLtxc2FN8+ygMn9Z92s9DmHLuQlYEcHOjPWdozrBPUnLeLtvndHhqJIfT8BU2QqNbj0zJjDw0ELUmTIrw4twtXzPN23B6syFnrRkmg5Hqf5WpSlkIo7gQwWlIIZB9f1iXbAhkR/7I8HulXRYJZLR0hjjUqBKNyI+V7Iu10VXNSesa0h3tilL3oo6ZvFTiYOvzSOjh8vLa8tG0EIOwuE2z4AzQZBqFLOHUwIGDV3APOOgsVIju1o2jC9Y584sbZ/bIkg4grO89L4C0zdKm6wI5WoR1tMNVXfcuUKe7E1z/mMi3z/p5pvxaOVqSn8JhKzE/Qn8X5mkeTGRbWIbYudnxdXmHMlcP6svksTS49nG7vVzZMUC8k+e7YK/0ZwWBDNsNp/UnAcYxDtZIv0E+wcW2lVdE0o9qJjCu1bCzHpSrOsB3UeLc1wqbNy2Yw/JwZFyUnNIn3vtT0iPXYv0ej4p/eNVbn7H0A2jcGhBK/C6ocn7IaeRp1fe/+pBF5ei2TamtWW9yar/Bmt12I/yKpZC6u0eahKm2/GWlDxy0VLZ17a11nu9p2lujmXLfscTs472uS+UhdOqXzy+SQzI9l9KMRFsJPGEDawDoDcX9rWkclp81GLzBPlpUb3xGThNB5HmhqwcCzi8ZtpsUmsS3vVNtp3ClftaYfqUd0s9RembyLqUI1iKvHwPBjp1Dk0K8eaIv2TmeDK5uBAymjHfXETTBVer1xlYxUGJZtEnMZbEspW0xm/LAlDsqCzO/rtHrX+YP1EM/3Wy10tnQRMuZKeVD1+Rkl2QH+yIcOSFO5wzrl+wI3kQ9Txz77OryyMqHMyY6+EZ3p7b2fx0lUV42mcHofcUqEKI1+5DjwG9q1qXU9S4bMWg2joM60P1M0m4pNB+VXa84chxTPHOGlAeIEmp/Fuq7a9+stqmodw1jO6DtvE+o4fZBmL2WJKDdc/4XasIRzxKDK5LjsAiGvLz27rQykkYyOJdDgp03mQ12YwNrRhoiEdUVBNGGw3cEJcit7GTnqiqj1vbfM+s8d8VdY183D+uNTaEFvI82/nlm4vdUTpQbMdtebdZXXV/zlZkQAXkfOphzUGZ9u93VLqW2zit88JhCyQ89GhomF/Unojrolbk32kBR1MSXHsxdb20zmaajNOJS+bObRHIVW+fbfTnk7ipvAElOy9LgFUCJIDhQjJR567k+RNmoHxxjbQbTkzlm98+qFFBsDn/2mgBa8QLb8WXHm3bc7sLmYcAqn9ACqLGFUUZWi+/rfGS/vnUMttBfeeTtCbjF2zE9zcBIv5JJGZ4uwQAog7wge50+Nb0/a0VMXosS7LYPSxsqlR1EvZquXLtxRdI39e65u4ojiN4htZMg6UsGlfSpiRJ+8a8GqEEDTGGH5m44dDPs/C0gc+e2MZ9WnenC99Ema+paqCviSGO7BlHQxlwSrKczK0GdR5QhmlU+e8VUm3wIxp6ZB6SuvCWS+kRx4Ut4oAmSWMfCp79XQJcvmu3RzxVWP5wfrwxoEMTc/tUo3iz4U7o5kOhuYoQ9h/x9Ue3rYiqGJlIO7Y3N+sWXUaGsyKdRRf3OsS9CRXFVy0lJGwv9eA8b7uIV6htxy2FoZl4JT5ZwMKs9PklmcEA6JRN04tsltekwPGeR2eBDQ/sUbpoyuHn/LHmeVJrAile62mZlNReH3/WazhoVvDS/VxZ3jSX9CNywsbGS4axWmnk1gmOv4HRBSpUNLkkPjP8T7tzPnrI1TL3u40bgWu81KmlDXVPNXQd1m8tTmd8ulROqKkqzn+Z1Ox4d7bDygYKaTpz9rK0xWfx9hlMmb+9H5Q4qmyXAxT5etZhp8TfDH3aYnjlak9R6Kzumrq5c9WF7aoY1ff0ptEdmVcwgMrC2jCdCMgsAZdzUs2J7mDv8YWUHTh8EqrlreNT1yRJHP1/cfOSkdNvdJ8QfrkvWPDEdX7drKXPDSKPfH2sfjZV4buXuyult41yQV8r6FisUqRIW6vkjfCnbm0MdcNmFE4aukNHOotP2J4+2FOwxD4Av3p+wf86SRhWo7qHeJ4pTHyNmH/yO/IUFXtWzrDuuyQxMAqaXdVlb3SAiTJ/DIow4QC0hSG1GeBCXHuMgLEZex0UQ8/qIJrH+Aam/ocWTrEGJ5zAlNm2ZyR4JD0IrscSy/FJ9EHqhskKYUfa6r3U+2NrpSrlnX5qHL0yBHH/OpyojKJ65UCnImviRiNywWzxzp9+oYuU/D0sFrkVTp8eWKXmxfuObKEwcaOIQVJE6tA2PMhgEtFgDKnkfalzsqh90ltjqTLd4QlHu77+xJ9NSkBLnZ4VVwvfSjyI0p9Bhr+EixYbmM8W1+j+Kfsq7/8bcb/TTjZYSbsx7jVF23ZtkqpQQAV/VO2Uu0cYIek8No1SzZNYMdh+aT5ixik1bvL7MVI6FQ/tP6CG+lTGUsN4ozXdCMpkvIAcRX49COlbkEqhVeRBPcrO/e3tc+FWbLZMDIFVdCifbspCw2DFiem/sXhcPp2MveDK3NGnqeUiTOst1DyziQ+gj/rYKvbherGOa/ahjrA/4UMzZeDW4Q2xPmLmnc+5DrJpnl9uqhYbVpXe8/qbDnpV3XM0rvr2kRwSkPJuVeA8C/rnvuLvv649KTAFT/rTpps/6WmfPn8MH6iaTlYYORvEVPP6nCUfzjoFAyXfHwUZ/pXOitG0rW0P7s3NCdWLR8FjCCQYpfeOixZcHVbxiD6veF71z5wYxOZcUvQPg1WzkdidDVs4TeTOCv95tAeoLKmpikV4IM7sXe0QEuYUcSpcbHeynmTgCaGcei5ieMPil16rqZtRqfaEH/0wO/z6sFWUyw4r3b6wVozY1zyd/qB+yqLFmpSBvkmvvCaH16+nFCTffVQaLqgY4RT6ERZW+5vBxr7sYvKTd6Au7Ma2GzW2KU8YeP8J2iWgfkS6668P7+qPFaTJeejBKpTNwhU4PGuBfEYimSiHLqSESj48JrndL3dX3kXEzj0OAfrXD8NVozYg8qzOPauI1798z5gF6GFcgH/uU9XcFo5svYB08PmjkKbMNKrhnkfauPWA1f1e7r6nmo+GfbjfwFQSwMEFAACAAgAeJOrRIl3YEJKAAAAawAAABsAAAB1bml2ZXJzYWwvdW5pdmVyc2FsLnBuZy54bWyzsa/IzVEoSy0qzszPs1Uy1DNQsrfj5bIpKEoty0wtV6gAigEFIUBJoRLINUJwyzNTSjKAQgYWBgjBjNTM9IwSWyULQ4SgPtBMAFBLAQIAABQAAgAIANu2gUJ7BdOSwAEAANoDAAAPAAAAAAAAAAEAAAAAAAAAAABub25lL3BsYXllci54bWxQSwECAAAUAAIACABFsldEBlydIcYDAADNDwAAHgAAAAAAAAABAAAAAADtAQAAc3RyZWFtbGluZS9jb21tb25fbWVzc2FnZXMubG5nUEsBAgAAFAACAAgARbJXRJuyblLVAgAANQoAACgAAAAAAAAAAQAAAAAA7wUAAHN0cmVhbWxpbmUvZmxhc2hfcHVibGlzaGluZ19zZXR0aW5ncy54bWxQSwECAAAUAAIACABFsldEsi9dz+EEAADKHAAAIgAAAAAAAAABAAAAAAAKCQAAc3RyZWFtbGluZS9mbGFzaF9za2luX3NldHRpbmdzLnhtbFBLAQIAABQAAgAIAEWyV0Qa2uo7qgAAAB8BAAAbAAAAAAAAAAEAAAAAACsOAABzdHJlYW1saW5lL2kxOG5fcHJlc2V0cy54bWxQSwECAAAUAAIACADatoFC38f26moCAADpBQAAFQAAAAAAAAABAAAAAAAODwAAc3RyZWFtbGluZS9wbGF5ZXIueG1sUEsBAgAAFAACAAgARbJXRA9rEPhAAQAAuwIAACoAAAAAAAAAAQAAAAAAqxEAAHN0cmVhbWxpbmUvc2tpbl9jdXN0b21pemF0aW9uX3NldHRpbmdzLnhtbFBLAQIAABQAAgAIAEWyV0S4X7ESqAoAACMpAAAZAAAAAAAAAAAAAAAAADMTAABzdHJlYW1saW5lL3N0cmVhbWxpbmUucG5nUEsBAgAAFAACAAgARbJXRDJyWxRGAAAAaQAAAB0AAAAAAAAAAQAAAAAAEh4AAHN0cmVhbWxpbmUvc3RyZWFtbGluZS5wbmcueG1sUEsBAgAAFAACAAgAd5OrRP5Vkq/RAwAA+w0AAB0AAAAAAAAAAQAAAAAAkx4AAHVuaXZlcnNhbC9jb21tb25fbWVzc2FnZXMubG5nUEsBAgAAFAACAAgAd5OrRHvsBSsSAwAAYQsAACcAAAAAAAAAAQAAAAAAnyIAAHVuaXZlcnNhbC9mbGFzaF9wdWJsaXNoaW5nX3NldHRpbmdzLnhtbFBLAQIAABQAAgAIAHeTq0TR31RasgIAAFQKAAAhAAAAAAAAAAEAAAAAAPYlAAB1bml2ZXJzYWwvZmxhc2hfc2tpbl9zZXR0aW5ncy54bWxQSwECAAAUAAIACAB3k6tEcVSt3OcCAAByCgAAJgAAAAAAAAABAAAAAADnKAAAdW5pdmVyc2FsL2h0bWxfcHVibGlzaGluZ19zZXR0aW5ncy54bWxQSwECAAAUAAIACAB3k6tESMVfAZcBAAAeBgAAHwAAAAAAAAABAAAAAAASLAAAdW5pdmVyc2FsL2h0bWxfc2tpbl9zZXR0aW5ncy5qc1BLAQIAABQAAgAIAHeTq0Qa2uo7qgAAAB8BAAAaAAAAAAAAAAEAAAAAAOYtAAB1bml2ZXJzYWwvaTE4bl9wcmVzZXRzLnhtbFBLAQIAABQAAgAIAHeTq0SUE7MiaQAAAG4AAAAcAAAAAAAAAAEAAAAAAMguAAB1bml2ZXJzYWwvbG9jYWxfc2V0dGluZ3MueG1sUEsBAgAAFAACAAgAGm1MRM6CCTfsAgAAiAgAABQAAAAAAAAAAQAAAAAAay8AAHVuaXZlcnNhbC9wbGF5ZXIueG1sUEsBAgAAFAACAAgAd5OrRDXb2a1oAQAA8wIAACkAAAAAAAAAAQAAAAAAiTIAAHVuaXZlcnNhbC9za2luX2N1c3RvbWl6YXRpb25fc2V0dGluZ3MueG1sUEsBAgAAFAACAAgAeJOrRNmJkRsnDwAA9yQAABcAAAAAAAAAAAAAAAAAODQAAHVuaXZlcnNhbC91bml2ZXJzYWwucG5nUEsBAgAAFAACAAgAeJOrRIl3YEJKAAAAawAAABsAAAAAAAAAAQAAAAAAlEMAAHVuaXZlcnNhbC91bml2ZXJzYWwucG5nLnhtbFBLBQYAAAAAFAAUAO4FAAAXRAAAAAA="/>
  <p:tag name="ISPRING_UUID" val="{A7A6FD9A-6D5D-438F-93F5-E4992118BFB6}"/>
  <p:tag name="ISPRING_PRESENTATION_TITLE" val="Facebook Mastery 2"/>
  <p:tag name="ISPRING_RESOURCE_FOLDER" val="C:\Users\Susie\Documents\_design\Cardell Media\Facebook ads\Facebook Mastery2\"/>
  <p:tag name="ISPRING_PRESENTATION_PATH" val="C:\Users\Susie\Documents\_design\Cardell Media\Facebook ads\Facebook Mastery2.pptx"/>
  <p:tag name="ISPRING_PRESENTATION_INFO" val="&lt;?xml version=&quot;1.0&quot; encoding=&quot;UTF-8&quot; standalone=&quot;no&quot; ?&gt;&#10;&lt;presentation&gt;&#10;&#10;  &lt;slides&gt;&#10;    &lt;slide duration=&quot;69860&quot; id=&quot;{DCA9F957-2D4E-4479-8B76-3E468736BE5A}&quot; pptId=&quot;865&quot; transitionDuration=&quot;0&quot;/&gt;&#10;    &lt;slide duration=&quot;9991&quot; id=&quot;{4A5F4AD8-55DE-4D90-BE13-E864FF515F1F}&quot; pptId=&quot;930&quot; transitionDuration=&quot;100&quot;/&gt;&#10;    &lt;slide duration=&quot;37923&quot; id=&quot;{B4B0A1F6-6B32-4339-97E8-BAE3C5CF85D9}&quot; pptId=&quot;931&quot; transitionDuration=&quot;100&quot;/&gt;&#10;    &lt;slide duration=&quot;37828&quot; id=&quot;{DA8197DD-E5A9-47AE-90C5-634BC46614AD}&quot; pptId=&quot;932&quot; transitionDuration=&quot;79&quot;/&gt;&#10;    &lt;slide duration=&quot;41244&quot; id=&quot;{615533FD-B784-4475-B2F9-E9DE7DED45AC}&quot; pptId=&quot;933&quot; transitionDuration=&quot;100&quot;/&gt;&#10;    &lt;slide duration=&quot;4511&quot; id=&quot;{4D9C9BA8-D009-473D-B65A-3E337AD44291}&quot; pptId=&quot;940&quot; transitionDuration=&quot;100&quot;/&gt;&#10;    &lt;slide duration=&quot;25770&quot; id=&quot;{2A87C4BB-1A3A-4C5C-B079-26A8690AC90A}&quot; pptId=&quot;942&quot; transitionDuration=&quot;100&quot;/&gt;&#10;    &lt;slide duration=&quot;63437&quot; id=&quot;{96374AE2-0220-44EC-9045-02F19E422EE3}&quot; pptId=&quot;941&quot; transitionDuration=&quot;10&quot;/&gt;&#10;    &lt;slide duration=&quot;5634&quot; id=&quot;{96A23959-1469-4BCF-AFA4-ED110D79B890}&quot; pptId=&quot;943&quot; transitionDuration=&quot;10&quot;/&gt;&#10;    &lt;slide duration=&quot;57053&quot; id=&quot;{B66CF293-CA35-4E5A-98FD-FDA3D3E9E4F7}&quot; pptId=&quot;946&quot; transitionDuration=&quot;100&quot;/&gt;&#10;    &lt;slide duration=&quot;50721&quot; id=&quot;{158A4862-7965-46C4-AB41-E2BA95519C4C}&quot; pptId=&quot;934&quot; transitionDuration=&quot;0&quot;/&gt;&#10;    &lt;slide duration=&quot;30593&quot; id=&quot;{C80B2554-F66F-40A0-ABEA-2D40B26E0B53}&quot; pptId=&quot;935&quot; transitionDuration=&quot;0&quot;/&gt;&#10;    &lt;slide duration=&quot;70732&quot; id=&quot;{F22BC02C-93DC-4A7A-906F-92A03ED142B5}&quot; pptId=&quot;939&quot; transitionDuration=&quot;0&quot;/&gt;&#10;    &lt;slide duration=&quot;58920&quot; id=&quot;{281096DB-05B5-4830-B7DC-87FB6D289AA9}&quot; pptId=&quot;948&quot; transitionDuration=&quot;0&quot;/&gt;&#10;    &lt;slide duration=&quot;617&quot; id=&quot;{4B696A99-C75E-4E6E-8B96-D3D0D8E4ECE4}&quot; pptId=&quot;949&quot; transitionDuration=&quot;0&quot;/&gt;&#10;    &lt;slide duration=&quot;49240&quot; id=&quot;{AE9401E1-17A6-440A-9117-B5954111C28E}&quot; pptId=&quot;950&quot; transitionDuration=&quot;0&quot;/&gt;&#10;    &lt;slide duration=&quot;2520&quot; id=&quot;{EA2AFA54-9A3C-4260-962C-0A86A30D3272}&quot; pptId=&quot;937&quot; transitionDuration=&quot;0&quot;/&gt;&#10;    &lt;slide duration=&quot;1271&quot; id=&quot;{161DA52E-E379-4577-B775-FA8FAB5F4F6C}&quot; pptId=&quot;951&quot; transitionDuration=&quot;0&quot;/&gt;&#10;    &lt;slide duration=&quot;1251&quot; id=&quot;{93D749E7-1C29-45A1-8EFD-4670CC446B30}&quot; pptId=&quot;952&quot; transitionDuration=&quot;0&quot;/&gt;&#10;    &lt;slide duration=&quot;37884&quot; id=&quot;{ED71ABEB-09A3-444E-9829-B31B65113DB7}&quot; pptId=&quot;953&quot; transitionDuration=&quot;0&quot;/&gt;&#10;    &lt;slide duration=&quot;1016&quot; id=&quot;{1E14AAF8-2883-402C-9AA8-ED3277754240}&quot; pptId=&quot;954&quot; transitionDuration=&quot;0&quot;/&gt;&#10;    &lt;slide duration=&quot;6179&quot; id=&quot;{5DBEFED1-67D8-42A3-8BE9-51C367CDA960}&quot; pptId=&quot;955&quot; transitionDuration=&quot;0&quot;/&gt;&#10;    &lt;slide duration=&quot;2360&quot; id=&quot;{8306D654-3F5B-490F-8716-E90A573C943E}&quot; pptId=&quot;956&quot; transitionDuration=&quot;0&quot;/&gt;&#10;  &lt;/slides&gt;&#10;&#10;  &lt;narration&gt;&#10;    &lt;audioTracks&gt;&#10;      &lt;audioTrack duration=&quot;732883&quot; muted=&quot;false&quot; slideId=&quot;{DCA9F957-2D4E-4479-8B76-3E468736BE5A}&quot; startTime=&quot;0&quot; stepIndex=&quot;0&quot; volume=&quot;1&quot;&gt;&#10;        &lt;file modifyTime=&quot;2014-05-11T20:48:18&quot; size=&quot;8794595&quot;&gt;&#10;          &lt;path full=&quot;C:\Users\Susie\Documents\_design\Cardell Media\Facebook ads\Facebook Mastery2\audio\audio1.mp3&quot; relative=&quot;Facebook Mastery2\audio\audio1.mp3&quot; resource=&quot;audio1.mp3&quot;/&gt;&#10;        &lt;/file&gt;&#10;        &lt;audio channels=&quot;2&quot; sampleRate=&quot;44100&quot;/&gt;&#10;      &lt;/audioTrack&gt;&#10;    &lt;/audioTracks&gt;&#10;  &lt;/narration&gt;&#10;&#10;&lt;/presentation&gt;&#10;"/>
  <p:tag name="ISPRING_RESOURCE_PATHS_HASH_2" val="c868e5f354af5a6b9ecb699a6f2c5d49fcc7757"/>
  <p:tag name="ISPRING_RESOURCE_PATHS_HASH_PRESENTER" val="4850d95be46d41523fdf95514dd0b7dffb244631"/>
</p:tagLst>
</file>

<file path=ppt/tags/tag2.xml><?xml version="1.0" encoding="utf-8"?>
<p:tagLst xmlns:a="http://schemas.openxmlformats.org/drawingml/2006/main" xmlns:r="http://schemas.openxmlformats.org/officeDocument/2006/relationships" xmlns:p="http://schemas.openxmlformats.org/presentationml/2006/main">
  <p:tag name="GENSWF_ADVANCE_TIME" val="69.86"/>
  <p:tag name="ISPRING_CUSTOM_TIMING_USED" val="1"/>
  <p:tag name="ISPRING_SLIDE_ID" val="{DCA9F957-2D4E-4479-8B76-3E468736BE5A}"/>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3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4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5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6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7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89.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90.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9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3.437"/>
  <p:tag name="ISPRING_SLIDE_ID" val="{96374AE2-0220-44EC-9045-02F19E422EE3}"/>
</p:tagLst>
</file>

<file path=ppt/tags/tag92.xml><?xml version="1.0" encoding="utf-8"?>
<p:tagLst xmlns:a="http://schemas.openxmlformats.org/drawingml/2006/main" xmlns:r="http://schemas.openxmlformats.org/officeDocument/2006/relationships" xmlns:p="http://schemas.openxmlformats.org/presentationml/2006/main">
  <p:tag name="GENSWF_ADVANCE_TIME" val="69.86"/>
  <p:tag name="ISPRING_CUSTOM_TIMING_USED" val="1"/>
  <p:tag name="ISPRING_SLIDE_ID" val="{DCA9F957-2D4E-4479-8B76-3E468736BE5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3B5998"/>
      </a:hlink>
      <a:folHlink>
        <a:srgbClr val="93296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33187</TotalTime>
  <Words>2680</Words>
  <Application>Microsoft Macintosh PowerPoint</Application>
  <PresentationFormat>On-screen Show (16:9)</PresentationFormat>
  <Paragraphs>440</Paragraphs>
  <Slides>102</Slides>
  <Notes>102</Notes>
  <HiddenSlides>0</HiddenSlides>
  <MMClips>0</MMClips>
  <ScaleCrop>false</ScaleCrop>
  <HeadingPairs>
    <vt:vector size="4" baseType="variant">
      <vt:variant>
        <vt:lpstr>Theme</vt:lpstr>
      </vt:variant>
      <vt:variant>
        <vt:i4>1</vt:i4>
      </vt:variant>
      <vt:variant>
        <vt:lpstr>Slide Titles</vt:lpstr>
      </vt:variant>
      <vt:variant>
        <vt:i4>102</vt:i4>
      </vt:variant>
    </vt:vector>
  </HeadingPairs>
  <TitlesOfParts>
    <vt:vector size="103" baseType="lpstr">
      <vt:lpstr>Clarity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Mastery 2</dc:title>
  <dc:creator>Chris</dc:creator>
  <cp:lastModifiedBy>Dan Castle</cp:lastModifiedBy>
  <cp:revision>889</cp:revision>
  <dcterms:created xsi:type="dcterms:W3CDTF">2010-07-13T20:32:25Z</dcterms:created>
  <dcterms:modified xsi:type="dcterms:W3CDTF">2015-03-24T10:15:34Z</dcterms:modified>
</cp:coreProperties>
</file>