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411" r:id="rId2"/>
    <p:sldId id="376" r:id="rId3"/>
    <p:sldId id="349" r:id="rId4"/>
    <p:sldId id="501" r:id="rId5"/>
    <p:sldId id="502" r:id="rId6"/>
    <p:sldId id="503" r:id="rId7"/>
    <p:sldId id="504" r:id="rId8"/>
    <p:sldId id="506" r:id="rId9"/>
    <p:sldId id="507" r:id="rId10"/>
    <p:sldId id="508" r:id="rId11"/>
    <p:sldId id="509" r:id="rId12"/>
    <p:sldId id="510" r:id="rId13"/>
    <p:sldId id="584" r:id="rId14"/>
    <p:sldId id="585" r:id="rId15"/>
    <p:sldId id="586" r:id="rId16"/>
    <p:sldId id="511" r:id="rId17"/>
    <p:sldId id="512" r:id="rId18"/>
    <p:sldId id="513" r:id="rId19"/>
    <p:sldId id="515" r:id="rId20"/>
    <p:sldId id="516" r:id="rId21"/>
    <p:sldId id="517" r:id="rId22"/>
    <p:sldId id="519" r:id="rId23"/>
    <p:sldId id="518" r:id="rId24"/>
    <p:sldId id="520" r:id="rId25"/>
    <p:sldId id="521" r:id="rId26"/>
    <p:sldId id="522" r:id="rId27"/>
    <p:sldId id="523" r:id="rId28"/>
    <p:sldId id="524" r:id="rId29"/>
    <p:sldId id="525" r:id="rId30"/>
    <p:sldId id="526" r:id="rId31"/>
    <p:sldId id="527" r:id="rId32"/>
    <p:sldId id="528" r:id="rId33"/>
    <p:sldId id="529" r:id="rId34"/>
    <p:sldId id="530" r:id="rId35"/>
    <p:sldId id="532" r:id="rId36"/>
    <p:sldId id="533" r:id="rId37"/>
    <p:sldId id="534" r:id="rId38"/>
    <p:sldId id="535" r:id="rId39"/>
    <p:sldId id="583" r:id="rId40"/>
    <p:sldId id="536" r:id="rId41"/>
    <p:sldId id="537" r:id="rId42"/>
    <p:sldId id="538" r:id="rId43"/>
    <p:sldId id="539" r:id="rId44"/>
    <p:sldId id="540" r:id="rId45"/>
    <p:sldId id="541" r:id="rId46"/>
    <p:sldId id="542" r:id="rId47"/>
    <p:sldId id="543" r:id="rId48"/>
    <p:sldId id="544" r:id="rId49"/>
    <p:sldId id="545" r:id="rId50"/>
    <p:sldId id="546" r:id="rId51"/>
    <p:sldId id="547" r:id="rId52"/>
    <p:sldId id="549" r:id="rId53"/>
    <p:sldId id="550" r:id="rId54"/>
    <p:sldId id="548" r:id="rId55"/>
    <p:sldId id="551" r:id="rId56"/>
    <p:sldId id="552" r:id="rId57"/>
    <p:sldId id="553" r:id="rId58"/>
    <p:sldId id="554" r:id="rId59"/>
    <p:sldId id="555" r:id="rId60"/>
    <p:sldId id="556" r:id="rId61"/>
    <p:sldId id="557" r:id="rId62"/>
    <p:sldId id="558" r:id="rId63"/>
    <p:sldId id="559" r:id="rId64"/>
    <p:sldId id="561" r:id="rId65"/>
    <p:sldId id="560" r:id="rId66"/>
    <p:sldId id="562" r:id="rId67"/>
    <p:sldId id="563" r:id="rId68"/>
    <p:sldId id="564" r:id="rId69"/>
    <p:sldId id="566" r:id="rId70"/>
    <p:sldId id="567" r:id="rId71"/>
    <p:sldId id="568" r:id="rId72"/>
    <p:sldId id="569" r:id="rId73"/>
    <p:sldId id="565" r:id="rId74"/>
    <p:sldId id="570" r:id="rId75"/>
    <p:sldId id="571" r:id="rId76"/>
    <p:sldId id="572" r:id="rId77"/>
    <p:sldId id="573" r:id="rId78"/>
    <p:sldId id="574" r:id="rId79"/>
    <p:sldId id="575" r:id="rId80"/>
    <p:sldId id="576" r:id="rId81"/>
    <p:sldId id="577" r:id="rId82"/>
    <p:sldId id="578" r:id="rId83"/>
    <p:sldId id="579" r:id="rId84"/>
    <p:sldId id="580" r:id="rId85"/>
    <p:sldId id="582" r:id="rId86"/>
    <p:sldId id="505" r:id="rId87"/>
  </p:sldIdLst>
  <p:sldSz cx="12192000" cy="6858000"/>
  <p:notesSz cx="6858000" cy="9144000"/>
  <p:custDataLst>
    <p:tags r:id="rId8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B"/>
    <a:srgbClr val="276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792" autoAdjust="0"/>
    <p:restoredTop sz="95159" autoAdjust="0"/>
  </p:normalViewPr>
  <p:slideViewPr>
    <p:cSldViewPr snapToGrid="0">
      <p:cViewPr varScale="1">
        <p:scale>
          <a:sx n="73" d="100"/>
          <a:sy n="73" d="100"/>
        </p:scale>
        <p:origin x="200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3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presProps" Target="presProps.xml"/><Relationship Id="rId91" Type="http://schemas.openxmlformats.org/officeDocument/2006/relationships/viewProps" Target="viewProps.xml"/><Relationship Id="rId92" Type="http://schemas.openxmlformats.org/officeDocument/2006/relationships/theme" Target="theme/theme1.xml"/><Relationship Id="rId93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notesMaster" Target="notesMasters/notesMaster1.xml"/><Relationship Id="rId8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fld id="{6DBD8CA9-E5AB-4BDC-BFD5-F02BA4AE8372}" type="datetimeFigureOut">
              <a:rPr lang="en-US" smtClean="0"/>
              <a:pPr/>
              <a:t>1/21/16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fld id="{AE9AB597-40CD-4744-96DD-75CB93A505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94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5816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6722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1703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398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0588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006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557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6369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0812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9340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5779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0919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998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7069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308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061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163" y="-306301"/>
            <a:ext cx="12600709" cy="45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355" y="6628777"/>
            <a:ext cx="12600709" cy="45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6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BB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9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3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8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56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5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1/21/16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9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7DDADD74-75B9-40EF-BB06-C57C82931472}" type="datetimeFigureOut">
              <a:rPr lang="en-US" smtClean="0"/>
              <a:pPr/>
              <a:t>1/21/16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042B5B5C-DFF7-4280-873E-03C5EF7AA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090" y="6054446"/>
            <a:ext cx="10058400" cy="84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9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69A6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409575" indent="-409575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SzPct val="75000"/>
        <a:buFont typeface="HiraMinProN-W3" charset="-128"/>
        <a:buChar char="◉"/>
        <a:tabLst/>
        <a:defRPr sz="40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62000" indent="-2540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tabLst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570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984516"/>
            <a:ext cx="12151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4 BIG Secrets of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Seven Figure Consulting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and Coaching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65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4 </a:t>
            </a:r>
            <a:r>
              <a:rPr lang="en-US" dirty="0"/>
              <a:t>BIG Secrets of </a:t>
            </a:r>
            <a:r>
              <a:rPr lang="en-US" dirty="0" smtClean="0"/>
              <a:t>Seven </a:t>
            </a:r>
            <a:r>
              <a:rPr lang="en-US" dirty="0"/>
              <a:t>Figure Consulting </a:t>
            </a:r>
            <a:r>
              <a:rPr lang="en-US" dirty="0" smtClean="0"/>
              <a:t>and </a:t>
            </a:r>
            <a:r>
              <a:rPr lang="en-US" dirty="0"/>
              <a:t>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8191" y="1928191"/>
            <a:ext cx="9823174" cy="4506844"/>
          </a:xfrm>
        </p:spPr>
        <p:txBody>
          <a:bodyPr>
            <a:normAutofit fontScale="92500"/>
          </a:bodyPr>
          <a:lstStyle/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It has to be done through </a:t>
            </a:r>
            <a:r>
              <a:rPr lang="en-US" sz="3500" b="1" dirty="0" smtClean="0"/>
              <a:t>ATTRACTION </a:t>
            </a:r>
            <a:r>
              <a:rPr lang="en-US" sz="3500" dirty="0" smtClean="0"/>
              <a:t>marketing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Price Elasticity: Pricing can be made irrelevant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It can </a:t>
            </a:r>
            <a:r>
              <a:rPr lang="en-US" sz="3500" b="1" dirty="0" smtClean="0"/>
              <a:t>ONLY </a:t>
            </a:r>
            <a:r>
              <a:rPr lang="en-US" sz="3500" dirty="0" smtClean="0"/>
              <a:t>be achieved through </a:t>
            </a:r>
            <a:r>
              <a:rPr lang="en-US" sz="3500" b="1" dirty="0" smtClean="0"/>
              <a:t>STATUS </a:t>
            </a:r>
            <a:r>
              <a:rPr lang="en-US" sz="3500" dirty="0" smtClean="0"/>
              <a:t>and</a:t>
            </a:r>
            <a:r>
              <a:rPr lang="en-US" sz="3500" b="1" dirty="0" smtClean="0"/>
              <a:t> AUTHORITY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Seven Figures can only be achieved through Information Marketing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232709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921169"/>
            <a:ext cx="121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Pricing Structures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8479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Hourly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3825453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Simple to sell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Lower entry price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Easy to </a:t>
            </a:r>
            <a:r>
              <a:rPr lang="en-US" sz="3600" dirty="0" smtClean="0"/>
              <a:t>scale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b="1" dirty="0" smtClean="0"/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Billing for hours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Pre-conditions </a:t>
            </a:r>
            <a:br>
              <a:rPr lang="en-US" sz="3600" dirty="0" smtClean="0"/>
            </a:br>
            <a:r>
              <a:rPr lang="en-US" sz="3600" dirty="0" smtClean="0"/>
              <a:t>the client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815069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Daily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3825453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Can establish </a:t>
            </a:r>
            <a:br>
              <a:rPr lang="en-US" sz="3600" dirty="0" smtClean="0"/>
            </a:br>
            <a:r>
              <a:rPr lang="en-US" sz="3600" dirty="0" smtClean="0"/>
              <a:t>high fees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Immersion </a:t>
            </a:r>
            <a:br>
              <a:rPr lang="en-US" sz="3600" dirty="0" smtClean="0"/>
            </a:br>
            <a:r>
              <a:rPr lang="en-US" sz="3600" dirty="0" smtClean="0"/>
              <a:t>– can sell more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600" b="1" dirty="0" smtClean="0"/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Billing for hours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If you’re good, what do you do </a:t>
            </a:r>
            <a:br>
              <a:rPr lang="en-US" sz="3600" dirty="0" smtClean="0"/>
            </a:br>
            <a:r>
              <a:rPr lang="en-US" sz="3600" dirty="0" smtClean="0"/>
              <a:t>all day?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07669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Breakthrough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4535993"/>
          </a:xfrm>
        </p:spPr>
        <p:txBody>
          <a:bodyPr numCol="1"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Not billing for hours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Price Elasticity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No price precedent set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Client gets a breakthrough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Great for selling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880577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Project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3825453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Separates time from Activities </a:t>
            </a:r>
            <a:br>
              <a:rPr lang="en-US" sz="3600" dirty="0" smtClean="0"/>
            </a:br>
            <a:r>
              <a:rPr lang="en-US" sz="3600" dirty="0" smtClean="0"/>
              <a:t>and Results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High fees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Can be harder </a:t>
            </a:r>
            <a:br>
              <a:rPr lang="en-US" sz="3600" dirty="0" smtClean="0"/>
            </a:br>
            <a:r>
              <a:rPr lang="en-US" sz="3600" dirty="0" smtClean="0"/>
              <a:t>to sell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741807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Monthly Continuity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4535993"/>
          </a:xfrm>
        </p:spPr>
        <p:txBody>
          <a:bodyPr numCol="1">
            <a:normAutofit/>
          </a:bodyPr>
          <a:lstStyle/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Direct access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Remote access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Implementation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Can include online material/training, including group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4292359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Monthly Continuity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82" y="1440873"/>
            <a:ext cx="11333018" cy="51816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ts val="4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Guaranteed monthly income</a:t>
            </a:r>
          </a:p>
          <a:p>
            <a:pPr marL="685800">
              <a:lnSpc>
                <a:spcPts val="4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Higher fees</a:t>
            </a:r>
          </a:p>
          <a:p>
            <a:pPr marL="685800">
              <a:lnSpc>
                <a:spcPts val="4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Separates Time from Money</a:t>
            </a:r>
          </a:p>
          <a:p>
            <a:pPr marL="685800">
              <a:lnSpc>
                <a:spcPts val="4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Client feels more involved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Dependency </a:t>
            </a:r>
            <a:br>
              <a:rPr lang="en-US" sz="3600" dirty="0" smtClean="0"/>
            </a:br>
            <a:r>
              <a:rPr lang="en-US" sz="3600" dirty="0" smtClean="0"/>
              <a:t>on good client(s)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847436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Pricing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995055"/>
            <a:ext cx="9823174" cy="4336472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Hour / Daily </a:t>
            </a:r>
            <a:r>
              <a:rPr lang="en-US" b="1" dirty="0" smtClean="0">
                <a:solidFill>
                  <a:srgbClr val="C00000"/>
                </a:solidFill>
              </a:rPr>
              <a:t>&gt;&gt;&gt;&gt;</a:t>
            </a:r>
            <a:r>
              <a:rPr lang="en-US" b="1" dirty="0" smtClean="0"/>
              <a:t> Project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b="1" dirty="0" smtClean="0"/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Hour / Daily </a:t>
            </a:r>
            <a:r>
              <a:rPr lang="en-US" b="1" dirty="0" smtClean="0">
                <a:solidFill>
                  <a:srgbClr val="C00000"/>
                </a:solidFill>
              </a:rPr>
              <a:t> &gt;&gt;&gt;&gt; </a:t>
            </a:r>
            <a:r>
              <a:rPr lang="en-US" b="1" dirty="0" smtClean="0"/>
              <a:t>Continuity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1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Pricing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4535993"/>
          </a:xfrm>
        </p:spPr>
        <p:txBody>
          <a:bodyPr numCol="1">
            <a:normAutofit/>
          </a:bodyPr>
          <a:lstStyle/>
          <a:p>
            <a:pPr marL="276225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NEVER </a:t>
            </a:r>
            <a:r>
              <a:rPr lang="en-US" dirty="0" smtClean="0"/>
              <a:t>charge for results, with the exception of:</a:t>
            </a:r>
            <a:endParaRPr lang="en-US" b="1" dirty="0" smtClean="0"/>
          </a:p>
          <a:p>
            <a:pPr marL="1025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Royalties</a:t>
            </a:r>
          </a:p>
          <a:p>
            <a:pPr marL="1025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‘Icing on the cake’ agreements</a:t>
            </a:r>
          </a:p>
        </p:txBody>
      </p:sp>
    </p:spTree>
    <p:extLst>
      <p:ext uri="{BB962C8B-B14F-4D97-AF65-F5344CB8AC3E}">
        <p14:creationId xmlns:p14="http://schemas.microsoft.com/office/powerpoint/2010/main" val="3764655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3" y="0"/>
            <a:ext cx="844061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2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" y="2393461"/>
            <a:ext cx="11874329" cy="198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26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27" y="1248507"/>
            <a:ext cx="12058873" cy="508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7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59504"/>
            <a:ext cx="12151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Pricing Structures:</a:t>
            </a:r>
          </a:p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COACHING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458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Hourly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3825453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Simple to sell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Lower entry price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Easy to </a:t>
            </a:r>
            <a:r>
              <a:rPr lang="en-US" sz="3600" dirty="0" smtClean="0"/>
              <a:t>scale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b="1" dirty="0" smtClean="0"/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Billing for hours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Pre-conditions </a:t>
            </a:r>
            <a:br>
              <a:rPr lang="en-US" sz="3600" dirty="0" smtClean="0"/>
            </a:br>
            <a:r>
              <a:rPr lang="en-US" sz="3600" dirty="0" smtClean="0"/>
              <a:t>the client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760247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Breakthrough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4535993"/>
          </a:xfrm>
        </p:spPr>
        <p:txBody>
          <a:bodyPr numCol="1"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Not billing for hours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Price Elasticity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No price precedent set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Client gets a breakthrough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Great for selling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89729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90799"/>
            <a:ext cx="12191999" cy="384423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6000" b="1" dirty="0" smtClean="0"/>
              <a:t>Charge by the Change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81084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59504"/>
            <a:ext cx="12151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Three Consulting and Coaching Game Changers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0041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Three Consulting and </a:t>
            </a:r>
            <a:br>
              <a:rPr lang="en-US" dirty="0" smtClean="0"/>
            </a:br>
            <a:r>
              <a:rPr lang="en-US" dirty="0" smtClean="0"/>
              <a:t>Coaching Game Changers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995055"/>
            <a:ext cx="9823174" cy="4336472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GAME CHANGER 1</a:t>
            </a:r>
          </a:p>
          <a:p>
            <a:pPr marL="862013" indent="-571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Periodic </a:t>
            </a:r>
            <a:r>
              <a:rPr lang="en-US" sz="3600" dirty="0" smtClean="0">
                <a:solidFill>
                  <a:srgbClr val="C00000"/>
                </a:solidFill>
              </a:rPr>
              <a:t>&gt; </a:t>
            </a:r>
            <a:r>
              <a:rPr lang="en-US" sz="3600" dirty="0" smtClean="0"/>
              <a:t>Continuity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sz="3600" b="1" dirty="0"/>
              <a:t>GAME CHANGER </a:t>
            </a:r>
            <a:r>
              <a:rPr lang="en-US" sz="3600" b="1" dirty="0" smtClean="0"/>
              <a:t>2</a:t>
            </a:r>
            <a:endParaRPr lang="en-US" sz="3600" b="1" dirty="0"/>
          </a:p>
          <a:p>
            <a:pPr marL="862013" indent="-571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Expand your Geography</a:t>
            </a:r>
            <a:endParaRPr lang="en-US" sz="3600" dirty="0"/>
          </a:p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sz="3600" b="1" dirty="0"/>
              <a:t>GAME CHANGER </a:t>
            </a:r>
            <a:r>
              <a:rPr lang="en-US" sz="3600" b="1" dirty="0" smtClean="0"/>
              <a:t>3</a:t>
            </a:r>
            <a:endParaRPr lang="en-US" sz="3600" b="1" dirty="0"/>
          </a:p>
          <a:p>
            <a:pPr marL="862013" indent="-571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Niche</a:t>
            </a:r>
            <a:endParaRPr lang="en-US" sz="3600" dirty="0"/>
          </a:p>
          <a:p>
            <a:pPr marL="290513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600" dirty="0" smtClean="0"/>
          </a:p>
          <a:p>
            <a:pPr marL="290513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35904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59504"/>
            <a:ext cx="121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Premium Pricing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5325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Premium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9508435" cy="4535993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The </a:t>
            </a:r>
            <a:r>
              <a:rPr lang="en-US" sz="3200" dirty="0"/>
              <a:t>individual or business who is willing to hire a Consultant/Coach is by definition experiencing enough pain to start to make price </a:t>
            </a:r>
            <a:r>
              <a:rPr lang="en-US" sz="3200" dirty="0" smtClean="0"/>
              <a:t>irrelevant.</a:t>
            </a:r>
            <a:endParaRPr lang="en-US" sz="3200" dirty="0"/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The </a:t>
            </a:r>
            <a:r>
              <a:rPr lang="en-US" sz="3200" dirty="0"/>
              <a:t>individual or business who is willing to hire a Consultant/Coach is not likely to be a price buyer</a:t>
            </a:r>
            <a:r>
              <a:rPr lang="en-US" sz="3200" dirty="0" smtClean="0"/>
              <a:t>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What happens if they get it wrong? This can be a fear-based sale.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5683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Premium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9106654" cy="4535993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+mj-lt"/>
              <a:buAutoNum type="arabicParenR" startAt="4"/>
            </a:pPr>
            <a:r>
              <a:rPr lang="en-US" sz="3200" dirty="0" smtClean="0"/>
              <a:t>If </a:t>
            </a:r>
            <a:r>
              <a:rPr lang="en-US" sz="3200" dirty="0"/>
              <a:t>you ensure that the client associates to the value of the result they want to achieve, your ‘high’ fees will not appear high</a:t>
            </a:r>
            <a:r>
              <a:rPr lang="en-US" sz="3200" dirty="0" smtClean="0"/>
              <a:t>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2000"/>
              </a:spcAft>
              <a:buSzPct val="90000"/>
              <a:buFont typeface="+mj-lt"/>
              <a:buAutoNum type="arabicParenR" startAt="5"/>
            </a:pPr>
            <a:r>
              <a:rPr lang="en-US" sz="3200" dirty="0"/>
              <a:t>If they approached you, they have probably already made the decision.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2000"/>
              </a:spcAft>
              <a:buSzPct val="90000"/>
              <a:buFont typeface="+mj-lt"/>
              <a:buAutoNum type="arabicParenR" startAt="5"/>
            </a:pPr>
            <a:r>
              <a:rPr lang="en-US" sz="3200" dirty="0"/>
              <a:t>Avoid charging for time where possible.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2000"/>
              </a:spcAft>
              <a:buSzPct val="90000"/>
              <a:buFont typeface="+mj-lt"/>
              <a:buAutoNum type="arabicParenR" startAt="5"/>
            </a:pPr>
            <a:r>
              <a:rPr lang="en-US" sz="3200" dirty="0"/>
              <a:t>Expensive implies great.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+mj-lt"/>
              <a:buAutoNum type="arabicParenR" startAt="4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85270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Premium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09" y="1575262"/>
            <a:ext cx="10367417" cy="4535993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ts val="36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8"/>
            </a:pPr>
            <a:r>
              <a:rPr lang="en-US" sz="3200" dirty="0" smtClean="0"/>
              <a:t>There </a:t>
            </a:r>
            <a:r>
              <a:rPr lang="en-US" sz="3200" dirty="0"/>
              <a:t>is a presupposition that people are paying the fees you describe (Very important for those starting out.)</a:t>
            </a:r>
          </a:p>
          <a:p>
            <a:pPr marL="568325" indent="-568325">
              <a:lnSpc>
                <a:spcPts val="36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8"/>
            </a:pPr>
            <a:r>
              <a:rPr lang="en-US" sz="3200" dirty="0" smtClean="0"/>
              <a:t>The </a:t>
            </a:r>
            <a:r>
              <a:rPr lang="en-US" sz="3200" dirty="0"/>
              <a:t>best Authority and Status </a:t>
            </a:r>
            <a:r>
              <a:rPr lang="en-US" sz="3200" dirty="0" smtClean="0"/>
              <a:t>strategy.</a:t>
            </a:r>
            <a:endParaRPr lang="en-US" sz="3200" dirty="0"/>
          </a:p>
          <a:p>
            <a:pPr marL="692150" indent="-692150">
              <a:lnSpc>
                <a:spcPts val="36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8"/>
            </a:pPr>
            <a:r>
              <a:rPr lang="en-US" sz="3200" dirty="0" smtClean="0"/>
              <a:t>A </a:t>
            </a:r>
            <a:r>
              <a:rPr lang="en-US" sz="3200" dirty="0"/>
              <a:t>higher price can impact the results the client achieves.</a:t>
            </a:r>
          </a:p>
          <a:p>
            <a:pPr marL="692150" indent="-692150">
              <a:lnSpc>
                <a:spcPts val="36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8"/>
            </a:pPr>
            <a:r>
              <a:rPr lang="en-US" sz="3200" dirty="0" smtClean="0"/>
              <a:t>Pre </a:t>
            </a:r>
            <a:r>
              <a:rPr lang="en-US" sz="3200" dirty="0"/>
              <a:t>Qualification – implies they might not be able to have </a:t>
            </a:r>
            <a:r>
              <a:rPr lang="en-US" sz="3200" dirty="0" smtClean="0"/>
              <a:t>it.</a:t>
            </a:r>
            <a:endParaRPr lang="en-US" sz="3200" dirty="0"/>
          </a:p>
          <a:p>
            <a:pPr marL="692150" indent="-692150">
              <a:lnSpc>
                <a:spcPts val="36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8"/>
            </a:pPr>
            <a:r>
              <a:rPr lang="en-US" sz="3200" dirty="0" smtClean="0"/>
              <a:t>Waiting </a:t>
            </a:r>
            <a:r>
              <a:rPr lang="en-US" sz="3200" dirty="0"/>
              <a:t>Lists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+mj-lt"/>
              <a:buAutoNum type="arabicParenR" startAt="8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7530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59504"/>
            <a:ext cx="12151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How to Increase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Your Prices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475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How to Increase Your Prices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9508435" cy="4535993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Double your fees for New Clients.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Sell different offerings to existing clients, packaged in different ways – at your new price point.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Announce your fees for the year for existing clients – e.g., lawyers and accountants.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Push a higher increase for existing clients out into the future.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9271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How to Increase Your Prices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9508435" cy="4535993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200" dirty="0" smtClean="0"/>
              <a:t>Put people into continuity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200" dirty="0" smtClean="0"/>
              <a:t>Create and offer a VIP package to existing clients.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200" dirty="0" smtClean="0"/>
              <a:t>Start giving existing clients to others at the current price point – or they keep you at the new price point.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200" dirty="0" smtClean="0"/>
              <a:t>Test the upper limits.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75646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59504"/>
            <a:ext cx="12151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17 Step Customer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Attraction Model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191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1. A Referral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A </a:t>
            </a:r>
            <a:r>
              <a:rPr lang="en-US" sz="3200" dirty="0"/>
              <a:t>form of Attraction Marketing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Enables </a:t>
            </a:r>
            <a:r>
              <a:rPr lang="en-US" sz="3200" dirty="0"/>
              <a:t>Premium Pricing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Engrained </a:t>
            </a:r>
            <a:r>
              <a:rPr lang="en-US" sz="3200" dirty="0"/>
              <a:t>in client’s mind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A </a:t>
            </a:r>
            <a:r>
              <a:rPr lang="en-US" sz="3200" dirty="0"/>
              <a:t>system for giving others an experience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Can </a:t>
            </a:r>
            <a:r>
              <a:rPr lang="en-US" sz="3200" dirty="0"/>
              <a:t>be a reason for Free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Great </a:t>
            </a:r>
            <a:r>
              <a:rPr lang="en-US" sz="3200" dirty="0"/>
              <a:t>for events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The </a:t>
            </a:r>
            <a:r>
              <a:rPr lang="en-US" sz="3200" dirty="0"/>
              <a:t>book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Internal </a:t>
            </a:r>
            <a:r>
              <a:rPr lang="en-US" sz="3200" dirty="0"/>
              <a:t>Marketing</a:t>
            </a:r>
          </a:p>
        </p:txBody>
      </p:sp>
    </p:spTree>
    <p:extLst>
      <p:ext uri="{BB962C8B-B14F-4D97-AF65-F5344CB8AC3E}">
        <p14:creationId xmlns:p14="http://schemas.microsoft.com/office/powerpoint/2010/main" val="159786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2. Speaking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A </a:t>
            </a:r>
            <a:r>
              <a:rPr lang="en-US" sz="3200" dirty="0"/>
              <a:t>form of Attraction Marketing – You only have to ‘chase’ the organiser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/>
              <a:t>M</a:t>
            </a:r>
            <a:r>
              <a:rPr lang="en-US" sz="3200" dirty="0" smtClean="0"/>
              <a:t>easurable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Should </a:t>
            </a:r>
            <a:r>
              <a:rPr lang="en-US" sz="3200" dirty="0"/>
              <a:t>be organised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like </a:t>
            </a:r>
            <a:r>
              <a:rPr lang="en-US" sz="3200" dirty="0"/>
              <a:t>a normal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Marketing </a:t>
            </a:r>
            <a:r>
              <a:rPr lang="en-US" sz="3200" dirty="0"/>
              <a:t>campaign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Give </a:t>
            </a:r>
            <a:r>
              <a:rPr lang="en-US" sz="3200" dirty="0"/>
              <a:t>– don’t hold back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Demonstration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Ideally </a:t>
            </a:r>
            <a:r>
              <a:rPr lang="en-US" sz="3200" dirty="0"/>
              <a:t>include lead </a:t>
            </a:r>
            <a:r>
              <a:rPr lang="en-US" sz="3200" dirty="0" smtClean="0"/>
              <a:t>generation </a:t>
            </a:r>
            <a:r>
              <a:rPr lang="en-US" sz="3200" dirty="0"/>
              <a:t>and </a:t>
            </a:r>
            <a:r>
              <a:rPr lang="en-US" sz="3200" dirty="0" smtClean="0"/>
              <a:t>offer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Stay </a:t>
            </a:r>
            <a:r>
              <a:rPr lang="en-US" sz="3200" dirty="0"/>
              <a:t>to speak to people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Follow </a:t>
            </a:r>
            <a:r>
              <a:rPr lang="en-US" sz="3200" dirty="0"/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93266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b="1" dirty="0" smtClean="0"/>
              <a:t>B2B</a:t>
            </a:r>
            <a:r>
              <a:rPr lang="en-US" sz="3600" dirty="0" smtClean="0"/>
              <a:t>: Trade Press Articles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b="1" dirty="0" smtClean="0"/>
              <a:t>B2C</a:t>
            </a:r>
            <a:r>
              <a:rPr lang="en-US" sz="3600" dirty="0" smtClean="0"/>
              <a:t>: Mainstream Pres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b="1" dirty="0" smtClean="0"/>
              <a:t>Consumers</a:t>
            </a:r>
            <a:r>
              <a:rPr lang="en-US" sz="3600" dirty="0" smtClean="0"/>
              <a:t>: Radio, TV, Newspapers, Magazines, Online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31573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01" y="1743605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4. Phone &gt;&gt;&gt; Sales Meeting &gt;&gt;&gt; Sale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772" y="2894108"/>
            <a:ext cx="10366352" cy="4737615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The traditional B2B Consulting model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40462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5. Phone &gt;&gt;&gt; Mini Seminar &gt;&gt;&gt; Sale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1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6. General Lead Generation – Direct Mail and Online and Phone &gt;&gt;&gt; Sales Meeting or Mini Seminar &gt;&gt;&gt; Sale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38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6. General Lead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3506692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Google AdWords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LinkedIn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Facebook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Direct Mail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Telephone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Print Advertising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Speaking</a:t>
            </a:r>
          </a:p>
        </p:txBody>
      </p:sp>
    </p:spTree>
    <p:extLst>
      <p:ext uri="{BB962C8B-B14F-4D97-AF65-F5344CB8AC3E}">
        <p14:creationId xmlns:p14="http://schemas.microsoft.com/office/powerpoint/2010/main" val="449816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7. Understand Customer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Average </a:t>
            </a:r>
            <a:r>
              <a:rPr lang="en-US" sz="3600" dirty="0"/>
              <a:t>Lifetime Customer Value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Cost </a:t>
            </a:r>
            <a:r>
              <a:rPr lang="en-US" sz="3600" dirty="0"/>
              <a:t>per Customer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b="1" dirty="0" smtClean="0"/>
              <a:t>The </a:t>
            </a:r>
            <a:r>
              <a:rPr lang="en-US" sz="3600" b="1" dirty="0"/>
              <a:t>Decision: </a:t>
            </a:r>
            <a:r>
              <a:rPr lang="en-US" sz="3600" dirty="0"/>
              <a:t>How much are you willing to spend to buy a new </a:t>
            </a:r>
            <a:r>
              <a:rPr lang="en-US" sz="3600" dirty="0" smtClean="0"/>
              <a:t>Customer?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722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585" y="244698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8. Online, Direct Mail and Phone </a:t>
            </a:r>
            <a:br>
              <a:rPr lang="en-US" dirty="0" smtClean="0"/>
            </a:br>
            <a:r>
              <a:rPr lang="en-US" dirty="0" smtClean="0"/>
              <a:t>&gt;&gt;&gt; Discovery/Content 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977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756" y="211015"/>
            <a:ext cx="9213985" cy="631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25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9. Online, Direct Mail and Phone &gt;&gt;&gt; Paid or Free Seminar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299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10. Online, Direct Mail and Phone &gt;&gt; Discovery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951890"/>
            <a:ext cx="10366352" cy="427306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10 to 25 people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Pre-Qualify – online or on phone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An upfront pitch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Scarcity helps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58627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001569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11. Online Lead Generation plus Info &gt;&gt;&gt; Customer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951890"/>
            <a:ext cx="10366352" cy="427306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Chris’s original model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Give value for 6 to 12 weeks. Don’t sell.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Primarily email driven</a:t>
            </a:r>
          </a:p>
        </p:txBody>
      </p:sp>
    </p:spTree>
    <p:extLst>
      <p:ext uri="{BB962C8B-B14F-4D97-AF65-F5344CB8AC3E}">
        <p14:creationId xmlns:p14="http://schemas.microsoft.com/office/powerpoint/2010/main" val="25431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424759"/>
            <a:ext cx="11197323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12. Online Lead Generation &gt;&gt;&gt; Webinars/Teleseminars &gt;&gt;&gt; Any of Above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951890"/>
            <a:ext cx="10366352" cy="427306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Best alternative to in-person selling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Enables greater email frequency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Gets the best people to raise their hands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Follow up</a:t>
            </a:r>
          </a:p>
        </p:txBody>
      </p:sp>
    </p:spTree>
    <p:extLst>
      <p:ext uri="{BB962C8B-B14F-4D97-AF65-F5344CB8AC3E}">
        <p14:creationId xmlns:p14="http://schemas.microsoft.com/office/powerpoint/2010/main" val="819824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9544369" cy="1579887"/>
          </a:xfrm>
        </p:spPr>
        <p:txBody>
          <a:bodyPr>
            <a:normAutofit/>
          </a:bodyPr>
          <a:lstStyle/>
          <a:p>
            <a:r>
              <a:rPr lang="en-US" dirty="0" smtClean="0"/>
              <a:t>13. Pure Attraction through Status and Positioning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359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9544369" cy="1579887"/>
          </a:xfrm>
        </p:spPr>
        <p:txBody>
          <a:bodyPr>
            <a:normAutofit/>
          </a:bodyPr>
          <a:lstStyle/>
          <a:p>
            <a:r>
              <a:rPr lang="en-US" dirty="0" smtClean="0"/>
              <a:t>14. A 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9544369" cy="1579887"/>
          </a:xfrm>
        </p:spPr>
        <p:txBody>
          <a:bodyPr>
            <a:normAutofit/>
          </a:bodyPr>
          <a:lstStyle/>
          <a:p>
            <a:r>
              <a:rPr lang="en-US" dirty="0" smtClean="0"/>
              <a:t>15. Life Coaching – Print Advertising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2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16. Joint Ventures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Can compress years into weeks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Free client acquisition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7179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17. Ascension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The second reason for Engagement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Speed is important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8117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59504"/>
            <a:ext cx="12151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Business Success Consulting / Coaching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8925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The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3 </a:t>
            </a:r>
            <a:r>
              <a:rPr lang="en-US" sz="3500" dirty="0"/>
              <a:t>Million Businesses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None </a:t>
            </a:r>
            <a:r>
              <a:rPr lang="en-US" sz="3500" dirty="0"/>
              <a:t>of them have got a clue about Marketing, the Internet and Customer Acquisition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The </a:t>
            </a:r>
            <a:r>
              <a:rPr lang="en-US" sz="3500" dirty="0"/>
              <a:t>basics are </a:t>
            </a:r>
            <a:r>
              <a:rPr lang="en-US" sz="3500" dirty="0" smtClean="0"/>
              <a:t>simple</a:t>
            </a:r>
            <a:br>
              <a:rPr lang="en-US" sz="3500" dirty="0" smtClean="0"/>
            </a:br>
            <a:r>
              <a:rPr lang="en-US" sz="3500" dirty="0" smtClean="0"/>
              <a:t>to </a:t>
            </a:r>
            <a:r>
              <a:rPr lang="en-US" sz="3500" dirty="0"/>
              <a:t>teach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Money </a:t>
            </a:r>
            <a:r>
              <a:rPr lang="en-US" sz="3500" dirty="0"/>
              <a:t>at a </a:t>
            </a:r>
            <a:r>
              <a:rPr lang="en-US" sz="3500" dirty="0" smtClean="0"/>
              <a:t>discount</a:t>
            </a:r>
            <a:br>
              <a:rPr lang="en-US" sz="3500" dirty="0" smtClean="0"/>
            </a:br>
            <a:r>
              <a:rPr lang="en-US" sz="3500" dirty="0" smtClean="0"/>
              <a:t>/effectively </a:t>
            </a:r>
            <a:r>
              <a:rPr lang="en-US" sz="3500" dirty="0"/>
              <a:t>Free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The </a:t>
            </a:r>
            <a:r>
              <a:rPr lang="en-US" sz="3500" dirty="0"/>
              <a:t>good clients will ascend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Very </a:t>
            </a:r>
            <a:r>
              <a:rPr lang="en-US" sz="3500" dirty="0"/>
              <a:t>responsive to Direct Marketing</a:t>
            </a:r>
          </a:p>
        </p:txBody>
      </p:sp>
    </p:spTree>
    <p:extLst>
      <p:ext uri="{BB962C8B-B14F-4D97-AF65-F5344CB8AC3E}">
        <p14:creationId xmlns:p14="http://schemas.microsoft.com/office/powerpoint/2010/main" val="2712436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Grow </a:t>
            </a:r>
            <a:r>
              <a:rPr lang="en-US" sz="3600" dirty="0"/>
              <a:t>your Business - </a:t>
            </a:r>
            <a:r>
              <a:rPr lang="en-US" sz="3600" dirty="0" smtClean="0"/>
              <a:t>General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63317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8000" y="685800"/>
            <a:ext cx="1127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5BB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3 Ways to Grow Your Business</a:t>
            </a:r>
            <a:endParaRPr lang="en-US" sz="4400" dirty="0">
              <a:solidFill>
                <a:srgbClr val="005BB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671043"/>
            <a:ext cx="10972800" cy="3734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67"/>
              </a:spcAft>
              <a:buClr>
                <a:srgbClr val="292934">
                  <a:lumMod val="65000"/>
                  <a:lumOff val="35000"/>
                </a:srgbClr>
              </a:buClr>
            </a:pPr>
            <a:r>
              <a:rPr lang="en-US" sz="4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you…</a:t>
            </a:r>
          </a:p>
          <a:p>
            <a:pPr marL="457189" indent="-457189">
              <a:spcAft>
                <a:spcPts val="667"/>
              </a:spcAft>
              <a:buClr>
                <a:srgbClr val="C00000"/>
              </a:buClr>
              <a:buFont typeface="Wingdings 3" panose="05040102010807070707" pitchFamily="18" charset="2"/>
              <a:buChar char="&quot;"/>
            </a:pPr>
            <a:r>
              <a:rPr lang="en-US" sz="3333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the number of Customers by 10%</a:t>
            </a:r>
          </a:p>
          <a:p>
            <a:pPr marL="457189" indent="-457189">
              <a:spcAft>
                <a:spcPts val="667"/>
              </a:spcAft>
              <a:buClr>
                <a:srgbClr val="C00000"/>
              </a:buClr>
              <a:buFont typeface="Wingdings 3" panose="05040102010807070707" pitchFamily="18" charset="2"/>
              <a:buChar char="&quot;"/>
            </a:pPr>
            <a:r>
              <a:rPr lang="en-US" sz="3333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the ‘average spend’ by 10%</a:t>
            </a:r>
          </a:p>
          <a:p>
            <a:pPr marL="457189" indent="-457189">
              <a:spcAft>
                <a:spcPts val="667"/>
              </a:spcAft>
              <a:buClr>
                <a:srgbClr val="C00000"/>
              </a:buClr>
              <a:buFont typeface="Wingdings 3" panose="05040102010807070707" pitchFamily="18" charset="2"/>
              <a:buChar char="&quot;"/>
            </a:pPr>
            <a:r>
              <a:rPr lang="en-US" sz="3333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the number of times </a:t>
            </a:r>
            <a:r>
              <a:rPr lang="en-US" sz="3333" dirty="0" smtClean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people</a:t>
            </a:r>
            <a:br>
              <a:rPr lang="en-US" sz="3333" dirty="0" smtClean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333" dirty="0" smtClean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purchase </a:t>
            </a:r>
            <a:r>
              <a:rPr lang="en-US" sz="3333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 10%</a:t>
            </a:r>
          </a:p>
          <a:p>
            <a:pPr>
              <a:spcAft>
                <a:spcPts val="1200"/>
              </a:spcAft>
              <a:buClr>
                <a:srgbClr val="292934">
                  <a:lumMod val="65000"/>
                  <a:lumOff val="35000"/>
                </a:srgbClr>
              </a:buClr>
            </a:pPr>
            <a:r>
              <a:rPr lang="en-US" sz="4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Turnover will increase by: </a:t>
            </a:r>
            <a:r>
              <a:rPr lang="en-US" sz="4000" b="1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33%</a:t>
            </a:r>
          </a:p>
        </p:txBody>
      </p:sp>
    </p:spTree>
    <p:extLst>
      <p:ext uri="{BB962C8B-B14F-4D97-AF65-F5344CB8AC3E}">
        <p14:creationId xmlns:p14="http://schemas.microsoft.com/office/powerpoint/2010/main" val="1119978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8000" y="685800"/>
            <a:ext cx="1127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5BB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3 Ways to Grow Your Business</a:t>
            </a:r>
            <a:endParaRPr lang="en-US" sz="4400" dirty="0">
              <a:solidFill>
                <a:srgbClr val="005BB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671043"/>
            <a:ext cx="11277600" cy="3734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67"/>
              </a:spcAft>
              <a:buClr>
                <a:srgbClr val="292934">
                  <a:lumMod val="65000"/>
                  <a:lumOff val="35000"/>
                </a:srgbClr>
              </a:buClr>
            </a:pPr>
            <a:r>
              <a:rPr lang="en-US" sz="4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you…</a:t>
            </a:r>
          </a:p>
          <a:p>
            <a:pPr marL="457189" indent="-457189">
              <a:spcAft>
                <a:spcPts val="667"/>
              </a:spcAft>
              <a:buClr>
                <a:srgbClr val="C00000"/>
              </a:buClr>
              <a:buFont typeface="Wingdings 3" panose="05040102010807070707" pitchFamily="18" charset="2"/>
              <a:buChar char="&quot;"/>
            </a:pPr>
            <a:r>
              <a:rPr lang="en-US" sz="3333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the number of Customers by 30%</a:t>
            </a:r>
          </a:p>
          <a:p>
            <a:pPr marL="457189" indent="-457189">
              <a:spcAft>
                <a:spcPts val="667"/>
              </a:spcAft>
              <a:buClr>
                <a:srgbClr val="C00000"/>
              </a:buClr>
              <a:buFont typeface="Wingdings 3" panose="05040102010807070707" pitchFamily="18" charset="2"/>
              <a:buChar char="&quot;"/>
            </a:pPr>
            <a:r>
              <a:rPr lang="en-US" sz="3333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the ‘average spend’ by 20%</a:t>
            </a:r>
          </a:p>
          <a:p>
            <a:pPr marL="457189" indent="-457189">
              <a:spcAft>
                <a:spcPts val="667"/>
              </a:spcAft>
              <a:buClr>
                <a:srgbClr val="C00000"/>
              </a:buClr>
              <a:buFont typeface="Wingdings 3" panose="05040102010807070707" pitchFamily="18" charset="2"/>
              <a:buChar char="&quot;"/>
            </a:pPr>
            <a:r>
              <a:rPr lang="en-US" sz="3333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the number of times people purchase </a:t>
            </a:r>
            <a:r>
              <a:rPr lang="en-US" sz="3333" dirty="0" smtClean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3333" dirty="0" smtClean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333" dirty="0" smtClean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 </a:t>
            </a:r>
            <a:r>
              <a:rPr lang="en-US" sz="3333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  <a:p>
            <a:pPr>
              <a:spcAft>
                <a:spcPts val="1200"/>
              </a:spcAft>
              <a:buClr>
                <a:srgbClr val="292934">
                  <a:lumMod val="65000"/>
                  <a:lumOff val="35000"/>
                </a:srgbClr>
              </a:buClr>
            </a:pPr>
            <a:r>
              <a:rPr lang="en-US" sz="4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Turnover will increase by: </a:t>
            </a:r>
            <a:r>
              <a:rPr lang="en-US" sz="4000" b="1" u="sng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 100%</a:t>
            </a:r>
          </a:p>
        </p:txBody>
      </p:sp>
    </p:spTree>
    <p:extLst>
      <p:ext uri="{BB962C8B-B14F-4D97-AF65-F5344CB8AC3E}">
        <p14:creationId xmlns:p14="http://schemas.microsoft.com/office/powerpoint/2010/main" val="2845752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Grow </a:t>
            </a:r>
            <a:r>
              <a:rPr lang="en-US" sz="3600" dirty="0"/>
              <a:t>your Business - General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Get </a:t>
            </a:r>
            <a:r>
              <a:rPr lang="en-US" sz="3600" dirty="0"/>
              <a:t>more Customers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Website </a:t>
            </a:r>
            <a:r>
              <a:rPr lang="en-US" sz="3600" dirty="0"/>
              <a:t>/ Online Marketing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Facebook </a:t>
            </a:r>
            <a:r>
              <a:rPr lang="en-US" sz="3600" dirty="0"/>
              <a:t>Advertising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Google AdWords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93150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Online </a:t>
            </a:r>
            <a:r>
              <a:rPr lang="en-US" sz="3600" dirty="0"/>
              <a:t>Conversion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Premium </a:t>
            </a:r>
            <a:r>
              <a:rPr lang="en-US" sz="3600" dirty="0"/>
              <a:t>Pricing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Done </a:t>
            </a:r>
            <a:r>
              <a:rPr lang="en-US" sz="3600" dirty="0"/>
              <a:t>for You – </a:t>
            </a:r>
            <a:r>
              <a:rPr lang="en-US" sz="3600" b="1" dirty="0"/>
              <a:t>BIG Opportunity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Any </a:t>
            </a:r>
            <a:r>
              <a:rPr lang="en-US" sz="3600" dirty="0"/>
              <a:t>of the above in a business niche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Any </a:t>
            </a:r>
            <a:r>
              <a:rPr lang="en-US" sz="3600" dirty="0"/>
              <a:t>of the above ‘Area Exclusive’</a:t>
            </a:r>
          </a:p>
        </p:txBody>
      </p:sp>
    </p:spTree>
    <p:extLst>
      <p:ext uri="{BB962C8B-B14F-4D97-AF65-F5344CB8AC3E}">
        <p14:creationId xmlns:p14="http://schemas.microsoft.com/office/powerpoint/2010/main" val="3767074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Pricing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401" y="1504924"/>
            <a:ext cx="11075599" cy="4878292"/>
          </a:xfrm>
        </p:spPr>
        <p:txBody>
          <a:bodyPr numCol="1">
            <a:noAutofit/>
          </a:bodyPr>
          <a:lstStyle/>
          <a:p>
            <a:pPr marL="509588" indent="-509588">
              <a:lnSpc>
                <a:spcPct val="100000"/>
              </a:lnSpc>
              <a:spcBef>
                <a:spcPts val="500"/>
              </a:spcBef>
              <a:spcAft>
                <a:spcPts val="1400"/>
              </a:spcAft>
              <a:buSzPct val="90000"/>
              <a:buFont typeface="+mj-lt"/>
              <a:buAutoNum type="arabicParenR"/>
            </a:pPr>
            <a:r>
              <a:rPr lang="en-US" sz="3600" dirty="0"/>
              <a:t>Daily Rate £1000 to £10,000</a:t>
            </a:r>
          </a:p>
          <a:p>
            <a:pPr marL="509588" indent="-509588">
              <a:lnSpc>
                <a:spcPct val="100000"/>
              </a:lnSpc>
              <a:spcBef>
                <a:spcPts val="500"/>
              </a:spcBef>
              <a:spcAft>
                <a:spcPts val="14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Monthly </a:t>
            </a:r>
            <a:r>
              <a:rPr lang="en-US" sz="3600" dirty="0"/>
              <a:t>Retainer £5,000 to £20,0000</a:t>
            </a:r>
          </a:p>
          <a:p>
            <a:pPr marL="509588" indent="-509588">
              <a:lnSpc>
                <a:spcPct val="100000"/>
              </a:lnSpc>
              <a:spcBef>
                <a:spcPts val="500"/>
              </a:spcBef>
              <a:spcAft>
                <a:spcPts val="14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Project </a:t>
            </a:r>
            <a:r>
              <a:rPr lang="en-US" sz="3600" dirty="0"/>
              <a:t>Based £10,000 to £250,000</a:t>
            </a:r>
          </a:p>
          <a:p>
            <a:pPr marL="509588" indent="-509588">
              <a:lnSpc>
                <a:spcPct val="100000"/>
              </a:lnSpc>
              <a:spcBef>
                <a:spcPts val="500"/>
              </a:spcBef>
              <a:spcAft>
                <a:spcPts val="14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Group </a:t>
            </a:r>
            <a:r>
              <a:rPr lang="en-US" sz="3600" dirty="0"/>
              <a:t>Consulting / Coaching £10,000 to £100,000</a:t>
            </a:r>
          </a:p>
          <a:p>
            <a:pPr marL="509588" indent="-509588"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Online </a:t>
            </a:r>
            <a:r>
              <a:rPr lang="en-US" sz="3600" dirty="0"/>
              <a:t>Courses – Pays for Lead Generation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and </a:t>
            </a:r>
            <a:r>
              <a:rPr lang="en-US" sz="3600" dirty="0"/>
              <a:t>produces clients £1000 to £3000</a:t>
            </a:r>
          </a:p>
        </p:txBody>
      </p:sp>
    </p:spTree>
    <p:extLst>
      <p:ext uri="{BB962C8B-B14F-4D97-AF65-F5344CB8AC3E}">
        <p14:creationId xmlns:p14="http://schemas.microsoft.com/office/powerpoint/2010/main" val="2056025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How to Sell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Speaking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Traditional </a:t>
            </a:r>
            <a:r>
              <a:rPr lang="en-US" sz="3600" dirty="0"/>
              <a:t>Lead Generation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Free </a:t>
            </a:r>
            <a:r>
              <a:rPr lang="en-US" sz="3600" dirty="0"/>
              <a:t>/ Paid Seminars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Free </a:t>
            </a:r>
            <a:r>
              <a:rPr lang="en-US" sz="3600" dirty="0"/>
              <a:t>/ Paid Webinars / </a:t>
            </a:r>
            <a:r>
              <a:rPr lang="en-US" sz="3600" dirty="0" smtClean="0"/>
              <a:t>Teleseminars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78939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How to Sell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9522290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Paid </a:t>
            </a:r>
            <a:r>
              <a:rPr lang="en-US" sz="3600" dirty="0"/>
              <a:t>Phone Consult – applied to final fee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Half </a:t>
            </a:r>
            <a:r>
              <a:rPr lang="en-US" sz="3600" dirty="0"/>
              <a:t>or One Day Consulting – applied to final fee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Referrals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5908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646" y="2409091"/>
            <a:ext cx="10767646" cy="4572001"/>
          </a:xfrm>
        </p:spPr>
        <p:txBody>
          <a:bodyPr numCol="1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6000" dirty="0" smtClean="0"/>
              <a:t>The big issue is </a:t>
            </a:r>
            <a:br>
              <a:rPr lang="en-US" sz="6000" dirty="0" smtClean="0"/>
            </a:br>
            <a:r>
              <a:rPr lang="en-US" sz="6000" b="1" dirty="0" smtClean="0">
                <a:solidFill>
                  <a:srgbClr val="005BBB"/>
                </a:solidFill>
              </a:rPr>
              <a:t>IMPLEMENTATION </a:t>
            </a:r>
            <a:endParaRPr lang="en-US" sz="6000" b="1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3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997839"/>
            <a:ext cx="12151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Consulting and Coaching Process: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Lessons Learned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812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Decision Maker vs. ‘The Rest’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Be </a:t>
            </a:r>
            <a:r>
              <a:rPr lang="en-US" sz="3500" dirty="0"/>
              <a:t>Prepared! It can get personal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Communication / Influence skills required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You can require buy in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What’s your outcome: </a:t>
            </a:r>
            <a:r>
              <a:rPr lang="en-US" sz="3500" dirty="0" smtClean="0"/>
              <a:t>e.g., </a:t>
            </a:r>
            <a:r>
              <a:rPr lang="en-US" sz="3500" dirty="0"/>
              <a:t>Consulting, Implementation, Money, Results</a:t>
            </a:r>
          </a:p>
        </p:txBody>
      </p:sp>
    </p:spTree>
    <p:extLst>
      <p:ext uri="{BB962C8B-B14F-4D97-AF65-F5344CB8AC3E}">
        <p14:creationId xmlns:p14="http://schemas.microsoft.com/office/powerpoint/2010/main" val="3811311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What Does the Client Really Want?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2645045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Outcome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Activity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Approval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Money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Time 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Emotional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531836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The Implementation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What’s </a:t>
            </a:r>
            <a:r>
              <a:rPr lang="en-US" sz="3500" dirty="0"/>
              <a:t>your personal philosophy and expectation?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How can you help the client with implementation?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What is the money opportunity?</a:t>
            </a:r>
          </a:p>
        </p:txBody>
      </p:sp>
    </p:spTree>
    <p:extLst>
      <p:ext uri="{BB962C8B-B14F-4D97-AF65-F5344CB8AC3E}">
        <p14:creationId xmlns:p14="http://schemas.microsoft.com/office/powerpoint/2010/main" val="2408619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892" y="1723291"/>
            <a:ext cx="10767646" cy="4572001"/>
          </a:xfrm>
        </p:spPr>
        <p:txBody>
          <a:bodyPr numCol="1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6000" b="1" dirty="0" smtClean="0"/>
              <a:t>Familiarity breeds _________</a:t>
            </a:r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5000" dirty="0" smtClean="0"/>
              <a:t>There is a lifespan to all client relationships.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530081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 Good Consultants and Coaches are </a:t>
            </a:r>
            <a:br>
              <a:rPr lang="en-US" dirty="0" smtClean="0"/>
            </a:br>
            <a:r>
              <a:rPr lang="en-US" dirty="0" smtClean="0"/>
              <a:t>in the Personal Development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5341" y="1997293"/>
            <a:ext cx="10366352" cy="2645045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Leadership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Communication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Stress Management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Work/Life issues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Money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Fear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Self-Confidence</a:t>
            </a:r>
            <a:endParaRPr lang="en-US" sz="35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Other personal issues</a:t>
            </a:r>
          </a:p>
        </p:txBody>
      </p:sp>
    </p:spTree>
    <p:extLst>
      <p:ext uri="{BB962C8B-B14F-4D97-AF65-F5344CB8AC3E}">
        <p14:creationId xmlns:p14="http://schemas.microsoft.com/office/powerpoint/2010/main" val="631431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921169"/>
            <a:ext cx="121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Information Marketing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941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circle/>
      </p:transition>
    </mc:Choice>
    <mc:Fallback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Two BIG Reasons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The Obvious: More income and profits.</a:t>
            </a:r>
          </a:p>
          <a:p>
            <a:pPr marL="514350" indent="-514350">
              <a:lnSpc>
                <a:spcPct val="100000"/>
              </a:lnSpc>
              <a:spcBef>
                <a:spcPts val="500"/>
              </a:spcBef>
              <a:spcAft>
                <a:spcPts val="2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The Less Obvious – but bigger – opportunity: </a:t>
            </a:r>
            <a:br>
              <a:rPr lang="en-US" sz="3500" dirty="0" smtClean="0"/>
            </a:br>
            <a:r>
              <a:rPr lang="en-US" sz="3500" dirty="0" smtClean="0"/>
              <a:t>It pays for the leads.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/>
              <a:t>It’s the ultimate marketing tool and brings you all the clients you need at Premium Pricing.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250023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9544369" cy="1579887"/>
          </a:xfrm>
        </p:spPr>
        <p:txBody>
          <a:bodyPr>
            <a:normAutofit/>
          </a:bodyPr>
          <a:lstStyle/>
          <a:p>
            <a:r>
              <a:rPr lang="en-US" dirty="0" smtClean="0"/>
              <a:t>1. The 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59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 Webinars and Teleseminars: </a:t>
            </a:r>
            <a:br>
              <a:rPr lang="en-US" dirty="0" smtClean="0"/>
            </a:br>
            <a:r>
              <a:rPr lang="en-US" dirty="0" smtClean="0"/>
              <a:t>    Free and Paid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3825453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FREE:</a:t>
            </a:r>
            <a:endParaRPr lang="en-US" b="1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Enhances Relationship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Adds significant value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Opportunity to Sell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360282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 Webinars and Teleseminars: </a:t>
            </a:r>
            <a:br>
              <a:rPr lang="en-US" dirty="0" smtClean="0"/>
            </a:br>
            <a:r>
              <a:rPr lang="en-US" dirty="0" smtClean="0"/>
              <a:t>    Free and Paid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4745943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Format:</a:t>
            </a:r>
            <a:endParaRPr lang="en-US" b="1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Intro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40 to 50 minutes value</a:t>
            </a:r>
            <a:r>
              <a:rPr lang="en-US" sz="3600" dirty="0"/>
              <a:t>. 5 </a:t>
            </a:r>
            <a:r>
              <a:rPr lang="en-US" sz="3600" dirty="0" smtClean="0"/>
              <a:t>to </a:t>
            </a:r>
            <a:r>
              <a:rPr lang="en-US" sz="3600" dirty="0"/>
              <a:t>7 Steps / Strategies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10 to </a:t>
            </a:r>
            <a:r>
              <a:rPr lang="en-US" sz="3600" dirty="0"/>
              <a:t>15 minutes </a:t>
            </a:r>
            <a:r>
              <a:rPr lang="en-US" sz="3600" dirty="0" smtClean="0"/>
              <a:t>Sale</a:t>
            </a:r>
          </a:p>
          <a:p>
            <a:pPr marL="0" lv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sz="3600" b="1" dirty="0">
                <a:solidFill>
                  <a:prstClr val="black"/>
                </a:solidFill>
              </a:rPr>
              <a:t>Scarcity:</a:t>
            </a:r>
          </a:p>
          <a:p>
            <a:pPr marL="685800" lvl="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prstClr val="black"/>
                </a:solidFill>
              </a:rPr>
              <a:t>Time or Numbers</a:t>
            </a:r>
          </a:p>
          <a:p>
            <a:pPr marL="276225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851342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 Webinars and Teleseminars: </a:t>
            </a:r>
            <a:br>
              <a:rPr lang="en-US" dirty="0" smtClean="0"/>
            </a:br>
            <a:r>
              <a:rPr lang="en-US" dirty="0" smtClean="0"/>
              <a:t>    Free and Paid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463141" cy="3825453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PAID:</a:t>
            </a:r>
            <a:endParaRPr lang="en-US" b="1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One </a:t>
            </a:r>
            <a:r>
              <a:rPr lang="en-US" sz="3600" dirty="0"/>
              <a:t>off or part of a programme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If </a:t>
            </a:r>
            <a:r>
              <a:rPr lang="en-US" sz="3600" dirty="0"/>
              <a:t>you add personal support and other resources to a 5 </a:t>
            </a:r>
            <a:r>
              <a:rPr lang="en-US" sz="3600" dirty="0" smtClean="0"/>
              <a:t>to </a:t>
            </a:r>
            <a:r>
              <a:rPr lang="en-US" sz="3600" dirty="0"/>
              <a:t>10 step programme, it adds considerable value.</a:t>
            </a:r>
          </a:p>
        </p:txBody>
      </p:sp>
    </p:spTree>
    <p:extLst>
      <p:ext uri="{BB962C8B-B14F-4D97-AF65-F5344CB8AC3E}">
        <p14:creationId xmlns:p14="http://schemas.microsoft.com/office/powerpoint/2010/main" val="3750342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 Webinars and Teleseminars: </a:t>
            </a:r>
            <a:br>
              <a:rPr lang="en-US" dirty="0" smtClean="0"/>
            </a:br>
            <a:r>
              <a:rPr lang="en-US" dirty="0" smtClean="0"/>
              <a:t>    Free and Paid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463141" cy="3825453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RESOURCES:</a:t>
            </a:r>
            <a:endParaRPr lang="en-US" b="1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Intercall </a:t>
            </a:r>
            <a:r>
              <a:rPr lang="en-US" sz="3600" dirty="0"/>
              <a:t>for Teleseminars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StealthSeminar.com </a:t>
            </a:r>
            <a:r>
              <a:rPr lang="en-US" sz="3600" dirty="0"/>
              <a:t>and GoToWebinar.com for Webinars</a:t>
            </a:r>
          </a:p>
        </p:txBody>
      </p:sp>
    </p:spTree>
    <p:extLst>
      <p:ext uri="{BB962C8B-B14F-4D97-AF65-F5344CB8AC3E}">
        <p14:creationId xmlns:p14="http://schemas.microsoft.com/office/powerpoint/2010/main" val="348813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Seminars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None/>
            </a:pPr>
            <a:r>
              <a:rPr lang="en-US" sz="3600" dirty="0" smtClean="0"/>
              <a:t>Historically a </a:t>
            </a:r>
            <a:r>
              <a:rPr lang="en-US" sz="3600" b="1" dirty="0" smtClean="0"/>
              <a:t>VERY</a:t>
            </a:r>
            <a:r>
              <a:rPr lang="en-US" sz="3600" dirty="0" smtClean="0"/>
              <a:t> important part of most successful Information Marketing businesses because of three main factors:</a:t>
            </a:r>
          </a:p>
          <a:p>
            <a:pPr marL="966788" indent="-514350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Profitable</a:t>
            </a:r>
          </a:p>
          <a:p>
            <a:pPr marL="966788" indent="-514350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Relationship</a:t>
            </a:r>
          </a:p>
          <a:p>
            <a:pPr marL="966788" indent="-514350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The best place to sell (VERY important)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42566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Seminars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92074" y="1795534"/>
            <a:ext cx="9111449" cy="3825453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409575" indent="-4095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75000"/>
              <a:buFont typeface="HiraMinProN-W3" charset="-128"/>
              <a:buChar char="◉"/>
              <a:tabLst/>
              <a:defRPr sz="40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62000" indent="-25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tabLst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Font typeface="HiraMinProN-W3" charset="-128"/>
              <a:buNone/>
            </a:pPr>
            <a:r>
              <a:rPr lang="en-US" b="1" dirty="0" smtClean="0"/>
              <a:t>The Two Big Seminar Secrets:</a:t>
            </a:r>
          </a:p>
          <a:p>
            <a:pPr marL="1019175" indent="-74295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Getting </a:t>
            </a:r>
            <a:r>
              <a:rPr lang="en-US" sz="3600" dirty="0"/>
              <a:t>non customers to seminars at a profit is virtually </a:t>
            </a:r>
            <a:r>
              <a:rPr lang="en-US" sz="3600" dirty="0" smtClean="0"/>
              <a:t>impossible.</a:t>
            </a:r>
            <a:endParaRPr lang="en-US" sz="3600" dirty="0"/>
          </a:p>
          <a:p>
            <a:pPr marL="1019175" indent="-74295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+mj-lt"/>
              <a:buAutoNum type="arabicParenR"/>
            </a:pPr>
            <a:r>
              <a:rPr lang="en-US" sz="3600" dirty="0" smtClean="0"/>
              <a:t>Once </a:t>
            </a:r>
            <a:r>
              <a:rPr lang="en-US" sz="3600" dirty="0"/>
              <a:t>you get them </a:t>
            </a:r>
            <a:r>
              <a:rPr lang="en-US" sz="3600" dirty="0" smtClean="0"/>
              <a:t>there, </a:t>
            </a:r>
            <a:r>
              <a:rPr lang="en-US" sz="3600" dirty="0"/>
              <a:t>they are </a:t>
            </a:r>
            <a:r>
              <a:rPr lang="en-US" sz="3600" dirty="0" smtClean="0"/>
              <a:t>10 </a:t>
            </a:r>
            <a:r>
              <a:rPr lang="en-US" sz="3600" dirty="0"/>
              <a:t>times easier to sell to than anyone else.</a:t>
            </a:r>
          </a:p>
        </p:txBody>
      </p:sp>
    </p:spTree>
    <p:extLst>
      <p:ext uri="{BB962C8B-B14F-4D97-AF65-F5344CB8AC3E}">
        <p14:creationId xmlns:p14="http://schemas.microsoft.com/office/powerpoint/2010/main" val="219065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Seminars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87274" y="1464427"/>
            <a:ext cx="9111449" cy="1157676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409575" indent="-4095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75000"/>
              <a:buFont typeface="HiraMinProN-W3" charset="-128"/>
              <a:buChar char="◉"/>
              <a:tabLst/>
              <a:defRPr sz="40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62000" indent="-25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tabLst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Font typeface="HiraMinProN-W3" charset="-128"/>
              <a:buNone/>
            </a:pPr>
            <a:r>
              <a:rPr lang="en-US" b="1" dirty="0" smtClean="0"/>
              <a:t>The Annual Event: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7563" y="2200493"/>
            <a:ext cx="9690873" cy="2645045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2 </a:t>
            </a:r>
            <a:r>
              <a:rPr lang="en-US" sz="3500" dirty="0"/>
              <a:t>-3 Days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You </a:t>
            </a:r>
            <a:r>
              <a:rPr lang="en-US" sz="3500" dirty="0"/>
              <a:t>and other industry experts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Celebrities</a:t>
            </a:r>
            <a:endParaRPr lang="en-US" sz="35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Networking</a:t>
            </a:r>
            <a:endParaRPr lang="en-US" sz="35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An </a:t>
            </a:r>
            <a:r>
              <a:rPr lang="en-US" sz="3500" dirty="0"/>
              <a:t>experience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Awards </a:t>
            </a:r>
            <a:r>
              <a:rPr lang="en-US" sz="3500" dirty="0"/>
              <a:t>and Prizes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b="1" dirty="0" smtClean="0"/>
              <a:t>The best place to sell high-end Coaching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3140542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Seminars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7274" y="1482012"/>
            <a:ext cx="9690873" cy="2645045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/>
              <a:t>The 1 to 2 Day Event: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Good place to start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Easy for Customers to attend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524232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Seminars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7274" y="1482012"/>
            <a:ext cx="9690873" cy="2645045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Open Evenings:</a:t>
            </a:r>
            <a:endParaRPr lang="en-US" b="1" dirty="0"/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Paid or Free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Larger numbers, lower risk for attendees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Can sell longer event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11449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Seminars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7274" y="1482012"/>
            <a:ext cx="9690873" cy="2645045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Running Events:</a:t>
            </a:r>
            <a:endParaRPr lang="en-US" b="1" dirty="0"/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Watch </a:t>
            </a:r>
            <a:r>
              <a:rPr lang="en-US" sz="3500" dirty="0"/>
              <a:t>your Costs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AV </a:t>
            </a:r>
            <a:r>
              <a:rPr lang="en-US" sz="3500" dirty="0"/>
              <a:t>is very important at large events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Take </a:t>
            </a:r>
            <a:r>
              <a:rPr lang="en-US" sz="3500" dirty="0"/>
              <a:t>control / assume incompetence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Establish </a:t>
            </a:r>
            <a:r>
              <a:rPr lang="en-US" sz="3500" dirty="0"/>
              <a:t>Control of the </a:t>
            </a:r>
            <a:r>
              <a:rPr lang="en-US" sz="3500" dirty="0" smtClean="0"/>
              <a:t>group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497785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Seminars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7274" y="1482012"/>
            <a:ext cx="9690873" cy="2645045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Running Events:</a:t>
            </a:r>
            <a:endParaRPr lang="en-US" b="1" dirty="0"/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Learn </a:t>
            </a:r>
            <a:r>
              <a:rPr lang="en-US" sz="3500" dirty="0"/>
              <a:t>Speaking / Training skills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Get </a:t>
            </a:r>
            <a:r>
              <a:rPr lang="en-US" sz="3500" dirty="0"/>
              <a:t>‘Permission’ to sell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Congruent </a:t>
            </a:r>
            <a:r>
              <a:rPr lang="en-US" sz="3500" dirty="0"/>
              <a:t>Selling is essential</a:t>
            </a:r>
          </a:p>
          <a:p>
            <a:pPr marL="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Scarcity </a:t>
            </a:r>
            <a:r>
              <a:rPr lang="en-US" sz="3500" dirty="0"/>
              <a:t>when selling</a:t>
            </a:r>
          </a:p>
        </p:txBody>
      </p:sp>
    </p:spTree>
    <p:extLst>
      <p:ext uri="{BB962C8B-B14F-4D97-AF65-F5344CB8AC3E}">
        <p14:creationId xmlns:p14="http://schemas.microsoft.com/office/powerpoint/2010/main" val="1227254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4. Products / Online Courses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338" y="3666506"/>
            <a:ext cx="7357949" cy="2491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79" y="3511165"/>
            <a:ext cx="4981475" cy="30179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7"/>
          <a:stretch/>
        </p:blipFill>
        <p:spPr>
          <a:xfrm>
            <a:off x="3626136" y="1585419"/>
            <a:ext cx="4866313" cy="305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6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5. Membership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9508435" cy="1818569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Normally an </a:t>
            </a:r>
            <a:r>
              <a:rPr lang="en-US" sz="3200" dirty="0"/>
              <a:t>important part of Customer Value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Purpose</a:t>
            </a:r>
            <a:r>
              <a:rPr lang="en-US" sz="3200" dirty="0"/>
              <a:t>: Income AND Engagement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endParaRPr lang="en-US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50509" y="3509570"/>
            <a:ext cx="9961906" cy="1818569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409575" indent="-4095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75000"/>
              <a:buFont typeface="HiraMinProN-W3" charset="-128"/>
              <a:buChar char="◉"/>
              <a:tabLst/>
              <a:defRPr sz="40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62000" indent="-25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tabLst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8325" indent="-568325">
              <a:lnSpc>
                <a:spcPct val="100000"/>
              </a:lnSpc>
              <a:spcBef>
                <a:spcPts val="500"/>
              </a:spcBef>
              <a:buSzPct val="90000"/>
              <a:buFont typeface="+mj-lt"/>
              <a:buAutoNum type="arabicParenR" startAt="3"/>
            </a:pPr>
            <a:r>
              <a:rPr lang="en-US" sz="3200" dirty="0" smtClean="0"/>
              <a:t>Formats:</a:t>
            </a:r>
          </a:p>
          <a:p>
            <a:pPr marL="862013" lvl="0" fontAlgn="ctr">
              <a:spcAft>
                <a:spcPts val="600"/>
              </a:spcAft>
              <a:buClr>
                <a:srgbClr val="005BBB"/>
              </a:buClr>
              <a:buFont typeface="Wingdings" panose="05000000000000000000" pitchFamily="2" charset="2"/>
              <a:buChar char="ü"/>
            </a:pPr>
            <a:r>
              <a:rPr lang="en-GB" sz="2800" dirty="0"/>
              <a:t>Physical Newsletter</a:t>
            </a:r>
            <a:endParaRPr lang="en-US" sz="2800" dirty="0"/>
          </a:p>
          <a:p>
            <a:pPr marL="862013" lvl="0" fontAlgn="ctr">
              <a:spcAft>
                <a:spcPts val="600"/>
              </a:spcAft>
              <a:buClr>
                <a:srgbClr val="005BBB"/>
              </a:buClr>
              <a:buFont typeface="Wingdings" panose="05000000000000000000" pitchFamily="2" charset="2"/>
              <a:buChar char="ü"/>
            </a:pPr>
            <a:r>
              <a:rPr lang="en-GB" sz="2800" dirty="0" smtClean="0"/>
              <a:t>CD/DVD</a:t>
            </a:r>
            <a:endParaRPr lang="en-US" sz="2800" dirty="0"/>
          </a:p>
          <a:p>
            <a:pPr marL="862013" lvl="0" fontAlgn="ctr">
              <a:spcAft>
                <a:spcPts val="600"/>
              </a:spcAft>
              <a:buClr>
                <a:srgbClr val="005BBB"/>
              </a:buClr>
              <a:buFont typeface="Wingdings" panose="05000000000000000000" pitchFamily="2" charset="2"/>
              <a:buChar char="ü"/>
            </a:pPr>
            <a:r>
              <a:rPr lang="en-GB" sz="2800" dirty="0"/>
              <a:t>Online Resources / </a:t>
            </a:r>
            <a:r>
              <a:rPr lang="en-GB" sz="2800" dirty="0" smtClean="0"/>
              <a:t>Video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endParaRPr lang="en-US" sz="2800" dirty="0"/>
          </a:p>
          <a:p>
            <a:pPr marL="862013" lvl="0" fontAlgn="ctr">
              <a:spcAft>
                <a:spcPts val="600"/>
              </a:spcAft>
              <a:buClr>
                <a:srgbClr val="005BBB"/>
              </a:buClr>
              <a:buFont typeface="Wingdings" panose="05000000000000000000" pitchFamily="2" charset="2"/>
              <a:buChar char="ü"/>
            </a:pPr>
            <a:r>
              <a:rPr lang="en-GB" sz="2800" dirty="0"/>
              <a:t>Monthly Teleseminars</a:t>
            </a:r>
            <a:endParaRPr lang="en-US" sz="2800" dirty="0"/>
          </a:p>
          <a:p>
            <a:pPr marL="862013" lvl="0" fontAlgn="ctr">
              <a:spcAft>
                <a:spcPts val="600"/>
              </a:spcAft>
              <a:buClr>
                <a:srgbClr val="005BBB"/>
              </a:buClr>
              <a:buFont typeface="Wingdings" panose="05000000000000000000" pitchFamily="2" charset="2"/>
              <a:buChar char="ü"/>
            </a:pPr>
            <a:r>
              <a:rPr lang="en-GB" sz="2800" dirty="0"/>
              <a:t>Monthly Coaching Calls</a:t>
            </a:r>
            <a:endParaRPr lang="en-US" sz="2800" dirty="0"/>
          </a:p>
          <a:p>
            <a:pPr marL="862013">
              <a:spcAft>
                <a:spcPts val="600"/>
              </a:spcAft>
              <a:buClr>
                <a:srgbClr val="005BBB"/>
              </a:buClr>
              <a:buFont typeface="Wingdings" panose="05000000000000000000" pitchFamily="2" charset="2"/>
              <a:buChar char="ü"/>
            </a:pPr>
            <a:r>
              <a:rPr lang="en-GB" sz="2800" dirty="0"/>
              <a:t>Live Events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 smtClean="0"/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3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80260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5. Membership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9508435" cy="4913461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ct val="100000"/>
              </a:lnSpc>
              <a:spcBef>
                <a:spcPts val="500"/>
              </a:spcBef>
              <a:buSzPct val="90000"/>
              <a:buFont typeface="+mj-lt"/>
              <a:buAutoNum type="arabicParenR" startAt="4"/>
            </a:pPr>
            <a:r>
              <a:rPr lang="en-US" sz="3200" dirty="0" smtClean="0"/>
              <a:t>Price points: </a:t>
            </a:r>
          </a:p>
          <a:p>
            <a:pPr marL="966788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rgbClr val="005BBB"/>
              </a:buClr>
              <a:buSzPct val="90000"/>
              <a:buFont typeface="Wingdings" panose="05000000000000000000" pitchFamily="2" charset="2"/>
              <a:buChar char="ü"/>
            </a:pPr>
            <a:r>
              <a:rPr lang="en-US" sz="2800" b="1" dirty="0" smtClean="0"/>
              <a:t>Low </a:t>
            </a:r>
            <a:r>
              <a:rPr lang="en-US" sz="2800" b="1" dirty="0"/>
              <a:t>end: £19.95 – £</a:t>
            </a:r>
            <a:r>
              <a:rPr lang="en-US" sz="2800" b="1" dirty="0" smtClean="0"/>
              <a:t>97</a:t>
            </a:r>
          </a:p>
          <a:p>
            <a:pPr marL="966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panose="05000000000000000000" pitchFamily="2" charset="2"/>
              <a:buChar char="ü"/>
            </a:pPr>
            <a:r>
              <a:rPr lang="en-US" sz="2800" b="1" dirty="0" smtClean="0"/>
              <a:t>High </a:t>
            </a:r>
            <a:r>
              <a:rPr lang="en-US" sz="2800" b="1" dirty="0"/>
              <a:t>end: £195 - £395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200" dirty="0" smtClean="0"/>
              <a:t>Often </a:t>
            </a:r>
            <a:r>
              <a:rPr lang="en-US" sz="3200" dirty="0"/>
              <a:t>sold through Free Trials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200" dirty="0" smtClean="0"/>
              <a:t>Forced </a:t>
            </a:r>
            <a:r>
              <a:rPr lang="en-US" sz="3200" dirty="0"/>
              <a:t>Continuity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200" dirty="0" smtClean="0"/>
              <a:t>Retention </a:t>
            </a:r>
            <a:r>
              <a:rPr lang="en-US" sz="3200" dirty="0"/>
              <a:t>is achieved through Engagement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5903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6. Group Coaching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3506692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50 to150 </a:t>
            </a:r>
            <a:r>
              <a:rPr lang="en-US" sz="3200" dirty="0"/>
              <a:t>People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£10,000 to </a:t>
            </a:r>
            <a:r>
              <a:rPr lang="en-US" sz="3200" dirty="0"/>
              <a:t>£15,000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Group </a:t>
            </a:r>
            <a:r>
              <a:rPr lang="en-US" sz="3200" dirty="0"/>
              <a:t>Mastermind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Mastermind </a:t>
            </a:r>
            <a:r>
              <a:rPr lang="en-US" sz="3200" dirty="0"/>
              <a:t>Element is Important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Support </a:t>
            </a:r>
            <a:r>
              <a:rPr lang="en-US" sz="3200" dirty="0"/>
              <a:t>between meetings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Information</a:t>
            </a:r>
            <a:r>
              <a:rPr lang="en-US" sz="3200" dirty="0"/>
              <a:t>, Support, Networking and Access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Immersed </a:t>
            </a:r>
            <a:br>
              <a:rPr lang="en-US" sz="3200" dirty="0" smtClean="0"/>
            </a:br>
            <a:r>
              <a:rPr lang="en-US" sz="3200" dirty="0" smtClean="0"/>
              <a:t>Re-enforcement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Excellent </a:t>
            </a:r>
            <a:r>
              <a:rPr lang="en-US" sz="3200" dirty="0"/>
              <a:t>for High Performers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Easy </a:t>
            </a:r>
            <a:r>
              <a:rPr lang="en-US" sz="3200" dirty="0"/>
              <a:t>‘money for nothing’ pitch for implementers</a:t>
            </a:r>
          </a:p>
        </p:txBody>
      </p:sp>
    </p:spTree>
    <p:extLst>
      <p:ext uri="{BB962C8B-B14F-4D97-AF65-F5344CB8AC3E}">
        <p14:creationId xmlns:p14="http://schemas.microsoft.com/office/powerpoint/2010/main" val="4102455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7. Group Consulting (Mastermind)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296013" cy="4491430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Round </a:t>
            </a:r>
            <a:r>
              <a:rPr lang="en-US" sz="3200" dirty="0"/>
              <a:t>Table Discussion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3 to </a:t>
            </a:r>
            <a:r>
              <a:rPr lang="en-US" sz="3200" dirty="0"/>
              <a:t>25 People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£</a:t>
            </a:r>
            <a:r>
              <a:rPr lang="en-US" sz="3200" dirty="0"/>
              <a:t>10,000 to £30,000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Hotseat </a:t>
            </a:r>
            <a:r>
              <a:rPr lang="en-US" sz="3200" dirty="0"/>
              <a:t>format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Group </a:t>
            </a:r>
            <a:r>
              <a:rPr lang="en-US" sz="3200" dirty="0"/>
              <a:t>or Individual Coaching between meetings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78280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GB" dirty="0"/>
              <a:t>How Many Clients / Customers do you need for a £1 Million Business?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 marL="0" indent="0">
              <a:lnSpc>
                <a:spcPts val="38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>
                <a:solidFill>
                  <a:srgbClr val="C00000"/>
                </a:solidFill>
              </a:rPr>
              <a:t>10</a:t>
            </a:r>
            <a:r>
              <a:rPr lang="en-US" sz="3500" dirty="0"/>
              <a:t> £25k Private Clients</a:t>
            </a:r>
          </a:p>
          <a:p>
            <a:pPr marL="0" indent="0">
              <a:lnSpc>
                <a:spcPts val="38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>
                <a:solidFill>
                  <a:srgbClr val="C00000"/>
                </a:solidFill>
              </a:rPr>
              <a:t>10</a:t>
            </a:r>
            <a:r>
              <a:rPr lang="en-US" sz="3500" dirty="0" smtClean="0"/>
              <a:t> </a:t>
            </a:r>
            <a:r>
              <a:rPr lang="en-US" sz="3500" dirty="0"/>
              <a:t>in £15k Private Consulting Group</a:t>
            </a:r>
          </a:p>
          <a:p>
            <a:pPr marL="0" indent="0">
              <a:lnSpc>
                <a:spcPts val="38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30</a:t>
            </a:r>
            <a:r>
              <a:rPr lang="en-US" sz="3500" dirty="0" smtClean="0"/>
              <a:t> </a:t>
            </a:r>
            <a:r>
              <a:rPr lang="en-US" sz="3500" dirty="0"/>
              <a:t>in £10k Group Coaching</a:t>
            </a:r>
          </a:p>
          <a:p>
            <a:pPr marL="0" indent="0">
              <a:lnSpc>
                <a:spcPts val="38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200</a:t>
            </a:r>
            <a:r>
              <a:rPr lang="en-US" sz="3500" b="1" dirty="0" smtClean="0"/>
              <a:t> </a:t>
            </a:r>
            <a:r>
              <a:rPr lang="en-US" sz="3500" dirty="0"/>
              <a:t>attend £495 Seminars</a:t>
            </a:r>
          </a:p>
          <a:p>
            <a:pPr marL="0" indent="0">
              <a:lnSpc>
                <a:spcPts val="38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20</a:t>
            </a:r>
            <a:r>
              <a:rPr lang="en-US" sz="3500" dirty="0" smtClean="0"/>
              <a:t> </a:t>
            </a:r>
            <a:r>
              <a:rPr lang="en-US" sz="3500" dirty="0"/>
              <a:t>attend boutique £3000 Seminars</a:t>
            </a:r>
          </a:p>
          <a:p>
            <a:pPr marL="0" indent="0">
              <a:lnSpc>
                <a:spcPts val="38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200</a:t>
            </a:r>
            <a:r>
              <a:rPr lang="en-US" sz="3500" dirty="0" smtClean="0"/>
              <a:t> </a:t>
            </a:r>
            <a:r>
              <a:rPr lang="en-US" sz="3500" dirty="0"/>
              <a:t>in £50 per month membership</a:t>
            </a:r>
          </a:p>
          <a:p>
            <a:pPr marL="0" indent="0">
              <a:lnSpc>
                <a:spcPts val="38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100</a:t>
            </a:r>
            <a:r>
              <a:rPr lang="en-US" sz="3500" dirty="0" smtClean="0">
                <a:solidFill>
                  <a:srgbClr val="C00000"/>
                </a:solidFill>
              </a:rPr>
              <a:t> </a:t>
            </a:r>
            <a:r>
              <a:rPr lang="en-US" sz="3500" dirty="0"/>
              <a:t>buy £1000 Product / Online </a:t>
            </a:r>
            <a:r>
              <a:rPr lang="en-US" sz="3500" dirty="0" smtClean="0"/>
              <a:t>Course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971810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429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a53f706672497a8b1737f6afd05e926cb792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3804</TotalTime>
  <Words>1689</Words>
  <Application>Microsoft Macintosh PowerPoint</Application>
  <PresentationFormat>Widescreen</PresentationFormat>
  <Paragraphs>377</Paragraphs>
  <Slides>86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4" baseType="lpstr">
      <vt:lpstr>Arial Black</vt:lpstr>
      <vt:lpstr>HiraMinProN-W3</vt:lpstr>
      <vt:lpstr>LucidaGrande</vt:lpstr>
      <vt:lpstr>Open Sans</vt:lpstr>
      <vt:lpstr>Wingdings</vt:lpstr>
      <vt:lpstr>Wingdings 3</vt:lpstr>
      <vt:lpstr>Arial</vt:lpstr>
      <vt:lpstr>Office Theme</vt:lpstr>
      <vt:lpstr>PowerPoint Presentation</vt:lpstr>
      <vt:lpstr>PowerPoint Presentation</vt:lpstr>
      <vt:lpstr>The 4 BIG Secrets of Seven Figure Consulting and Coaching</vt:lpstr>
      <vt:lpstr>PowerPoint Presentation</vt:lpstr>
      <vt:lpstr>Hourly Rates</vt:lpstr>
      <vt:lpstr>Daily Rates</vt:lpstr>
      <vt:lpstr>Breakthrough Session</vt:lpstr>
      <vt:lpstr>Project Rates</vt:lpstr>
      <vt:lpstr>Monthly Continuity</vt:lpstr>
      <vt:lpstr>Monthly Continuity</vt:lpstr>
      <vt:lpstr>Pricing Structures</vt:lpstr>
      <vt:lpstr>Pricing Structures</vt:lpstr>
      <vt:lpstr>PowerPoint Presentation</vt:lpstr>
      <vt:lpstr>PowerPoint Presentation</vt:lpstr>
      <vt:lpstr>PowerPoint Presentation</vt:lpstr>
      <vt:lpstr>PowerPoint Presentation</vt:lpstr>
      <vt:lpstr>Hourly Rates</vt:lpstr>
      <vt:lpstr>Breakthrough Session</vt:lpstr>
      <vt:lpstr>PowerPoint Presentation</vt:lpstr>
      <vt:lpstr>PowerPoint Presentation</vt:lpstr>
      <vt:lpstr>Three Consulting and  Coaching Game Changers</vt:lpstr>
      <vt:lpstr>PowerPoint Presentation</vt:lpstr>
      <vt:lpstr>Premium Pricing</vt:lpstr>
      <vt:lpstr>Premium Pricing</vt:lpstr>
      <vt:lpstr>Premium Pricing</vt:lpstr>
      <vt:lpstr>PowerPoint Presentation</vt:lpstr>
      <vt:lpstr>How to Increase Your Prices</vt:lpstr>
      <vt:lpstr>How to Increase Your Prices</vt:lpstr>
      <vt:lpstr>PowerPoint Presentation</vt:lpstr>
      <vt:lpstr>1. A Referral System</vt:lpstr>
      <vt:lpstr>2. Speaking</vt:lpstr>
      <vt:lpstr>3. PR</vt:lpstr>
      <vt:lpstr>4. Phone &gt;&gt;&gt; Sales Meeting &gt;&gt;&gt; Sale</vt:lpstr>
      <vt:lpstr>5. Phone &gt;&gt;&gt; Mini Seminar &gt;&gt;&gt; Sale</vt:lpstr>
      <vt:lpstr>6. General Lead Generation – Direct Mail and Online and Phone &gt;&gt;&gt; Sales Meeting or Mini Seminar &gt;&gt;&gt; Sale</vt:lpstr>
      <vt:lpstr>6. General Lead Generation</vt:lpstr>
      <vt:lpstr>7. Understand Customer Value</vt:lpstr>
      <vt:lpstr>8. Online, Direct Mail and Phone  &gt;&gt;&gt; Discovery/Content Call</vt:lpstr>
      <vt:lpstr>PowerPoint Presentation</vt:lpstr>
      <vt:lpstr>9. Online, Direct Mail and Phone &gt;&gt;&gt; Paid or Free Seminar</vt:lpstr>
      <vt:lpstr>10. Online, Direct Mail and Phone &gt;&gt; Discovery Event</vt:lpstr>
      <vt:lpstr>11. Online Lead Generation plus Info &gt;&gt;&gt; Customer Attraction</vt:lpstr>
      <vt:lpstr>12. Online Lead Generation &gt;&gt;&gt; Webinars/Teleseminars &gt;&gt;&gt; Any of Above</vt:lpstr>
      <vt:lpstr>13. Pure Attraction through Status and Positioning</vt:lpstr>
      <vt:lpstr>14. A Book</vt:lpstr>
      <vt:lpstr>15. Life Coaching – Print Advertising</vt:lpstr>
      <vt:lpstr>16. Joint Ventures</vt:lpstr>
      <vt:lpstr>17. Ascension</vt:lpstr>
      <vt:lpstr>PowerPoint Presentation</vt:lpstr>
      <vt:lpstr>The Opportunity</vt:lpstr>
      <vt:lpstr>Models</vt:lpstr>
      <vt:lpstr>PowerPoint Presentation</vt:lpstr>
      <vt:lpstr>PowerPoint Presentation</vt:lpstr>
      <vt:lpstr>Models</vt:lpstr>
      <vt:lpstr>Models</vt:lpstr>
      <vt:lpstr>Pricing Models</vt:lpstr>
      <vt:lpstr>How to Sell It</vt:lpstr>
      <vt:lpstr>How to Sell It</vt:lpstr>
      <vt:lpstr>PowerPoint Presentation</vt:lpstr>
      <vt:lpstr>PowerPoint Presentation</vt:lpstr>
      <vt:lpstr>Decision Maker vs. ‘The Rest’</vt:lpstr>
      <vt:lpstr>What Does the Client Really Want?</vt:lpstr>
      <vt:lpstr>The Implementation Issue</vt:lpstr>
      <vt:lpstr>PowerPoint Presentation</vt:lpstr>
      <vt:lpstr>All Good Consultants and Coaches are  in the Personal Development Business</vt:lpstr>
      <vt:lpstr>PowerPoint Presentation</vt:lpstr>
      <vt:lpstr>Two BIG Reasons</vt:lpstr>
      <vt:lpstr>1. The Book</vt:lpstr>
      <vt:lpstr>2. Webinars and Teleseminars:      Free and Paid</vt:lpstr>
      <vt:lpstr>2. Webinars and Teleseminars:      Free and Paid</vt:lpstr>
      <vt:lpstr>2. Webinars and Teleseminars:      Free and Paid</vt:lpstr>
      <vt:lpstr>2. Webinars and Teleseminars:      Free and Paid</vt:lpstr>
      <vt:lpstr>3. Seminars</vt:lpstr>
      <vt:lpstr>3. Seminars</vt:lpstr>
      <vt:lpstr>3. Seminars</vt:lpstr>
      <vt:lpstr>3. Seminars</vt:lpstr>
      <vt:lpstr>3. Seminars</vt:lpstr>
      <vt:lpstr>3. Seminars</vt:lpstr>
      <vt:lpstr>3. Seminars</vt:lpstr>
      <vt:lpstr>4. Products / Online Courses</vt:lpstr>
      <vt:lpstr>5. Membership</vt:lpstr>
      <vt:lpstr>5. Membership</vt:lpstr>
      <vt:lpstr>6. Group Coaching</vt:lpstr>
      <vt:lpstr>7. Group Consulting (Mastermind)</vt:lpstr>
      <vt:lpstr>How Many Clients / Customers do you need for a £1 Million Business?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Cardell</dc:creator>
  <cp:lastModifiedBy>Susie Brummer</cp:lastModifiedBy>
  <cp:revision>94</cp:revision>
  <dcterms:created xsi:type="dcterms:W3CDTF">2015-11-19T17:33:09Z</dcterms:created>
  <dcterms:modified xsi:type="dcterms:W3CDTF">2016-01-21T21:20:25Z</dcterms:modified>
</cp:coreProperties>
</file>