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587" r:id="rId2"/>
    <p:sldId id="591" r:id="rId3"/>
    <p:sldId id="607" r:id="rId4"/>
    <p:sldId id="678" r:id="rId5"/>
    <p:sldId id="699" r:id="rId6"/>
    <p:sldId id="700" r:id="rId7"/>
    <p:sldId id="701" r:id="rId8"/>
    <p:sldId id="702" r:id="rId9"/>
    <p:sldId id="703" r:id="rId10"/>
    <p:sldId id="704" r:id="rId11"/>
    <p:sldId id="705" r:id="rId12"/>
    <p:sldId id="706" r:id="rId13"/>
    <p:sldId id="707" r:id="rId14"/>
    <p:sldId id="708" r:id="rId15"/>
    <p:sldId id="709" r:id="rId16"/>
    <p:sldId id="710" r:id="rId17"/>
    <p:sldId id="711" r:id="rId18"/>
    <p:sldId id="712" r:id="rId19"/>
    <p:sldId id="713" r:id="rId20"/>
    <p:sldId id="714" r:id="rId21"/>
    <p:sldId id="715" r:id="rId22"/>
    <p:sldId id="716" r:id="rId23"/>
    <p:sldId id="717" r:id="rId24"/>
    <p:sldId id="718" r:id="rId25"/>
    <p:sldId id="719" r:id="rId26"/>
    <p:sldId id="720" r:id="rId27"/>
    <p:sldId id="721" r:id="rId28"/>
    <p:sldId id="722" r:id="rId29"/>
    <p:sldId id="723" r:id="rId30"/>
    <p:sldId id="724" r:id="rId31"/>
    <p:sldId id="725" r:id="rId32"/>
    <p:sldId id="726" r:id="rId33"/>
    <p:sldId id="727" r:id="rId34"/>
    <p:sldId id="728" r:id="rId35"/>
    <p:sldId id="729" r:id="rId36"/>
    <p:sldId id="730" r:id="rId37"/>
    <p:sldId id="608" r:id="rId38"/>
    <p:sldId id="617" r:id="rId39"/>
  </p:sldIdLst>
  <p:sldSz cx="12192000" cy="6858000"/>
  <p:notesSz cx="6858000" cy="91440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BB"/>
    <a:srgbClr val="276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5" autoAdjust="0"/>
    <p:restoredTop sz="95159" autoAdjust="0"/>
  </p:normalViewPr>
  <p:slideViewPr>
    <p:cSldViewPr snapToGrid="0">
      <p:cViewPr varScale="1">
        <p:scale>
          <a:sx n="122" d="100"/>
          <a:sy n="122" d="100"/>
        </p:scale>
        <p:origin x="114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3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charset="0"/>
              </a:defRPr>
            </a:lvl1pPr>
          </a:lstStyle>
          <a:p>
            <a:fld id="{6DBD8CA9-E5AB-4BDC-BFD5-F02BA4AE8372}" type="datetimeFigureOut">
              <a:rPr lang="en-US" smtClean="0"/>
              <a:pPr/>
              <a:t>4/5/2016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charset="0"/>
              </a:defRPr>
            </a:lvl1pPr>
          </a:lstStyle>
          <a:p>
            <a:fld id="{AE9AB597-40CD-4744-96DD-75CB93A505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94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39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6494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6840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5450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2637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9AB597-40CD-4744-96DD-75CB93A50550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212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7620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17330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06081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0263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244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163" y="-306301"/>
            <a:ext cx="12600709" cy="4584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355" y="6628777"/>
            <a:ext cx="12600709" cy="45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6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BB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63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9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36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6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8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56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5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98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60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4/5/2016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9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7DDADD74-75B9-40EF-BB06-C57C82931472}" type="datetimeFigureOut">
              <a:rPr lang="en-US" smtClean="0"/>
              <a:pPr/>
              <a:t>4/5/2016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042B5B5C-DFF7-4280-873E-03C5EF7AA3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5894433"/>
            <a:ext cx="10058400" cy="9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9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769A6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409575" indent="-409575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SzPct val="75000"/>
        <a:buFont typeface="HiraMinProN-W3" charset="-128"/>
        <a:buChar char="◉"/>
        <a:tabLst/>
        <a:defRPr sz="40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762000" indent="-2540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tabLst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hyperlink" Target="http://www.cardellmedia.com/info-hub?utm_campaign=email_9016&amp;utm_medium=email&amp;utm_source=link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hyperlink" Target="http://www.cardellmedia.com/info-hub?utm_campaign=email_9016&amp;utm_medium=email&amp;utm_source=link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3" y="1880264"/>
            <a:ext cx="11131915" cy="309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09725"/>
            <a:ext cx="121513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Members Hub</a:t>
            </a:r>
          </a:p>
          <a:p>
            <a:pPr algn="ctr"/>
            <a:r>
              <a:rPr lang="en-US" sz="5400" u="sng" dirty="0">
                <a:hlinkClick r:id="rId4"/>
              </a:rPr>
              <a:t>http://www.cardellmedia.com/info-hub</a:t>
            </a:r>
            <a:endParaRPr lang="en-US" sz="54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373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36174"/>
            <a:ext cx="12151360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Seminar </a:t>
            </a: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Five: </a:t>
            </a:r>
          </a:p>
          <a:p>
            <a:pPr algn="ctr"/>
            <a:r>
              <a:rPr lang="en-US" sz="75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CONSULTING </a:t>
            </a:r>
            <a:br>
              <a:rPr lang="en-US" sz="75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75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AND COACHING</a:t>
            </a:r>
            <a:br>
              <a:rPr lang="en-US" sz="75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endParaRPr lang="en-US" sz="75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1572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54" y="196159"/>
            <a:ext cx="11591164" cy="1325563"/>
          </a:xfrm>
        </p:spPr>
        <p:txBody>
          <a:bodyPr>
            <a:normAutofit/>
          </a:bodyPr>
          <a:lstStyle/>
          <a:p>
            <a:r>
              <a:rPr lang="en-GB" dirty="0" smtClean="0"/>
              <a:t>Consulting and Coaching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302" y="1674122"/>
            <a:ext cx="10150543" cy="4506844"/>
          </a:xfrm>
        </p:spPr>
        <p:txBody>
          <a:bodyPr>
            <a:normAutofit/>
          </a:bodyPr>
          <a:lstStyle/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Business Coaching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Business Consulting</a:t>
            </a:r>
          </a:p>
          <a:p>
            <a:pPr marL="573088" indent="-5730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charset="2"/>
              <a:buChar char="ü"/>
            </a:pPr>
            <a:r>
              <a:rPr lang="en-US" sz="3500" dirty="0" smtClean="0"/>
              <a:t>Life Coaching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326217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1984516"/>
            <a:ext cx="12151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</a:t>
            </a:r>
            <a:r>
              <a:rPr lang="en-US" sz="6000" b="1" dirty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3</a:t>
            </a: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 BIG Secrets of 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Seven Figure Consulting 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and Coaching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7936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The 3 </a:t>
            </a:r>
            <a:r>
              <a:rPr lang="en-US" dirty="0"/>
              <a:t>BIG Secrets of </a:t>
            </a:r>
            <a:r>
              <a:rPr lang="en-US" dirty="0" smtClean="0"/>
              <a:t>Seven </a:t>
            </a:r>
            <a:r>
              <a:rPr lang="en-US" dirty="0"/>
              <a:t>Figure Consulting </a:t>
            </a:r>
            <a:r>
              <a:rPr lang="en-US" dirty="0" smtClean="0"/>
              <a:t>and </a:t>
            </a:r>
            <a:r>
              <a:rPr lang="en-US" dirty="0"/>
              <a:t>Coaching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8191" y="1928191"/>
            <a:ext cx="9823174" cy="4506844"/>
          </a:xfrm>
        </p:spPr>
        <p:txBody>
          <a:bodyPr>
            <a:normAutofit/>
          </a:bodyPr>
          <a:lstStyle/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It’s best done through </a:t>
            </a:r>
            <a:r>
              <a:rPr lang="en-US" sz="3500" b="1" dirty="0" smtClean="0"/>
              <a:t>ATTRACTION </a:t>
            </a:r>
            <a:r>
              <a:rPr lang="en-US" sz="3500" dirty="0" smtClean="0"/>
              <a:t>marketing</a:t>
            </a:r>
          </a:p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Price Elasticity: Pricing can be made irrelevant</a:t>
            </a:r>
          </a:p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It can </a:t>
            </a:r>
            <a:r>
              <a:rPr lang="en-US" sz="3500" b="1" dirty="0" smtClean="0"/>
              <a:t>ONLY </a:t>
            </a:r>
            <a:r>
              <a:rPr lang="en-US" sz="3500" dirty="0" smtClean="0"/>
              <a:t>be achieved through </a:t>
            </a:r>
            <a:r>
              <a:rPr lang="en-US" sz="3500" b="1" dirty="0" smtClean="0"/>
              <a:t>STATUS </a:t>
            </a:r>
            <a:r>
              <a:rPr lang="en-US" sz="3500" dirty="0" smtClean="0"/>
              <a:t>and</a:t>
            </a:r>
            <a:r>
              <a:rPr lang="en-US" sz="3500" b="1" dirty="0" smtClean="0"/>
              <a:t> AUTHORITY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41174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921169"/>
            <a:ext cx="1215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Pricing Structures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871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Hourly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3825453"/>
          </a:xfrm>
        </p:spPr>
        <p:txBody>
          <a:bodyPr numCol="2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/>
              <a:t>PROS: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Simple to sell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Lower entry price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Easy to </a:t>
            </a:r>
            <a:r>
              <a:rPr lang="en-US" sz="3600" dirty="0" smtClean="0"/>
              <a:t>scale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b="1" dirty="0" smtClean="0"/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CONS</a:t>
            </a:r>
            <a:r>
              <a:rPr lang="en-US" b="1" dirty="0"/>
              <a:t>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Billing for hours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Pre-conditions </a:t>
            </a:r>
            <a:br>
              <a:rPr lang="en-US" sz="3600" dirty="0" smtClean="0"/>
            </a:br>
            <a:r>
              <a:rPr lang="en-US" sz="3600" dirty="0" smtClean="0"/>
              <a:t>the client</a:t>
            </a:r>
            <a:endParaRPr lang="en-US" sz="36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31284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Daily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3825453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/>
              <a:t>PROS: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Can establish </a:t>
            </a:r>
            <a:br>
              <a:rPr lang="en-US" sz="3600" dirty="0" smtClean="0"/>
            </a:br>
            <a:r>
              <a:rPr lang="en-US" sz="3600" dirty="0" smtClean="0"/>
              <a:t>high fees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Immersion </a:t>
            </a:r>
            <a:br>
              <a:rPr lang="en-US" sz="3600" dirty="0" smtClean="0"/>
            </a:br>
            <a:r>
              <a:rPr lang="en-US" sz="3600" dirty="0" smtClean="0"/>
              <a:t>– can sell more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3600" b="1" dirty="0" smtClean="0"/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CONS</a:t>
            </a:r>
            <a:r>
              <a:rPr lang="en-US" b="1" dirty="0"/>
              <a:t>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Billing for hours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If you’re good, what do you do </a:t>
            </a:r>
            <a:br>
              <a:rPr lang="en-US" sz="3600" dirty="0" smtClean="0"/>
            </a:br>
            <a:r>
              <a:rPr lang="en-US" sz="3600" dirty="0" smtClean="0"/>
              <a:t>all day?</a:t>
            </a:r>
            <a:endParaRPr lang="en-US" sz="36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723564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Breakthrough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4535993"/>
          </a:xfrm>
        </p:spPr>
        <p:txBody>
          <a:bodyPr numCol="1"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/>
              <a:t>PROS: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Not billing for hours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Price Elasticity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No price precedent set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Client gets a breakthrough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Great for selling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53531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Project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3825453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/>
              <a:t>PROS: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Separates time from Activities </a:t>
            </a:r>
            <a:br>
              <a:rPr lang="en-US" sz="3600" dirty="0" smtClean="0"/>
            </a:br>
            <a:r>
              <a:rPr lang="en-US" sz="3600" dirty="0" smtClean="0"/>
              <a:t>and Results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High fees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CONS</a:t>
            </a:r>
            <a:r>
              <a:rPr lang="en-US" b="1" dirty="0"/>
              <a:t>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Can be harder </a:t>
            </a:r>
            <a:br>
              <a:rPr lang="en-US" sz="3600" dirty="0" smtClean="0"/>
            </a:br>
            <a:r>
              <a:rPr lang="en-US" sz="3600" dirty="0" smtClean="0"/>
              <a:t>to sell</a:t>
            </a:r>
            <a:endParaRPr lang="en-US" sz="36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27533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Monthly Continuity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795534"/>
            <a:ext cx="9823174" cy="4535993"/>
          </a:xfrm>
        </p:spPr>
        <p:txBody>
          <a:bodyPr numCol="1">
            <a:normAutofit/>
          </a:bodyPr>
          <a:lstStyle/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Direct access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Remote access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Implementation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Can include online material/training, including group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51286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Monthly Continuity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982" y="1440873"/>
            <a:ext cx="11333018" cy="5181600"/>
          </a:xfrm>
        </p:spPr>
        <p:txBody>
          <a:bodyPr numCol="2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/>
              <a:t>PROS:</a:t>
            </a:r>
          </a:p>
          <a:p>
            <a:pPr marL="685800">
              <a:lnSpc>
                <a:spcPts val="4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Guaranteed monthly income</a:t>
            </a:r>
          </a:p>
          <a:p>
            <a:pPr marL="685800">
              <a:lnSpc>
                <a:spcPts val="4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Higher fees</a:t>
            </a:r>
          </a:p>
          <a:p>
            <a:pPr marL="685800">
              <a:lnSpc>
                <a:spcPts val="4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Separates Time from Money</a:t>
            </a:r>
          </a:p>
          <a:p>
            <a:pPr marL="685800">
              <a:lnSpc>
                <a:spcPts val="4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Client feels more involved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b="1" dirty="0" smtClean="0"/>
              <a:t>CONS</a:t>
            </a:r>
            <a:r>
              <a:rPr lang="en-US" b="1" dirty="0"/>
              <a:t>: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Dependency </a:t>
            </a:r>
            <a:br>
              <a:rPr lang="en-US" sz="3600" dirty="0" smtClean="0"/>
            </a:br>
            <a:r>
              <a:rPr lang="en-US" sz="3600" dirty="0" smtClean="0"/>
              <a:t>on good client(s)</a:t>
            </a:r>
            <a:endParaRPr lang="en-US" sz="36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82777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099285"/>
            <a:ext cx="12151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Three Consulting and Coaching Game Changers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51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Three Consulting and </a:t>
            </a:r>
            <a:br>
              <a:rPr lang="en-US" dirty="0" smtClean="0"/>
            </a:br>
            <a:r>
              <a:rPr lang="en-US" dirty="0" smtClean="0"/>
              <a:t>Coaching Game Changers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2074" y="1995055"/>
            <a:ext cx="9823174" cy="4336472"/>
          </a:xfrm>
        </p:spPr>
        <p:txBody>
          <a:bodyPr numCol="1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b="1" dirty="0" smtClean="0"/>
              <a:t>GAME CHANGER 1</a:t>
            </a:r>
          </a:p>
          <a:p>
            <a:pPr marL="862013" indent="-571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Periodic </a:t>
            </a:r>
            <a:r>
              <a:rPr lang="en-US" sz="3600" dirty="0" smtClean="0">
                <a:solidFill>
                  <a:srgbClr val="C00000"/>
                </a:solidFill>
              </a:rPr>
              <a:t>&gt; </a:t>
            </a:r>
            <a:r>
              <a:rPr lang="en-US" sz="3600" dirty="0" smtClean="0"/>
              <a:t>Continuity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sz="3600" b="1" dirty="0"/>
              <a:t>GAME CHANGER </a:t>
            </a:r>
            <a:r>
              <a:rPr lang="en-US" sz="3600" b="1" dirty="0" smtClean="0"/>
              <a:t>2</a:t>
            </a:r>
            <a:endParaRPr lang="en-US" sz="3600" b="1" dirty="0"/>
          </a:p>
          <a:p>
            <a:pPr marL="862013" indent="-571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Expand your Geography</a:t>
            </a:r>
            <a:endParaRPr lang="en-US" sz="3600" dirty="0"/>
          </a:p>
          <a:p>
            <a:pPr marL="0" indent="0">
              <a:lnSpc>
                <a:spcPct val="100000"/>
              </a:lnSpc>
              <a:spcBef>
                <a:spcPts val="500"/>
              </a:spcBef>
              <a:buSzPct val="90000"/>
              <a:buNone/>
            </a:pPr>
            <a:r>
              <a:rPr lang="en-US" sz="3600" b="1" dirty="0"/>
              <a:t>GAME CHANGER </a:t>
            </a:r>
            <a:r>
              <a:rPr lang="en-US" sz="3600" b="1" dirty="0" smtClean="0"/>
              <a:t>3</a:t>
            </a:r>
            <a:endParaRPr lang="en-US" sz="3600" b="1" dirty="0"/>
          </a:p>
          <a:p>
            <a:pPr marL="862013" indent="-5715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Niche</a:t>
            </a:r>
            <a:endParaRPr lang="en-US" sz="3600" dirty="0"/>
          </a:p>
          <a:p>
            <a:pPr marL="290513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3600" dirty="0" smtClean="0"/>
          </a:p>
          <a:p>
            <a:pPr marL="290513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9374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459504"/>
            <a:ext cx="1215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Premium Pricing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191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Premium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325880"/>
            <a:ext cx="9508435" cy="4535993"/>
          </a:xfrm>
        </p:spPr>
        <p:txBody>
          <a:bodyPr numCol="1">
            <a:noAutofit/>
          </a:bodyPr>
          <a:lstStyle/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200" dirty="0" smtClean="0"/>
              <a:t>The </a:t>
            </a:r>
            <a:r>
              <a:rPr lang="en-US" sz="3200" dirty="0"/>
              <a:t>individual or business who is willing to hire a Consultant/Coach is by definition experiencing enough pain to start to make price </a:t>
            </a:r>
            <a:r>
              <a:rPr lang="en-US" sz="3200" dirty="0" smtClean="0"/>
              <a:t>irrelevant.</a:t>
            </a:r>
            <a:endParaRPr lang="en-US" sz="3200" dirty="0"/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200" dirty="0" smtClean="0"/>
              <a:t>The </a:t>
            </a:r>
            <a:r>
              <a:rPr lang="en-US" sz="3200" dirty="0"/>
              <a:t>individual or business who is willing to hire a Consultant/Coach is not likely to be a price buyer</a:t>
            </a:r>
            <a:r>
              <a:rPr lang="en-US" sz="3200" dirty="0" smtClean="0"/>
              <a:t>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200" dirty="0" smtClean="0"/>
              <a:t>What happens if they get it wrong? This can be a fear-based sale.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1752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Premium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9106654" cy="4535993"/>
          </a:xfrm>
        </p:spPr>
        <p:txBody>
          <a:bodyPr numCol="1">
            <a:noAutofit/>
          </a:bodyPr>
          <a:lstStyle/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+mj-lt"/>
              <a:buAutoNum type="arabicParenR" startAt="4"/>
            </a:pPr>
            <a:r>
              <a:rPr lang="en-US" sz="3200" dirty="0" smtClean="0"/>
              <a:t>If </a:t>
            </a:r>
            <a:r>
              <a:rPr lang="en-US" sz="3200" dirty="0"/>
              <a:t>you ensure that the client associates to the value of the result they want to achieve, your ‘high’ fees will not appear high</a:t>
            </a:r>
            <a:r>
              <a:rPr lang="en-US" sz="3200" dirty="0" smtClean="0"/>
              <a:t>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2000"/>
              </a:spcAft>
              <a:buSzPct val="90000"/>
              <a:buFont typeface="+mj-lt"/>
              <a:buAutoNum type="arabicParenR" startAt="5"/>
            </a:pPr>
            <a:r>
              <a:rPr lang="en-US" sz="3200" dirty="0"/>
              <a:t>If they approached you, they have probably already made the decision.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2000"/>
              </a:spcAft>
              <a:buSzPct val="90000"/>
              <a:buFont typeface="+mj-lt"/>
              <a:buAutoNum type="arabicParenR" startAt="5"/>
            </a:pPr>
            <a:r>
              <a:rPr lang="en-US" sz="3200" dirty="0"/>
              <a:t>Avoid charging for time where possible.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2000"/>
              </a:spcAft>
              <a:buSzPct val="90000"/>
              <a:buFont typeface="+mj-lt"/>
              <a:buAutoNum type="arabicParenR" startAt="5"/>
            </a:pPr>
            <a:r>
              <a:rPr lang="en-US" sz="3200" dirty="0"/>
              <a:t>Expensive implies great.</a:t>
            </a:r>
          </a:p>
          <a:p>
            <a:pPr marL="568325" indent="-568325">
              <a:lnSpc>
                <a:spcPct val="100000"/>
              </a:lnSpc>
              <a:spcBef>
                <a:spcPts val="500"/>
              </a:spcBef>
              <a:spcAft>
                <a:spcPts val="1500"/>
              </a:spcAft>
              <a:buSzPct val="90000"/>
              <a:buFont typeface="+mj-lt"/>
              <a:buAutoNum type="arabicParenR" startAt="4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7551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293250"/>
            <a:ext cx="12151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10 Step Customer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Attraction Model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1787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1. A Referral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10366352" cy="4737615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A </a:t>
            </a:r>
            <a:r>
              <a:rPr lang="en-US" sz="3200" dirty="0"/>
              <a:t>form of Attraction Marketing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Enables </a:t>
            </a:r>
            <a:r>
              <a:rPr lang="en-US" sz="3200" dirty="0"/>
              <a:t>Premium Pricing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Engrained </a:t>
            </a:r>
            <a:r>
              <a:rPr lang="en-US" sz="3200" dirty="0"/>
              <a:t>in client’s mind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A </a:t>
            </a:r>
            <a:r>
              <a:rPr lang="en-US" sz="3200" dirty="0"/>
              <a:t>system for giving others an experience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Can </a:t>
            </a:r>
            <a:r>
              <a:rPr lang="en-US" sz="3200" dirty="0"/>
              <a:t>be a reason for Free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Great </a:t>
            </a:r>
            <a:r>
              <a:rPr lang="en-US" sz="3200" dirty="0"/>
              <a:t>for events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The </a:t>
            </a:r>
            <a:r>
              <a:rPr lang="en-US" sz="3200" dirty="0"/>
              <a:t>book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Internal </a:t>
            </a:r>
            <a:r>
              <a:rPr lang="en-US" sz="3200" dirty="0"/>
              <a:t>Marketing</a:t>
            </a:r>
          </a:p>
        </p:txBody>
      </p:sp>
    </p:spTree>
    <p:extLst>
      <p:ext uri="{BB962C8B-B14F-4D97-AF65-F5344CB8AC3E}">
        <p14:creationId xmlns:p14="http://schemas.microsoft.com/office/powerpoint/2010/main" val="37178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2. Speaking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10366352" cy="4737615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A </a:t>
            </a:r>
            <a:r>
              <a:rPr lang="en-US" sz="3200" dirty="0"/>
              <a:t>form of Attraction Marketing – You only have to ‘chase’ the organiser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/>
              <a:t>M</a:t>
            </a:r>
            <a:r>
              <a:rPr lang="en-US" sz="3200" dirty="0" smtClean="0"/>
              <a:t>easurable</a:t>
            </a:r>
            <a:endParaRPr lang="en-US" sz="32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Should </a:t>
            </a:r>
            <a:r>
              <a:rPr lang="en-US" sz="3200" dirty="0"/>
              <a:t>be organised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like </a:t>
            </a:r>
            <a:r>
              <a:rPr lang="en-US" sz="3200" dirty="0"/>
              <a:t>a normal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Marketing </a:t>
            </a:r>
            <a:r>
              <a:rPr lang="en-US" sz="3200" dirty="0"/>
              <a:t>campaign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Give </a:t>
            </a:r>
            <a:r>
              <a:rPr lang="en-US" sz="3200" dirty="0"/>
              <a:t>– don’t hold back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Demonstration</a:t>
            </a:r>
            <a:endParaRPr lang="en-US" sz="32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Ideally </a:t>
            </a:r>
            <a:r>
              <a:rPr lang="en-US" sz="3200" dirty="0"/>
              <a:t>include lead </a:t>
            </a:r>
            <a:r>
              <a:rPr lang="en-US" sz="3200" dirty="0" smtClean="0"/>
              <a:t>generation </a:t>
            </a:r>
            <a:r>
              <a:rPr lang="en-US" sz="3200" dirty="0"/>
              <a:t>and </a:t>
            </a:r>
            <a:r>
              <a:rPr lang="en-US" sz="3200" dirty="0" smtClean="0"/>
              <a:t>offer</a:t>
            </a:r>
            <a:endParaRPr lang="en-US" sz="32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Stay </a:t>
            </a:r>
            <a:r>
              <a:rPr lang="en-US" sz="3200" dirty="0"/>
              <a:t>to speak to people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200" dirty="0" smtClean="0"/>
              <a:t>Follow </a:t>
            </a:r>
            <a:r>
              <a:rPr lang="en-US" sz="3200" dirty="0"/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152117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3. 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2"/>
            <a:ext cx="10366352" cy="4737615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b="1" dirty="0" smtClean="0"/>
              <a:t>B2B</a:t>
            </a:r>
            <a:r>
              <a:rPr lang="en-US" sz="3600" dirty="0" smtClean="0"/>
              <a:t>: Trade Press Articles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b="1" dirty="0" smtClean="0"/>
              <a:t>B2C</a:t>
            </a:r>
            <a:r>
              <a:rPr lang="en-US" sz="3600" dirty="0" smtClean="0"/>
              <a:t>: Mainstream Press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b="1" dirty="0" smtClean="0"/>
              <a:t>Consumers</a:t>
            </a:r>
            <a:r>
              <a:rPr lang="en-US" sz="3600" dirty="0" smtClean="0"/>
              <a:t>: Radio, TV, Newspapers, Magazines, Online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1589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801" y="1743605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4. Phone &gt;&gt;&gt; Sales Meeting &gt;&gt;&gt; Sale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772" y="2894108"/>
            <a:ext cx="10366352" cy="4737615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The traditional B2B Consulting model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31378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/>
              <a:t>5</a:t>
            </a:r>
            <a:r>
              <a:rPr lang="en-US" dirty="0" smtClean="0"/>
              <a:t>. General Lead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3506692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Google AdWords</a:t>
            </a:r>
            <a:endParaRPr lang="en-US" sz="36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LinkedIn</a:t>
            </a:r>
            <a:endParaRPr lang="en-US" sz="3600" dirty="0"/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Facebook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Direct Mail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Telephone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Print Advertising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/>
              <a:t>Speaking</a:t>
            </a:r>
          </a:p>
        </p:txBody>
      </p:sp>
    </p:spTree>
    <p:extLst>
      <p:ext uri="{BB962C8B-B14F-4D97-AF65-F5344CB8AC3E}">
        <p14:creationId xmlns:p14="http://schemas.microsoft.com/office/powerpoint/2010/main" val="47513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585" y="244698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US" dirty="0"/>
              <a:t>6</a:t>
            </a:r>
            <a:r>
              <a:rPr lang="en-US" dirty="0" smtClean="0"/>
              <a:t>. Online, Direct Mail and Phone </a:t>
            </a:r>
            <a:br>
              <a:rPr lang="en-US" dirty="0" smtClean="0"/>
            </a:br>
            <a:r>
              <a:rPr lang="en-US" dirty="0" smtClean="0"/>
              <a:t>&gt;&gt;&gt; Discovery/Content Call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59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756" y="211015"/>
            <a:ext cx="9213985" cy="631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47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001569" cy="901121"/>
          </a:xfrm>
        </p:spPr>
        <p:txBody>
          <a:bodyPr>
            <a:normAutofit fontScale="90000"/>
          </a:bodyPr>
          <a:lstStyle/>
          <a:p>
            <a:r>
              <a:rPr lang="en-US" dirty="0"/>
              <a:t>7</a:t>
            </a:r>
            <a:r>
              <a:rPr lang="en-US" dirty="0" smtClean="0"/>
              <a:t>. Online Lead Generation Plus Info &gt;&gt;&gt; Customer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951890"/>
            <a:ext cx="10366352" cy="427306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Chris’s original model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Give value for 6 to 12 weeks. Don’t sell.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Primarily email driven</a:t>
            </a:r>
          </a:p>
        </p:txBody>
      </p:sp>
    </p:spTree>
    <p:extLst>
      <p:ext uri="{BB962C8B-B14F-4D97-AF65-F5344CB8AC3E}">
        <p14:creationId xmlns:p14="http://schemas.microsoft.com/office/powerpoint/2010/main" val="78753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8" y="424759"/>
            <a:ext cx="11197323" cy="901121"/>
          </a:xfrm>
        </p:spPr>
        <p:txBody>
          <a:bodyPr>
            <a:normAutofit fontScale="90000"/>
          </a:bodyPr>
          <a:lstStyle/>
          <a:p>
            <a:r>
              <a:rPr lang="en-US" dirty="0"/>
              <a:t>8</a:t>
            </a:r>
            <a:r>
              <a:rPr lang="en-US" dirty="0" smtClean="0"/>
              <a:t>. Online Lead Generation &gt;&gt;&gt; Webinars/Teleseminars &gt;&gt;&gt; Any of Above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951890"/>
            <a:ext cx="10366352" cy="427306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Best alternative to in-person selling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Enables greater email frequency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Gets the best people to raise their hands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600" dirty="0" smtClean="0"/>
              <a:t>Follow up</a:t>
            </a:r>
          </a:p>
        </p:txBody>
      </p:sp>
    </p:spTree>
    <p:extLst>
      <p:ext uri="{BB962C8B-B14F-4D97-AF65-F5344CB8AC3E}">
        <p14:creationId xmlns:p14="http://schemas.microsoft.com/office/powerpoint/2010/main" val="107801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416" y="2446990"/>
            <a:ext cx="9544369" cy="1579887"/>
          </a:xfrm>
        </p:spPr>
        <p:txBody>
          <a:bodyPr>
            <a:normAutofit/>
          </a:bodyPr>
          <a:lstStyle/>
          <a:p>
            <a:r>
              <a:rPr lang="en-US" dirty="0"/>
              <a:t>9</a:t>
            </a:r>
            <a:r>
              <a:rPr lang="en-US" dirty="0" smtClean="0"/>
              <a:t>. Pure Attraction Through Status and Positioning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0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416" y="2446990"/>
            <a:ext cx="9544369" cy="1579887"/>
          </a:xfrm>
        </p:spPr>
        <p:txBody>
          <a:bodyPr>
            <a:normAutofit/>
          </a:bodyPr>
          <a:lstStyle/>
          <a:p>
            <a:r>
              <a:rPr lang="en-US" dirty="0" smtClean="0"/>
              <a:t>10. A Book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0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1764756"/>
            <a:ext cx="12151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Consulting and Coaching Process: 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Lessons Learned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1607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Decision Maker vs. ‘The Rest’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487829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Be </a:t>
            </a:r>
            <a:r>
              <a:rPr lang="en-US" sz="3500" dirty="0"/>
              <a:t>Prepared! It can get personal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Communication / Influence skills required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You can require buy in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What’s your outcome: </a:t>
            </a:r>
            <a:r>
              <a:rPr lang="en-US" sz="3500" dirty="0" smtClean="0"/>
              <a:t>e.g., </a:t>
            </a:r>
            <a:r>
              <a:rPr lang="en-US" sz="3500" dirty="0"/>
              <a:t>Consulting, Implementation, Money, Results</a:t>
            </a:r>
          </a:p>
        </p:txBody>
      </p:sp>
    </p:spTree>
    <p:extLst>
      <p:ext uri="{BB962C8B-B14F-4D97-AF65-F5344CB8AC3E}">
        <p14:creationId xmlns:p14="http://schemas.microsoft.com/office/powerpoint/2010/main" val="90541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What Does the Client Really Want?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2645045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Outcome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Activity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Approval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Money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Time 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Emotional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6197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The Implementation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1575263"/>
            <a:ext cx="10366352" cy="4878292"/>
          </a:xfrm>
        </p:spPr>
        <p:txBody>
          <a:bodyPr numCol="1">
            <a:noAutofit/>
          </a:bodyPr>
          <a:lstStyle/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What’s </a:t>
            </a:r>
            <a:r>
              <a:rPr lang="en-US" sz="3500" dirty="0"/>
              <a:t>your personal philosophy and expectation?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How can you help the client with implementation?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What is the money opportunity?</a:t>
            </a:r>
          </a:p>
        </p:txBody>
      </p:sp>
    </p:spTree>
    <p:extLst>
      <p:ext uri="{BB962C8B-B14F-4D97-AF65-F5344CB8AC3E}">
        <p14:creationId xmlns:p14="http://schemas.microsoft.com/office/powerpoint/2010/main" val="144086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GB" dirty="0"/>
              <a:t>How Many Clients / Customers do you need for a £1 Million Business?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2043953"/>
            <a:ext cx="10366352" cy="4409602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2200"/>
              </a:spcAft>
              <a:buSzPct val="90000"/>
              <a:buNone/>
            </a:pPr>
            <a:r>
              <a:rPr lang="en-US" sz="3500" b="1" dirty="0">
                <a:solidFill>
                  <a:srgbClr val="C00000"/>
                </a:solidFill>
              </a:rPr>
              <a:t>10</a:t>
            </a:r>
            <a:r>
              <a:rPr lang="en-US" sz="3500" dirty="0"/>
              <a:t> £25k Private Clients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2200"/>
              </a:spcAft>
              <a:buSzPct val="90000"/>
              <a:buNone/>
            </a:pPr>
            <a:r>
              <a:rPr lang="en-US" sz="3500" b="1" dirty="0">
                <a:solidFill>
                  <a:srgbClr val="C00000"/>
                </a:solidFill>
              </a:rPr>
              <a:t>10</a:t>
            </a:r>
            <a:r>
              <a:rPr lang="en-US" sz="3500" dirty="0" smtClean="0"/>
              <a:t> </a:t>
            </a:r>
            <a:r>
              <a:rPr lang="en-US" sz="3500" dirty="0"/>
              <a:t>in £15k Private Consulting Group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2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30</a:t>
            </a:r>
            <a:r>
              <a:rPr lang="en-US" sz="3500" dirty="0" smtClean="0"/>
              <a:t> </a:t>
            </a:r>
            <a:r>
              <a:rPr lang="en-US" sz="3500" dirty="0"/>
              <a:t>in £10k Group Coaching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2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200</a:t>
            </a:r>
            <a:r>
              <a:rPr lang="en-US" sz="3500" b="1" dirty="0" smtClean="0"/>
              <a:t> </a:t>
            </a:r>
            <a:r>
              <a:rPr lang="en-US" sz="3500" dirty="0"/>
              <a:t>attend £495 </a:t>
            </a:r>
            <a:r>
              <a:rPr lang="en-US" sz="3500" dirty="0" smtClean="0"/>
              <a:t>Seminars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63608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 fontScale="90000"/>
          </a:bodyPr>
          <a:lstStyle/>
          <a:p>
            <a:r>
              <a:rPr lang="en-GB" dirty="0"/>
              <a:t>How Many Clients / Customers do you need for a £1 Million Business?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0510" y="2026023"/>
            <a:ext cx="10366352" cy="4427531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2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20</a:t>
            </a:r>
            <a:r>
              <a:rPr lang="en-US" sz="3500" dirty="0" smtClean="0"/>
              <a:t> </a:t>
            </a:r>
            <a:r>
              <a:rPr lang="en-US" sz="3500" dirty="0"/>
              <a:t>attend boutique £3000 Seminars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2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200</a:t>
            </a:r>
            <a:r>
              <a:rPr lang="en-US" sz="3500" dirty="0" smtClean="0"/>
              <a:t> </a:t>
            </a:r>
            <a:r>
              <a:rPr lang="en-US" sz="3500" dirty="0"/>
              <a:t>in £50 per month membership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2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100</a:t>
            </a:r>
            <a:r>
              <a:rPr lang="en-US" sz="3500" dirty="0" smtClean="0">
                <a:solidFill>
                  <a:srgbClr val="C00000"/>
                </a:solidFill>
              </a:rPr>
              <a:t> </a:t>
            </a:r>
            <a:r>
              <a:rPr lang="en-US" sz="3500" dirty="0"/>
              <a:t>buy £1000 Product / Online </a:t>
            </a:r>
            <a:r>
              <a:rPr lang="en-US" sz="3500" dirty="0" smtClean="0"/>
              <a:t>Course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48139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09725"/>
            <a:ext cx="121513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Members Hub</a:t>
            </a:r>
          </a:p>
          <a:p>
            <a:pPr algn="ctr"/>
            <a:r>
              <a:rPr lang="en-US" sz="5400" u="sng" dirty="0">
                <a:hlinkClick r:id="rId4"/>
              </a:rPr>
              <a:t>http://www.cardellmedia.com/info-hub</a:t>
            </a:r>
            <a:endParaRPr lang="en-US" sz="54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987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3" y="1880264"/>
            <a:ext cx="11131915" cy="309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8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1e827325dfe9beae979d7754eb523d3294c499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6296</TotalTime>
  <Words>650</Words>
  <Application>Microsoft Office PowerPoint</Application>
  <PresentationFormat>Widescreen</PresentationFormat>
  <Paragraphs>159</Paragraphs>
  <Slides>38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Arial</vt:lpstr>
      <vt:lpstr>Arial Black</vt:lpstr>
      <vt:lpstr>Calibri</vt:lpstr>
      <vt:lpstr>HiraMinProN-W3</vt:lpstr>
      <vt:lpstr>LucidaGrande</vt:lpstr>
      <vt:lpstr>Open Sans</vt:lpstr>
      <vt:lpstr>Wingdings</vt:lpstr>
      <vt:lpstr>Office Theme</vt:lpstr>
      <vt:lpstr>PowerPoint Presentation</vt:lpstr>
      <vt:lpstr>PowerPoint Presentation</vt:lpstr>
      <vt:lpstr>PowerPoint Presentation</vt:lpstr>
      <vt:lpstr>Consulting and Coaching</vt:lpstr>
      <vt:lpstr>PowerPoint Presentation</vt:lpstr>
      <vt:lpstr>The 3 BIG Secrets of Seven Figure Consulting and Coaching</vt:lpstr>
      <vt:lpstr>PowerPoint Presentation</vt:lpstr>
      <vt:lpstr>Hourly Rates</vt:lpstr>
      <vt:lpstr>Daily Rates</vt:lpstr>
      <vt:lpstr>Breakthrough Session</vt:lpstr>
      <vt:lpstr>Project Rates</vt:lpstr>
      <vt:lpstr>Monthly Continuity</vt:lpstr>
      <vt:lpstr>Monthly Continuity</vt:lpstr>
      <vt:lpstr>PowerPoint Presentation</vt:lpstr>
      <vt:lpstr>Three Consulting and  Coaching Game Changers</vt:lpstr>
      <vt:lpstr>PowerPoint Presentation</vt:lpstr>
      <vt:lpstr>Premium Pricing</vt:lpstr>
      <vt:lpstr>Premium Pricing</vt:lpstr>
      <vt:lpstr>PowerPoint Presentation</vt:lpstr>
      <vt:lpstr>1. A Referral System</vt:lpstr>
      <vt:lpstr>2. Speaking</vt:lpstr>
      <vt:lpstr>3. PR</vt:lpstr>
      <vt:lpstr>4. Phone &gt;&gt;&gt; Sales Meeting &gt;&gt;&gt; Sale</vt:lpstr>
      <vt:lpstr>5. General Lead Generation</vt:lpstr>
      <vt:lpstr>6. Online, Direct Mail and Phone  &gt;&gt;&gt; Discovery/Content Call</vt:lpstr>
      <vt:lpstr>PowerPoint Presentation</vt:lpstr>
      <vt:lpstr>7. Online Lead Generation Plus Info &gt;&gt;&gt; Customer Attraction</vt:lpstr>
      <vt:lpstr>8. Online Lead Generation &gt;&gt;&gt; Webinars/Teleseminars &gt;&gt;&gt; Any of Above</vt:lpstr>
      <vt:lpstr>9. Pure Attraction Through Status and Positioning</vt:lpstr>
      <vt:lpstr>10. A Book</vt:lpstr>
      <vt:lpstr>PowerPoint Presentation</vt:lpstr>
      <vt:lpstr>Decision Maker vs. ‘The Rest’</vt:lpstr>
      <vt:lpstr>What Does the Client Really Want?</vt:lpstr>
      <vt:lpstr>The Implementation Issue</vt:lpstr>
      <vt:lpstr>How Many Clients / Customers do you need for a £1 Million Business?</vt:lpstr>
      <vt:lpstr>How Many Clients / Customers do you need for a £1 Million Business?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Cardell</dc:creator>
  <cp:lastModifiedBy>Chris Cardell</cp:lastModifiedBy>
  <cp:revision>139</cp:revision>
  <dcterms:created xsi:type="dcterms:W3CDTF">2015-11-19T17:33:09Z</dcterms:created>
  <dcterms:modified xsi:type="dcterms:W3CDTF">2016-04-05T10:53:44Z</dcterms:modified>
</cp:coreProperties>
</file>