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6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7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8.xml" ContentType="application/vnd.openxmlformats-officedocument.presentationml.tags+xml"/>
  <Override PartName="/ppt/notesSlides/notesSlide17.xml" ContentType="application/vnd.openxmlformats-officedocument.presentationml.notesSlide+xml"/>
  <Override PartName="/ppt/tags/tag9.xml" ContentType="application/vnd.openxmlformats-officedocument.presentationml.tags+xml"/>
  <Override PartName="/ppt/notesSlides/notesSlide18.xml" ContentType="application/vnd.openxmlformats-officedocument.presentationml.notesSlide+xml"/>
  <Override PartName="/ppt/tags/tag10.xml" ContentType="application/vnd.openxmlformats-officedocument.presentationml.tags+xml"/>
  <Override PartName="/ppt/notesSlides/notesSlide19.xml" ContentType="application/vnd.openxmlformats-officedocument.presentationml.notesSlide+xml"/>
  <Override PartName="/ppt/tags/tag11.xml" ContentType="application/vnd.openxmlformats-officedocument.presentationml.tags+xml"/>
  <Override PartName="/ppt/notesSlides/notesSlide20.xml" ContentType="application/vnd.openxmlformats-officedocument.presentationml.notesSlide+xml"/>
  <Override PartName="/ppt/tags/tag12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tags/tag13.xml" ContentType="application/vnd.openxmlformats-officedocument.presentationml.tags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587" r:id="rId2"/>
    <p:sldId id="591" r:id="rId3"/>
    <p:sldId id="607" r:id="rId4"/>
    <p:sldId id="679" r:id="rId5"/>
    <p:sldId id="349" r:id="rId6"/>
    <p:sldId id="668" r:id="rId7"/>
    <p:sldId id="669" r:id="rId8"/>
    <p:sldId id="681" r:id="rId9"/>
    <p:sldId id="670" r:id="rId10"/>
    <p:sldId id="682" r:id="rId11"/>
    <p:sldId id="686" r:id="rId12"/>
    <p:sldId id="685" r:id="rId13"/>
    <p:sldId id="683" r:id="rId14"/>
    <p:sldId id="687" r:id="rId15"/>
    <p:sldId id="688" r:id="rId16"/>
    <p:sldId id="689" r:id="rId17"/>
    <p:sldId id="690" r:id="rId18"/>
    <p:sldId id="671" r:id="rId19"/>
    <p:sldId id="672" r:id="rId20"/>
    <p:sldId id="673" r:id="rId21"/>
    <p:sldId id="674" r:id="rId22"/>
    <p:sldId id="675" r:id="rId23"/>
    <p:sldId id="684" r:id="rId24"/>
    <p:sldId id="680" r:id="rId25"/>
    <p:sldId id="691" r:id="rId26"/>
    <p:sldId id="692" r:id="rId27"/>
    <p:sldId id="693" r:id="rId28"/>
    <p:sldId id="694" r:id="rId29"/>
    <p:sldId id="695" r:id="rId30"/>
    <p:sldId id="696" r:id="rId31"/>
    <p:sldId id="697" r:id="rId32"/>
    <p:sldId id="678" r:id="rId33"/>
    <p:sldId id="603" r:id="rId34"/>
    <p:sldId id="608" r:id="rId35"/>
    <p:sldId id="617" r:id="rId36"/>
  </p:sldIdLst>
  <p:sldSz cx="12192000" cy="6858000"/>
  <p:notesSz cx="6858000" cy="9144000"/>
  <p:custDataLst>
    <p:tags r:id="rId3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BBB"/>
    <a:srgbClr val="2769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5" autoAdjust="0"/>
    <p:restoredTop sz="95159" autoAdjust="0"/>
  </p:normalViewPr>
  <p:slideViewPr>
    <p:cSldViewPr snapToGrid="0">
      <p:cViewPr varScale="1">
        <p:scale>
          <a:sx n="122" d="100"/>
          <a:sy n="122" d="100"/>
        </p:scale>
        <p:origin x="114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33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Open Sans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Open Sans" charset="0"/>
              </a:defRPr>
            </a:lvl1pPr>
          </a:lstStyle>
          <a:p>
            <a:fld id="{6DBD8CA9-E5AB-4BDC-BFD5-F02BA4AE8372}" type="datetimeFigureOut">
              <a:rPr lang="en-US" smtClean="0"/>
              <a:pPr/>
              <a:t>3/28/2016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Open Sans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Open Sans" charset="0"/>
              </a:defRPr>
            </a:lvl1pPr>
          </a:lstStyle>
          <a:p>
            <a:fld id="{AE9AB597-40CD-4744-96DD-75CB93A5055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194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Open Sans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Open Sans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Open Sans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Open Sans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Open Sans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4390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64949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AB597-40CD-4744-96DD-75CB93A50550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7717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AB597-40CD-4744-96DD-75CB93A50550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56853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65928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36757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AB597-40CD-4744-96DD-75CB93A50550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62426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942673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AB597-40CD-4744-96DD-75CB93A50550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4919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98643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AB597-40CD-4744-96DD-75CB93A50550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6194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AB597-40CD-4744-96DD-75CB93A50550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7699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AB597-40CD-4744-96DD-75CB93A50550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6852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AB597-40CD-4744-96DD-75CB93A50550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6172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AB597-40CD-4744-96DD-75CB93A50550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658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AB597-40CD-4744-96DD-75CB93A50550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9409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20676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89302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82206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14314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29964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AB597-40CD-4744-96DD-75CB93A50550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1542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AB597-40CD-4744-96DD-75CB93A50550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22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AB597-40CD-4744-96DD-75CB93A50550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5474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AB597-40CD-4744-96DD-75CB93A50550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3356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AB597-40CD-4744-96DD-75CB93A50550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60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AB597-40CD-4744-96DD-75CB93A50550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82553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AB597-40CD-4744-96DD-75CB93A50550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0160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AB597-40CD-4744-96DD-75CB93A50550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84076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AB597-40CD-4744-96DD-75CB93A50550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68405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34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12449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3/28/2016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0163" y="-306301"/>
            <a:ext cx="12600709" cy="45844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4355" y="6628777"/>
            <a:ext cx="12600709" cy="458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469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5BB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3/28/2016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463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3/28/2016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791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3/28/2016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136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3/28/2016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467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3/28/2016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985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3/28/2016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956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3/28/2016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754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3/28/2016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982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3/28/2016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60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3/28/2016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296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pen Sans" charset="0"/>
              </a:defRPr>
            </a:lvl1pPr>
          </a:lstStyle>
          <a:p>
            <a:fld id="{7DDADD74-75B9-40EF-BB06-C57C82931472}" type="datetimeFigureOut">
              <a:rPr lang="en-US" smtClean="0"/>
              <a:pPr/>
              <a:t>3/28/2016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pen Sans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pen Sans" charset="0"/>
              </a:defRPr>
            </a:lvl1pPr>
          </a:lstStyle>
          <a:p>
            <a:fld id="{042B5B5C-DFF7-4280-873E-03C5EF7AA3C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5894433"/>
            <a:ext cx="10058400" cy="96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294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2769A6"/>
          </a:solidFill>
          <a:latin typeface="Open Sans" charset="0"/>
          <a:ea typeface="Open Sans" charset="0"/>
          <a:cs typeface="Open Sans" charset="0"/>
        </a:defRPr>
      </a:lvl1pPr>
    </p:titleStyle>
    <p:bodyStyle>
      <a:lvl1pPr marL="409575" indent="-409575" algn="l" defTabSz="914400" rtl="0" eaLnBrk="1" latinLnBrk="0" hangingPunct="1">
        <a:lnSpc>
          <a:spcPct val="90000"/>
        </a:lnSpc>
        <a:spcBef>
          <a:spcPts val="1000"/>
        </a:spcBef>
        <a:buClr>
          <a:srgbClr val="C00000"/>
        </a:buClr>
        <a:buSzPct val="75000"/>
        <a:buFont typeface="HiraMinProN-W3" charset="-128"/>
        <a:buChar char="◉"/>
        <a:tabLst/>
        <a:defRPr sz="400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1pPr>
      <a:lvl2pPr marL="762000" indent="-254000" algn="l" defTabSz="914400" rtl="0" eaLnBrk="1" latinLnBrk="0" hangingPunct="1">
        <a:lnSpc>
          <a:spcPct val="90000"/>
        </a:lnSpc>
        <a:spcBef>
          <a:spcPts val="500"/>
        </a:spcBef>
        <a:buClr>
          <a:srgbClr val="2769A6"/>
        </a:buClr>
        <a:buSzPct val="85000"/>
        <a:buFont typeface="LucidaGrande" charset="0"/>
        <a:buChar char="►"/>
        <a:tabLst/>
        <a:defRPr sz="280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769A6"/>
        </a:buClr>
        <a:buSzPct val="85000"/>
        <a:buFont typeface="LucidaGrande" charset="0"/>
        <a:buChar char="►"/>
        <a:defRPr sz="280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769A6"/>
        </a:buClr>
        <a:buSzPct val="85000"/>
        <a:buFont typeface="LucidaGrande" charset="0"/>
        <a:buChar char="►"/>
        <a:defRPr sz="280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769A6"/>
        </a:buClr>
        <a:buSzPct val="85000"/>
        <a:buFont typeface="LucidaGrande" charset="0"/>
        <a:buChar char="►"/>
        <a:defRPr sz="280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hyperlink" Target="http://www.cardellmedia.com/info-hub?utm_campaign=email_9016&amp;utm_medium=email&amp;utm_source=link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rketingfile.com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5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hyperlink" Target="http://www.cardellmedia.com/info-hub?utm_campaign=email_9016&amp;utm_medium=email&amp;utm_source=link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43" y="1880264"/>
            <a:ext cx="11131915" cy="3097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77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409725"/>
            <a:ext cx="1215136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Members Hub</a:t>
            </a:r>
          </a:p>
          <a:p>
            <a:pPr algn="ctr"/>
            <a:r>
              <a:rPr lang="en-US" sz="5400" u="sng" dirty="0">
                <a:hlinkClick r:id="rId4"/>
              </a:rPr>
              <a:t>http://www.cardellmedia.com/info-hub</a:t>
            </a:r>
            <a:endParaRPr lang="en-US" sz="5400" b="1" dirty="0">
              <a:solidFill>
                <a:srgbClr val="005BBB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 Black"/>
              <a:cs typeface="Arial Black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13738720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536174"/>
            <a:ext cx="121513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Seminar </a:t>
            </a:r>
            <a: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Four: </a:t>
            </a:r>
          </a:p>
          <a:p>
            <a:pPr algn="ctr"/>
            <a: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CUSTOMER ACQUISITION MARKETING</a:t>
            </a:r>
            <a:b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</a:br>
            <a:endParaRPr lang="en-US" sz="6000" b="1" dirty="0">
              <a:solidFill>
                <a:srgbClr val="005BBB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 Black"/>
              <a:cs typeface="Arial Black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81572813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929" y="929898"/>
            <a:ext cx="10827408" cy="427467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sz="3500" b="1" dirty="0"/>
              <a:t>Information Marketing is an inherently NICHE activity which gives you an immediate Marketing advantage</a:t>
            </a:r>
            <a:r>
              <a:rPr lang="en-US" sz="3500" b="1" dirty="0" smtClean="0"/>
              <a:t>.</a:t>
            </a:r>
          </a:p>
          <a:p>
            <a:pPr marL="573088" lvl="0" indent="-390525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US" sz="3200" dirty="0" smtClean="0">
                <a:solidFill>
                  <a:prstClr val="black"/>
                </a:solidFill>
              </a:rPr>
              <a:t>They </a:t>
            </a:r>
            <a:r>
              <a:rPr lang="en-US" sz="3200" dirty="0">
                <a:solidFill>
                  <a:prstClr val="black"/>
                </a:solidFill>
              </a:rPr>
              <a:t>can be found by </a:t>
            </a:r>
            <a:r>
              <a:rPr lang="en-US" sz="3200" dirty="0" smtClean="0">
                <a:solidFill>
                  <a:prstClr val="black"/>
                </a:solidFill>
              </a:rPr>
              <a:t>category</a:t>
            </a:r>
            <a:endParaRPr lang="en-US" sz="3200" dirty="0">
              <a:solidFill>
                <a:prstClr val="black"/>
              </a:solidFill>
            </a:endParaRPr>
          </a:p>
          <a:p>
            <a:pPr marL="573088" lvl="0" indent="-390525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US" sz="3200" dirty="0">
                <a:solidFill>
                  <a:prstClr val="black"/>
                </a:solidFill>
              </a:rPr>
              <a:t>They can be found by </a:t>
            </a:r>
            <a:r>
              <a:rPr lang="en-US" sz="3200" dirty="0" smtClean="0">
                <a:solidFill>
                  <a:prstClr val="black"/>
                </a:solidFill>
              </a:rPr>
              <a:t>behaviour</a:t>
            </a:r>
            <a:endParaRPr lang="en-US" sz="3200" dirty="0">
              <a:solidFill>
                <a:prstClr val="black"/>
              </a:solidFill>
            </a:endParaRPr>
          </a:p>
          <a:p>
            <a:pPr marL="573088" lvl="0" indent="-390525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US" sz="3200" dirty="0">
                <a:solidFill>
                  <a:prstClr val="black"/>
                </a:solidFill>
              </a:rPr>
              <a:t>They can be found in ‘places’</a:t>
            </a:r>
          </a:p>
          <a:p>
            <a:pPr marL="573088" indent="-390525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endParaRPr lang="en-US" sz="4500" dirty="0"/>
          </a:p>
        </p:txBody>
      </p:sp>
    </p:spTree>
    <p:extLst>
      <p:ext uri="{BB962C8B-B14F-4D97-AF65-F5344CB8AC3E}">
        <p14:creationId xmlns:p14="http://schemas.microsoft.com/office/powerpoint/2010/main" val="1403511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54" y="428629"/>
            <a:ext cx="11591164" cy="1325563"/>
          </a:xfrm>
        </p:spPr>
        <p:txBody>
          <a:bodyPr>
            <a:noAutofit/>
          </a:bodyPr>
          <a:lstStyle/>
          <a:p>
            <a:r>
              <a:rPr lang="en-GB" sz="3600" dirty="0"/>
              <a:t>The </a:t>
            </a:r>
            <a:r>
              <a:rPr lang="en-GB" sz="3600" dirty="0" smtClean="0"/>
              <a:t>5 </a:t>
            </a:r>
            <a:r>
              <a:rPr lang="en-GB" sz="3600" dirty="0"/>
              <a:t>Most Popular Marketing Strategies for Attracting New Customers in Information Marketing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9898" y="1906592"/>
            <a:ext cx="10470947" cy="450684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SzPct val="90000"/>
              <a:buNone/>
            </a:pPr>
            <a:r>
              <a:rPr lang="en-US" b="1" dirty="0" smtClean="0"/>
              <a:t>1) Direct Mail</a:t>
            </a:r>
          </a:p>
          <a:p>
            <a:pPr marL="1085850" indent="-44450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SzPct val="90000"/>
              <a:buFont typeface="Wingdings" charset="2"/>
              <a:buChar char="ü"/>
            </a:pPr>
            <a:r>
              <a:rPr lang="en-US" sz="3500" dirty="0" smtClean="0"/>
              <a:t>A </a:t>
            </a:r>
            <a:r>
              <a:rPr lang="en-US" sz="3500" dirty="0"/>
              <a:t>buyer is a buyer</a:t>
            </a:r>
          </a:p>
          <a:p>
            <a:pPr marL="1085850" indent="-44450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SzPct val="90000"/>
              <a:buFont typeface="Wingdings" charset="2"/>
              <a:buChar char="ü"/>
            </a:pPr>
            <a:r>
              <a:rPr lang="en-US" sz="3500" dirty="0"/>
              <a:t>Compiled lists </a:t>
            </a:r>
            <a:r>
              <a:rPr lang="en-US" sz="3500" dirty="0" smtClean="0"/>
              <a:t>vs. </a:t>
            </a:r>
            <a:r>
              <a:rPr lang="en-US" sz="3500" dirty="0"/>
              <a:t>Buyer lists</a:t>
            </a:r>
          </a:p>
          <a:p>
            <a:pPr marL="1085850" indent="-44450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SzPct val="90000"/>
              <a:buFont typeface="Wingdings" charset="2"/>
              <a:buChar char="ü"/>
            </a:pPr>
            <a:r>
              <a:rPr lang="en-US" sz="3500" dirty="0"/>
              <a:t>Compelling Front End </a:t>
            </a:r>
            <a:r>
              <a:rPr lang="en-US" sz="3500" dirty="0" smtClean="0"/>
              <a:t>Offer</a:t>
            </a:r>
          </a:p>
          <a:p>
            <a:pPr marL="1085850" indent="-444500">
              <a:lnSpc>
                <a:spcPct val="100000"/>
              </a:lnSpc>
              <a:spcBef>
                <a:spcPts val="500"/>
              </a:spcBef>
              <a:spcAft>
                <a:spcPts val="200"/>
              </a:spcAft>
              <a:buSzPct val="90000"/>
              <a:buFont typeface="Wingdings" charset="2"/>
              <a:buChar char="ü"/>
            </a:pPr>
            <a:r>
              <a:rPr lang="en-US" sz="3500" b="1" dirty="0" smtClean="0"/>
              <a:t>Resources:</a:t>
            </a:r>
          </a:p>
          <a:p>
            <a:pPr marL="1376363" indent="-366713">
              <a:lnSpc>
                <a:spcPct val="100000"/>
              </a:lnSpc>
              <a:spcBef>
                <a:spcPts val="500"/>
              </a:spcBef>
              <a:spcAft>
                <a:spcPts val="200"/>
              </a:spcAft>
              <a:buClr>
                <a:srgbClr val="2769A6"/>
              </a:buClr>
              <a:buSzPct val="90000"/>
              <a:buFont typeface="Courier New" charset="0"/>
              <a:buChar char="o"/>
            </a:pPr>
            <a:r>
              <a:rPr lang="en-US" sz="3200" dirty="0" smtClean="0">
                <a:hlinkClick r:id="rId3"/>
              </a:rPr>
              <a:t>www.MarketingFile.com</a:t>
            </a:r>
            <a:endParaRPr lang="en-US" sz="3200" dirty="0" smtClean="0"/>
          </a:p>
          <a:p>
            <a:pPr marL="1376363" indent="-366713">
              <a:lnSpc>
                <a:spcPct val="100000"/>
              </a:lnSpc>
              <a:spcBef>
                <a:spcPts val="500"/>
              </a:spcBef>
              <a:spcAft>
                <a:spcPts val="200"/>
              </a:spcAft>
              <a:buClr>
                <a:srgbClr val="2769A6"/>
              </a:buClr>
              <a:buSzPct val="90000"/>
              <a:buFont typeface="Courier New" charset="0"/>
              <a:buChar char="o"/>
            </a:pPr>
            <a:r>
              <a:rPr lang="en-US" sz="3200" dirty="0" err="1" smtClean="0"/>
              <a:t>HiLite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32709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47" t="13635" r="8808" b="14547"/>
          <a:stretch/>
        </p:blipFill>
        <p:spPr>
          <a:xfrm>
            <a:off x="2691245" y="262614"/>
            <a:ext cx="6720615" cy="659538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00227597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414"/>
          <a:stretch/>
        </p:blipFill>
        <p:spPr>
          <a:xfrm>
            <a:off x="1" y="5419070"/>
            <a:ext cx="6328064" cy="73239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3" y="316708"/>
            <a:ext cx="5831496" cy="50138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35" r="4363" b="8606"/>
          <a:stretch/>
        </p:blipFill>
        <p:spPr>
          <a:xfrm>
            <a:off x="6017596" y="2576944"/>
            <a:ext cx="6150159" cy="337704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84033070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54" y="428629"/>
            <a:ext cx="11591164" cy="1325563"/>
          </a:xfrm>
        </p:spPr>
        <p:txBody>
          <a:bodyPr>
            <a:noAutofit/>
          </a:bodyPr>
          <a:lstStyle/>
          <a:p>
            <a:r>
              <a:rPr lang="en-GB" sz="3600" dirty="0"/>
              <a:t>The </a:t>
            </a:r>
            <a:r>
              <a:rPr lang="en-GB" sz="3600" dirty="0" smtClean="0"/>
              <a:t>5 </a:t>
            </a:r>
            <a:r>
              <a:rPr lang="en-GB" sz="3600" dirty="0"/>
              <a:t>Most Popular Marketing Strategies for Attracting New Customers in Information Marketing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9898" y="1906592"/>
            <a:ext cx="10470947" cy="450684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b="1" dirty="0" smtClean="0"/>
              <a:t>2) Print Advertising</a:t>
            </a:r>
          </a:p>
          <a:p>
            <a:pPr marL="1085850" indent="-4445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US" sz="3500" dirty="0" smtClean="0"/>
              <a:t>Info </a:t>
            </a:r>
            <a:r>
              <a:rPr lang="en-US" sz="3500" dirty="0"/>
              <a:t>Marketing niches can </a:t>
            </a:r>
            <a:r>
              <a:rPr lang="en-US" sz="3500" dirty="0" smtClean="0"/>
              <a:t/>
            </a:r>
            <a:br>
              <a:rPr lang="en-US" sz="3500" dirty="0" smtClean="0"/>
            </a:br>
            <a:r>
              <a:rPr lang="en-US" sz="3500" dirty="0" smtClean="0"/>
              <a:t>have </a:t>
            </a:r>
            <a:r>
              <a:rPr lang="en-US" sz="3500" dirty="0"/>
              <a:t>very high readership</a:t>
            </a:r>
          </a:p>
        </p:txBody>
      </p:sp>
    </p:spTree>
    <p:extLst>
      <p:ext uri="{BB962C8B-B14F-4D97-AF65-F5344CB8AC3E}">
        <p14:creationId xmlns:p14="http://schemas.microsoft.com/office/powerpoint/2010/main" val="128060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2302" y="0"/>
            <a:ext cx="4087396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04874802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54" y="428629"/>
            <a:ext cx="11591164" cy="1325563"/>
          </a:xfrm>
        </p:spPr>
        <p:txBody>
          <a:bodyPr>
            <a:noAutofit/>
          </a:bodyPr>
          <a:lstStyle/>
          <a:p>
            <a:r>
              <a:rPr lang="en-GB" sz="3600" dirty="0"/>
              <a:t>The </a:t>
            </a:r>
            <a:r>
              <a:rPr lang="en-GB" sz="3600" dirty="0" smtClean="0"/>
              <a:t>5 </a:t>
            </a:r>
            <a:r>
              <a:rPr lang="en-GB" sz="3600" dirty="0"/>
              <a:t>Most Popular Marketing Strategies for Attracting New Customers in Information Marketing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9898" y="1906592"/>
            <a:ext cx="10470947" cy="450684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b="1" dirty="0" smtClean="0"/>
              <a:t>3) Google</a:t>
            </a:r>
          </a:p>
          <a:p>
            <a:pPr marL="1085850" indent="-4445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US" sz="3500" dirty="0" smtClean="0"/>
              <a:t>Google’s Keyword Planner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975644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7319" y="201001"/>
            <a:ext cx="4285786" cy="6509344"/>
          </a:xfrm>
          <a:prstGeom prst="rect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23034203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54" y="428629"/>
            <a:ext cx="11591164" cy="1325563"/>
          </a:xfrm>
        </p:spPr>
        <p:txBody>
          <a:bodyPr>
            <a:noAutofit/>
          </a:bodyPr>
          <a:lstStyle/>
          <a:p>
            <a:r>
              <a:rPr lang="en-GB" sz="3600" dirty="0"/>
              <a:t>The </a:t>
            </a:r>
            <a:r>
              <a:rPr lang="en-GB" sz="3600" dirty="0" smtClean="0"/>
              <a:t>5 </a:t>
            </a:r>
            <a:r>
              <a:rPr lang="en-GB" sz="3600" dirty="0"/>
              <a:t>Most Popular Marketing Strategies for Attracting New Customers in Information Marketing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9898" y="1906592"/>
            <a:ext cx="10470947" cy="450684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b="1" dirty="0" smtClean="0"/>
              <a:t>3) Google</a:t>
            </a:r>
          </a:p>
          <a:p>
            <a:pPr marL="1085850" indent="-4445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US" sz="3500" dirty="0" smtClean="0"/>
              <a:t>Google’s Keyword Planner</a:t>
            </a:r>
          </a:p>
          <a:p>
            <a:pPr marL="1085850" indent="-4445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US" sz="3500" dirty="0" smtClean="0"/>
              <a:t>Top positions are King</a:t>
            </a:r>
          </a:p>
          <a:p>
            <a:pPr marL="1085850" indent="-4445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US" sz="3500" dirty="0" smtClean="0"/>
              <a:t>Split test ads</a:t>
            </a:r>
          </a:p>
          <a:p>
            <a:pPr marL="1085850" indent="-4445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US" sz="3500" dirty="0" smtClean="0"/>
              <a:t>Ad extensions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817994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54" y="428629"/>
            <a:ext cx="11591164" cy="1325563"/>
          </a:xfrm>
        </p:spPr>
        <p:txBody>
          <a:bodyPr>
            <a:noAutofit/>
          </a:bodyPr>
          <a:lstStyle/>
          <a:p>
            <a:r>
              <a:rPr lang="en-GB" sz="3600" dirty="0"/>
              <a:t>The </a:t>
            </a:r>
            <a:r>
              <a:rPr lang="en-GB" sz="3600" dirty="0" smtClean="0"/>
              <a:t>5 </a:t>
            </a:r>
            <a:r>
              <a:rPr lang="en-GB" sz="3600" dirty="0"/>
              <a:t>Most Popular Marketing Strategies for Attracting New Customers in Information Marketing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9898" y="1906592"/>
            <a:ext cx="10470947" cy="450684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b="1" dirty="0" smtClean="0"/>
              <a:t>4) The 4 Steps to Info Marketing </a:t>
            </a:r>
            <a:br>
              <a:rPr lang="en-US" b="1" dirty="0" smtClean="0"/>
            </a:br>
            <a:r>
              <a:rPr lang="en-US" b="1" dirty="0" smtClean="0"/>
              <a:t>Facebook Success</a:t>
            </a:r>
            <a:endParaRPr lang="en-US" sz="3500" dirty="0" smtClean="0"/>
          </a:p>
        </p:txBody>
      </p:sp>
    </p:spTree>
    <p:extLst>
      <p:ext uri="{BB962C8B-B14F-4D97-AF65-F5344CB8AC3E}">
        <p14:creationId xmlns:p14="http://schemas.microsoft.com/office/powerpoint/2010/main" val="1589308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54" y="41172"/>
            <a:ext cx="11591164" cy="1325563"/>
          </a:xfrm>
        </p:spPr>
        <p:txBody>
          <a:bodyPr>
            <a:noAutofit/>
          </a:bodyPr>
          <a:lstStyle/>
          <a:p>
            <a:r>
              <a:rPr lang="en-GB" sz="3400" dirty="0" smtClean="0"/>
              <a:t>THE 4 STEPS TO INFO MARKETING FACEBOOK SUCCESS</a:t>
            </a:r>
            <a:endParaRPr lang="en-US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9898" y="1906592"/>
            <a:ext cx="10470947" cy="450684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b="1" dirty="0" smtClean="0">
                <a:solidFill>
                  <a:srgbClr val="C00000"/>
                </a:solidFill>
              </a:rPr>
              <a:t>1) </a:t>
            </a:r>
            <a:r>
              <a:rPr lang="en-US" b="1" dirty="0" smtClean="0"/>
              <a:t>Targeting</a:t>
            </a:r>
            <a:endParaRPr lang="en-US" sz="35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6019" y="1215623"/>
            <a:ext cx="6723189" cy="4763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09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54" y="41172"/>
            <a:ext cx="11591164" cy="1325563"/>
          </a:xfrm>
        </p:spPr>
        <p:txBody>
          <a:bodyPr>
            <a:noAutofit/>
          </a:bodyPr>
          <a:lstStyle/>
          <a:p>
            <a:r>
              <a:rPr lang="en-GB" sz="3400" dirty="0" smtClean="0"/>
              <a:t>THE 4 STEPS TO INFO MARKETING FACEBOOK SUCCESS</a:t>
            </a:r>
            <a:endParaRPr lang="en-US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9898" y="1906592"/>
            <a:ext cx="10470947" cy="4506844"/>
          </a:xfrm>
        </p:spPr>
        <p:txBody>
          <a:bodyPr>
            <a:noAutofit/>
          </a:bodyPr>
          <a:lstStyle/>
          <a:p>
            <a:pPr marL="581025" indent="-581025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b="1" dirty="0" smtClean="0">
                <a:solidFill>
                  <a:srgbClr val="C00000"/>
                </a:solidFill>
              </a:rPr>
              <a:t>2) </a:t>
            </a:r>
            <a:r>
              <a:rPr lang="en-US" b="1" dirty="0" smtClean="0"/>
              <a:t>Lookalike </a:t>
            </a:r>
            <a:br>
              <a:rPr lang="en-US" b="1" dirty="0" smtClean="0"/>
            </a:br>
            <a:r>
              <a:rPr lang="en-US" b="1" dirty="0" smtClean="0"/>
              <a:t>Audiences</a:t>
            </a:r>
            <a:endParaRPr lang="en-US" sz="35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656" y="1527245"/>
            <a:ext cx="6723189" cy="4295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488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54" y="41172"/>
            <a:ext cx="11591164" cy="1325563"/>
          </a:xfrm>
        </p:spPr>
        <p:txBody>
          <a:bodyPr>
            <a:noAutofit/>
          </a:bodyPr>
          <a:lstStyle/>
          <a:p>
            <a:r>
              <a:rPr lang="en-GB" sz="3400" dirty="0" smtClean="0"/>
              <a:t>THE 4 STEPS TO INFO MARKETING FACEBOOK SUCCESS</a:t>
            </a:r>
            <a:endParaRPr lang="en-US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9898" y="1906592"/>
            <a:ext cx="10470947" cy="4506844"/>
          </a:xfrm>
        </p:spPr>
        <p:txBody>
          <a:bodyPr>
            <a:noAutofit/>
          </a:bodyPr>
          <a:lstStyle/>
          <a:p>
            <a:pPr marL="581025" indent="-581025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b="1" dirty="0" smtClean="0">
                <a:solidFill>
                  <a:srgbClr val="C00000"/>
                </a:solidFill>
              </a:rPr>
              <a:t>3) </a:t>
            </a:r>
            <a:r>
              <a:rPr lang="en-US" b="1" dirty="0" smtClean="0"/>
              <a:t>Pay for Conversions</a:t>
            </a:r>
            <a:endParaRPr lang="en-US" sz="35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730" y="2963705"/>
            <a:ext cx="9857115" cy="2631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787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54" y="41172"/>
            <a:ext cx="11591164" cy="1325563"/>
          </a:xfrm>
        </p:spPr>
        <p:txBody>
          <a:bodyPr>
            <a:noAutofit/>
          </a:bodyPr>
          <a:lstStyle/>
          <a:p>
            <a:r>
              <a:rPr lang="en-GB" sz="3400" dirty="0" smtClean="0"/>
              <a:t>THE 4 STEPS TO INFO MARKETING FACEBOOK SUCCESS</a:t>
            </a:r>
            <a:endParaRPr lang="en-US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9898" y="1906592"/>
            <a:ext cx="10470947" cy="4506844"/>
          </a:xfrm>
        </p:spPr>
        <p:txBody>
          <a:bodyPr>
            <a:noAutofit/>
          </a:bodyPr>
          <a:lstStyle/>
          <a:p>
            <a:pPr marL="581025" indent="-581025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b="1" dirty="0" smtClean="0">
                <a:solidFill>
                  <a:srgbClr val="C00000"/>
                </a:solidFill>
              </a:rPr>
              <a:t>4) </a:t>
            </a:r>
            <a:r>
              <a:rPr lang="en-US" b="1" dirty="0" smtClean="0"/>
              <a:t>Remarketing</a:t>
            </a:r>
            <a:endParaRPr lang="en-US" sz="35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4913" y="1366735"/>
            <a:ext cx="6769649" cy="4553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91" y="869178"/>
            <a:ext cx="5247202" cy="508481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38557226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6074" y="869178"/>
            <a:ext cx="4905236" cy="508481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4212494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153" y="869178"/>
            <a:ext cx="3977077" cy="508481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36387682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345" y="869178"/>
            <a:ext cx="3800693" cy="508481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039682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9986" y="869178"/>
            <a:ext cx="3957410" cy="508481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03210711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54" y="428629"/>
            <a:ext cx="11591164" cy="1325563"/>
          </a:xfrm>
        </p:spPr>
        <p:txBody>
          <a:bodyPr>
            <a:noAutofit/>
          </a:bodyPr>
          <a:lstStyle/>
          <a:p>
            <a:r>
              <a:rPr lang="en-GB" sz="3600" dirty="0"/>
              <a:t>The </a:t>
            </a:r>
            <a:r>
              <a:rPr lang="en-GB" sz="3600" dirty="0" smtClean="0"/>
              <a:t>5 </a:t>
            </a:r>
            <a:r>
              <a:rPr lang="en-GB" sz="3600" dirty="0"/>
              <a:t>Most Popular Marketing Strategies for Attracting New Customers in Information Marketing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9898" y="1906592"/>
            <a:ext cx="10470947" cy="450684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b="1" dirty="0" smtClean="0"/>
              <a:t>5) Joint Ventures</a:t>
            </a:r>
          </a:p>
          <a:p>
            <a:pPr marL="1085850" lvl="0" indent="-4445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US" sz="3500" dirty="0" smtClean="0"/>
              <a:t>Who </a:t>
            </a:r>
            <a:r>
              <a:rPr lang="en-US" sz="3500" dirty="0"/>
              <a:t>has access to your niche?</a:t>
            </a:r>
          </a:p>
          <a:p>
            <a:pPr marL="1085850" lvl="0" indent="-4445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US" sz="3500" dirty="0"/>
              <a:t>Endorsed Emails/Mailings</a:t>
            </a:r>
          </a:p>
          <a:p>
            <a:pPr marL="1085850" lvl="0" indent="-4445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US" sz="3500" dirty="0"/>
              <a:t>Joint Ventures need to be marketed </a:t>
            </a:r>
            <a:r>
              <a:rPr lang="en-US" sz="3500" dirty="0" smtClean="0"/>
              <a:t/>
            </a:r>
            <a:br>
              <a:rPr lang="en-US" sz="3500" dirty="0" smtClean="0"/>
            </a:br>
            <a:r>
              <a:rPr lang="en-US" sz="3500" dirty="0" smtClean="0"/>
              <a:t>and </a:t>
            </a:r>
            <a:r>
              <a:rPr lang="en-US" sz="3500" dirty="0"/>
              <a:t>sold</a:t>
            </a:r>
          </a:p>
          <a:p>
            <a:pPr marL="1085850" lvl="0" indent="-4445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573505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54" y="196159"/>
            <a:ext cx="11591164" cy="1325563"/>
          </a:xfrm>
        </p:spPr>
        <p:txBody>
          <a:bodyPr>
            <a:normAutofit/>
          </a:bodyPr>
          <a:lstStyle/>
          <a:p>
            <a:r>
              <a:rPr lang="en-GB" dirty="0" smtClean="0"/>
              <a:t>Riches in Niches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0302" y="1674122"/>
            <a:ext cx="10150543" cy="4506844"/>
          </a:xfrm>
        </p:spPr>
        <p:txBody>
          <a:bodyPr>
            <a:normAutofit/>
          </a:bodyPr>
          <a:lstStyle/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US" sz="3500" dirty="0" smtClean="0"/>
              <a:t>The more you niche, the easier it is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US" sz="3500" dirty="0" smtClean="0"/>
              <a:t>Higher prices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US" sz="3500" dirty="0" smtClean="0"/>
              <a:t>More specific messages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US" sz="3500" dirty="0" smtClean="0"/>
              <a:t>Easier to find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456022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54" y="196159"/>
            <a:ext cx="11591164" cy="1325563"/>
          </a:xfrm>
        </p:spPr>
        <p:txBody>
          <a:bodyPr>
            <a:normAutofit/>
          </a:bodyPr>
          <a:lstStyle/>
          <a:p>
            <a:r>
              <a:rPr lang="en-GB" dirty="0" smtClean="0"/>
              <a:t>The Breakeven Concept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0302" y="1674122"/>
            <a:ext cx="10150543" cy="450684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sz="3500" b="1" dirty="0" smtClean="0"/>
              <a:t>BIG Secret: Most Information Marketing businesses lose money or break even on </a:t>
            </a:r>
            <a:br>
              <a:rPr lang="en-US" sz="3500" b="1" dirty="0" smtClean="0"/>
            </a:br>
            <a:r>
              <a:rPr lang="en-US" sz="3500" b="1" dirty="0" smtClean="0"/>
              <a:t>new customers</a:t>
            </a:r>
          </a:p>
          <a:p>
            <a:pPr marL="573088" indent="-45085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US" sz="3500" dirty="0" smtClean="0"/>
              <a:t>Know your numbers</a:t>
            </a:r>
          </a:p>
          <a:p>
            <a:pPr marL="573088" indent="-45085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US" sz="3500" dirty="0" smtClean="0"/>
              <a:t>Cost of buying a customer</a:t>
            </a:r>
          </a:p>
          <a:p>
            <a:pPr marL="573088" indent="-45085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US" sz="3500" dirty="0" smtClean="0"/>
              <a:t>Importance of ascension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640063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54" y="196159"/>
            <a:ext cx="11591164" cy="1325563"/>
          </a:xfrm>
        </p:spPr>
        <p:txBody>
          <a:bodyPr>
            <a:normAutofit/>
          </a:bodyPr>
          <a:lstStyle/>
          <a:p>
            <a:r>
              <a:rPr lang="en-GB" dirty="0" smtClean="0"/>
              <a:t>Lead Generation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0302" y="1674122"/>
            <a:ext cx="10150543" cy="4506844"/>
          </a:xfrm>
        </p:spPr>
        <p:txBody>
          <a:bodyPr>
            <a:normAutofit/>
          </a:bodyPr>
          <a:lstStyle/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US" sz="3500" dirty="0" smtClean="0"/>
              <a:t>Historical </a:t>
            </a:r>
            <a:r>
              <a:rPr lang="en-US" sz="3500" dirty="0"/>
              <a:t>foundation of Info Marketing businesses but test it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US" sz="3500" dirty="0"/>
              <a:t>Compelling Offer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US" sz="3500" dirty="0"/>
              <a:t>Still need to sell the benefits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US" sz="3500" dirty="0"/>
              <a:t>Immediate upsell to Sale</a:t>
            </a:r>
          </a:p>
        </p:txBody>
      </p:sp>
    </p:spTree>
    <p:extLst>
      <p:ext uri="{BB962C8B-B14F-4D97-AF65-F5344CB8AC3E}">
        <p14:creationId xmlns:p14="http://schemas.microsoft.com/office/powerpoint/2010/main" val="519667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54" y="196159"/>
            <a:ext cx="11591164" cy="1325563"/>
          </a:xfrm>
        </p:spPr>
        <p:txBody>
          <a:bodyPr>
            <a:normAutofit/>
          </a:bodyPr>
          <a:lstStyle/>
          <a:p>
            <a:r>
              <a:rPr lang="en-GB" dirty="0" smtClean="0"/>
              <a:t>Offline Marketing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0302" y="1674122"/>
            <a:ext cx="9366037" cy="450684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sz="3500" b="1" dirty="0" smtClean="0"/>
              <a:t>Another BIG Secret</a:t>
            </a:r>
            <a:r>
              <a:rPr lang="en-US" sz="3500" b="1"/>
              <a:t>: The Most successful ‘Online’ Information Marketers rely heavily on Offline Marketing 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223603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54" y="196159"/>
            <a:ext cx="11591164" cy="1325563"/>
          </a:xfrm>
        </p:spPr>
        <p:txBody>
          <a:bodyPr>
            <a:normAutofit/>
          </a:bodyPr>
          <a:lstStyle/>
          <a:p>
            <a:r>
              <a:rPr lang="en-GB" dirty="0" smtClean="0"/>
              <a:t>Risk Reversal / Guarantees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0302" y="1674122"/>
            <a:ext cx="10150543" cy="4506844"/>
          </a:xfrm>
        </p:spPr>
        <p:txBody>
          <a:bodyPr>
            <a:normAutofit/>
          </a:bodyPr>
          <a:lstStyle/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US" sz="3500" dirty="0" smtClean="0"/>
              <a:t>Even </a:t>
            </a:r>
            <a:r>
              <a:rPr lang="en-US" sz="3500" dirty="0"/>
              <a:t>more important in Information Marketing because you’re selling an </a:t>
            </a:r>
            <a:r>
              <a:rPr lang="en-US" sz="3500" dirty="0" smtClean="0"/>
              <a:t>intangible</a:t>
            </a:r>
            <a:endParaRPr lang="en-US" sz="3500" dirty="0"/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US" sz="3500" dirty="0"/>
              <a:t>The bigger and more </a:t>
            </a:r>
            <a:r>
              <a:rPr lang="en-US" sz="3500" dirty="0" smtClean="0"/>
              <a:t>powerful, the </a:t>
            </a:r>
            <a:r>
              <a:rPr lang="en-US" sz="3500" dirty="0"/>
              <a:t>better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US" sz="3500" dirty="0"/>
              <a:t>Test</a:t>
            </a:r>
          </a:p>
        </p:txBody>
      </p:sp>
    </p:spTree>
    <p:extLst>
      <p:ext uri="{BB962C8B-B14F-4D97-AF65-F5344CB8AC3E}">
        <p14:creationId xmlns:p14="http://schemas.microsoft.com/office/powerpoint/2010/main" val="125190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54" y="196159"/>
            <a:ext cx="11591164" cy="1325563"/>
          </a:xfrm>
        </p:spPr>
        <p:txBody>
          <a:bodyPr>
            <a:normAutofit/>
          </a:bodyPr>
          <a:lstStyle/>
          <a:p>
            <a:r>
              <a:rPr lang="en-GB" dirty="0" smtClean="0"/>
              <a:t>Time and Testing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0303" y="1674122"/>
            <a:ext cx="9133562" cy="4506844"/>
          </a:xfrm>
        </p:spPr>
        <p:txBody>
          <a:bodyPr>
            <a:normAutofit/>
          </a:bodyPr>
          <a:lstStyle/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US" sz="3500" smtClean="0"/>
              <a:t>Masterpieces </a:t>
            </a:r>
            <a:r>
              <a:rPr lang="en-US" sz="3500" dirty="0"/>
              <a:t>take time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US" sz="3500" dirty="0"/>
              <a:t>The new customer acquisition is likely to take time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US" sz="3500" dirty="0"/>
              <a:t>Whatever your starting point – you can double the effectiveness</a:t>
            </a:r>
          </a:p>
        </p:txBody>
      </p:sp>
    </p:spTree>
    <p:extLst>
      <p:ext uri="{BB962C8B-B14F-4D97-AF65-F5344CB8AC3E}">
        <p14:creationId xmlns:p14="http://schemas.microsoft.com/office/powerpoint/2010/main" val="6396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54" y="196159"/>
            <a:ext cx="11591164" cy="1325563"/>
          </a:xfrm>
        </p:spPr>
        <p:txBody>
          <a:bodyPr>
            <a:normAutofit/>
          </a:bodyPr>
          <a:lstStyle/>
          <a:p>
            <a:r>
              <a:rPr lang="en-GB" dirty="0" smtClean="0"/>
              <a:t>Your Core Focus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0303" y="1674122"/>
            <a:ext cx="9133562" cy="4506844"/>
          </a:xfrm>
        </p:spPr>
        <p:txBody>
          <a:bodyPr>
            <a:normAutofit/>
          </a:bodyPr>
          <a:lstStyle/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US" sz="3500" b="1" dirty="0" smtClean="0"/>
              <a:t>Buying customers</a:t>
            </a:r>
            <a:endParaRPr lang="en-US" sz="3500" b="1" dirty="0"/>
          </a:p>
        </p:txBody>
      </p:sp>
    </p:spTree>
    <p:extLst>
      <p:ext uri="{BB962C8B-B14F-4D97-AF65-F5344CB8AC3E}">
        <p14:creationId xmlns:p14="http://schemas.microsoft.com/office/powerpoint/2010/main" val="1122817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619539" y="196159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2769A6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 dirty="0" smtClean="0"/>
              <a:t>Bill Glazer’s Information </a:t>
            </a:r>
            <a:br>
              <a:rPr lang="en-US" dirty="0" smtClean="0"/>
            </a:br>
            <a:r>
              <a:rPr lang="en-US" dirty="0" smtClean="0"/>
              <a:t>Marketing Formula 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379040" y="3087215"/>
            <a:ext cx="10812960" cy="2228704"/>
          </a:xfrm>
          <a:prstGeom prst="rect">
            <a:avLst/>
          </a:prstGeom>
        </p:spPr>
        <p:txBody>
          <a:bodyPr numCol="2">
            <a:noAutofit/>
          </a:bodyPr>
          <a:lstStyle>
            <a:lvl1pPr marL="409575" indent="-40957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C00000"/>
              </a:buClr>
              <a:buSzPct val="75000"/>
              <a:buFont typeface="HiraMinProN-W3" charset="-128"/>
              <a:buChar char="◉"/>
              <a:tabLst/>
              <a:defRPr sz="4000" kern="12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762000" indent="-25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769A6"/>
              </a:buClr>
              <a:buSzPct val="85000"/>
              <a:buFont typeface="LucidaGrande" charset="0"/>
              <a:buChar char="►"/>
              <a:tabLst/>
              <a:defRPr sz="2800" kern="12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769A6"/>
              </a:buClr>
              <a:buSzPct val="85000"/>
              <a:buFont typeface="LucidaGrande" charset="0"/>
              <a:buChar char="►"/>
              <a:defRPr sz="2800" kern="12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769A6"/>
              </a:buClr>
              <a:buSzPct val="85000"/>
              <a:buFont typeface="LucidaGrande" charset="0"/>
              <a:buChar char="►"/>
              <a:defRPr sz="2800" kern="12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769A6"/>
              </a:buClr>
              <a:buSzPct val="85000"/>
              <a:buFont typeface="LucidaGrande" charset="0"/>
              <a:buChar char="►"/>
              <a:defRPr sz="2800" kern="12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sz="3500" b="1" dirty="0" smtClean="0">
                <a:solidFill>
                  <a:srgbClr val="C00000"/>
                </a:solidFill>
              </a:rPr>
              <a:t>Q.P. </a:t>
            </a:r>
            <a:r>
              <a:rPr lang="en-US" sz="3500" dirty="0" smtClean="0"/>
              <a:t>Quality Product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sz="3500" b="1" dirty="0" smtClean="0">
                <a:solidFill>
                  <a:srgbClr val="C00000"/>
                </a:solidFill>
              </a:rPr>
              <a:t>Q. L. </a:t>
            </a:r>
            <a:r>
              <a:rPr lang="en-US" sz="3500" dirty="0" smtClean="0"/>
              <a:t>Quality Lead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sz="3500" b="1" dirty="0" smtClean="0">
                <a:solidFill>
                  <a:srgbClr val="C00000"/>
                </a:solidFill>
              </a:rPr>
              <a:t>M.F. </a:t>
            </a:r>
            <a:r>
              <a:rPr lang="en-US" sz="3500" dirty="0" smtClean="0"/>
              <a:t>Marketing Funnel</a:t>
            </a:r>
            <a:br>
              <a:rPr lang="en-US" sz="3500" dirty="0" smtClean="0"/>
            </a:br>
            <a:endParaRPr lang="en-US" sz="3500" dirty="0" smtClean="0"/>
          </a:p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sz="3500" b="1" dirty="0" smtClean="0">
                <a:solidFill>
                  <a:srgbClr val="C00000"/>
                </a:solidFill>
              </a:rPr>
              <a:t>R.R. </a:t>
            </a:r>
            <a:r>
              <a:rPr lang="en-US" sz="3500" dirty="0" smtClean="0"/>
              <a:t>Risk Reversal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sz="3500" b="1" dirty="0" smtClean="0">
                <a:solidFill>
                  <a:srgbClr val="C00000"/>
                </a:solidFill>
              </a:rPr>
              <a:t>C.I. </a:t>
            </a:r>
            <a:r>
              <a:rPr lang="en-US" sz="3500" dirty="0" smtClean="0"/>
              <a:t>Continuity Income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sz="3500" b="1" dirty="0" smtClean="0">
                <a:solidFill>
                  <a:srgbClr val="C00000"/>
                </a:solidFill>
              </a:rPr>
              <a:t>W.N. </a:t>
            </a:r>
            <a:r>
              <a:rPr lang="en-US" sz="3500" dirty="0" smtClean="0"/>
              <a:t>What’s Next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endParaRPr lang="en-US" sz="3500" dirty="0"/>
          </a:p>
        </p:txBody>
      </p:sp>
      <p:sp>
        <p:nvSpPr>
          <p:cNvPr id="3" name="Rectangle 2"/>
          <p:cNvSpPr/>
          <p:nvPr/>
        </p:nvSpPr>
        <p:spPr>
          <a:xfrm>
            <a:off x="707405" y="1927449"/>
            <a:ext cx="11329654" cy="1664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500"/>
              </a:spcBef>
              <a:spcAft>
                <a:spcPts val="1200"/>
              </a:spcAft>
              <a:buSzPct val="90000"/>
            </a:pPr>
            <a:r>
              <a:rPr lang="en-US" sz="4400" b="1" dirty="0">
                <a:solidFill>
                  <a:prstClr val="black"/>
                </a:solidFill>
              </a:rPr>
              <a:t>Q.P. + Q.L. = M.F. + R.R. + C.I. + W.N. =Big £££</a:t>
            </a:r>
          </a:p>
          <a:p>
            <a:pPr lvl="0">
              <a:spcBef>
                <a:spcPts val="500"/>
              </a:spcBef>
              <a:spcAft>
                <a:spcPts val="1200"/>
              </a:spcAft>
              <a:buSzPct val="90000"/>
            </a:pPr>
            <a:endParaRPr lang="en-US" sz="4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411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54" y="196159"/>
            <a:ext cx="11591164" cy="1325563"/>
          </a:xfrm>
        </p:spPr>
        <p:txBody>
          <a:bodyPr>
            <a:normAutofit/>
          </a:bodyPr>
          <a:lstStyle/>
          <a:p>
            <a:r>
              <a:rPr lang="en-GB" dirty="0" smtClean="0"/>
              <a:t>Personal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0302" y="1674122"/>
            <a:ext cx="10150543" cy="4506844"/>
          </a:xfrm>
        </p:spPr>
        <p:txBody>
          <a:bodyPr>
            <a:normAutofit/>
          </a:bodyPr>
          <a:lstStyle/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US" sz="3500" dirty="0" smtClean="0"/>
              <a:t>Immunity to criticism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US" sz="3500" dirty="0" smtClean="0"/>
              <a:t>Leadership skills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US" sz="3500" dirty="0" smtClean="0"/>
              <a:t>Influence / sales skills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US" sz="3500" dirty="0" smtClean="0"/>
              <a:t>Charisma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2326217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Next Week – Seminar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9540" y="1717482"/>
            <a:ext cx="9420932" cy="3825453"/>
          </a:xfrm>
        </p:spPr>
        <p:txBody>
          <a:bodyPr numCol="1">
            <a:noAutofit/>
          </a:bodyPr>
          <a:lstStyle/>
          <a:p>
            <a:pPr marL="276225" indent="0" algn="ctr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endParaRPr lang="en-US" sz="3500" b="1" dirty="0" smtClean="0"/>
          </a:p>
          <a:p>
            <a:pPr marL="276225" indent="0" algn="ctr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sz="6000" b="1" dirty="0" smtClean="0"/>
              <a:t>Consulting </a:t>
            </a:r>
            <a:r>
              <a:rPr lang="en-US" sz="6000" b="1" dirty="0" smtClean="0"/>
              <a:t>and Coaching 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988084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409725"/>
            <a:ext cx="1215136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Members Hub</a:t>
            </a:r>
          </a:p>
          <a:p>
            <a:pPr algn="ctr"/>
            <a:r>
              <a:rPr lang="en-US" sz="5400" u="sng" dirty="0">
                <a:hlinkClick r:id="rId4"/>
              </a:rPr>
              <a:t>http://www.cardellmedia.com/info-hub</a:t>
            </a:r>
            <a:endParaRPr lang="en-US" sz="5400" b="1" dirty="0">
              <a:solidFill>
                <a:srgbClr val="005BBB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 Black"/>
              <a:cs typeface="Arial Black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59871019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43" y="1880264"/>
            <a:ext cx="11131915" cy="3097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189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1e827325dfe9beae979d7754eb523d3294c499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6238</TotalTime>
  <Words>474</Words>
  <Application>Microsoft Office PowerPoint</Application>
  <PresentationFormat>Widescreen</PresentationFormat>
  <Paragraphs>119</Paragraphs>
  <Slides>35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4" baseType="lpstr">
      <vt:lpstr>Arial</vt:lpstr>
      <vt:lpstr>Arial Black</vt:lpstr>
      <vt:lpstr>Calibri</vt:lpstr>
      <vt:lpstr>Courier New</vt:lpstr>
      <vt:lpstr>HiraMinProN-W3</vt:lpstr>
      <vt:lpstr>LucidaGrande</vt:lpstr>
      <vt:lpstr>Open Sans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The 5 Most Popular Marketing Strategies for Attracting New Customers in Information Marketing</vt:lpstr>
      <vt:lpstr>PowerPoint Presentation</vt:lpstr>
      <vt:lpstr>PowerPoint Presentation</vt:lpstr>
      <vt:lpstr>The 5 Most Popular Marketing Strategies for Attracting New Customers in Information Marketing</vt:lpstr>
      <vt:lpstr>PowerPoint Presentation</vt:lpstr>
      <vt:lpstr>The 5 Most Popular Marketing Strategies for Attracting New Customers in Information Marketing</vt:lpstr>
      <vt:lpstr>PowerPoint Presentation</vt:lpstr>
      <vt:lpstr>The 5 Most Popular Marketing Strategies for Attracting New Customers in Information Marketing</vt:lpstr>
      <vt:lpstr>The 5 Most Popular Marketing Strategies for Attracting New Customers in Information Marketing</vt:lpstr>
      <vt:lpstr>THE 4 STEPS TO INFO MARKETING FACEBOOK SUCCESS</vt:lpstr>
      <vt:lpstr>THE 4 STEPS TO INFO MARKETING FACEBOOK SUCCESS</vt:lpstr>
      <vt:lpstr>THE 4 STEPS TO INFO MARKETING FACEBOOK SUCCESS</vt:lpstr>
      <vt:lpstr>THE 4 STEPS TO INFO MARKETING FACEBOOK SUCCESS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5 Most Popular Marketing Strategies for Attracting New Customers in Information Marketing</vt:lpstr>
      <vt:lpstr>Riches in Niches</vt:lpstr>
      <vt:lpstr>The Breakeven Concept</vt:lpstr>
      <vt:lpstr>Lead Generation</vt:lpstr>
      <vt:lpstr>Offline Marketing</vt:lpstr>
      <vt:lpstr>Risk Reversal / Guarantees</vt:lpstr>
      <vt:lpstr>Time and Testing</vt:lpstr>
      <vt:lpstr>Your Core Focus</vt:lpstr>
      <vt:lpstr>PowerPoint Presentation</vt:lpstr>
      <vt:lpstr>Personal Requirements</vt:lpstr>
      <vt:lpstr>Next Week – Seminar 5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Cardell</dc:creator>
  <cp:lastModifiedBy>Chris Cardell</cp:lastModifiedBy>
  <cp:revision>138</cp:revision>
  <dcterms:created xsi:type="dcterms:W3CDTF">2015-11-19T17:33:09Z</dcterms:created>
  <dcterms:modified xsi:type="dcterms:W3CDTF">2016-03-28T21:25:06Z</dcterms:modified>
</cp:coreProperties>
</file>