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587" r:id="rId2"/>
    <p:sldId id="591" r:id="rId3"/>
    <p:sldId id="607" r:id="rId4"/>
    <p:sldId id="349" r:id="rId5"/>
    <p:sldId id="588" r:id="rId6"/>
    <p:sldId id="589" r:id="rId7"/>
    <p:sldId id="590" r:id="rId8"/>
    <p:sldId id="501" r:id="rId9"/>
    <p:sldId id="592" r:id="rId10"/>
    <p:sldId id="593" r:id="rId11"/>
    <p:sldId id="594" r:id="rId12"/>
    <p:sldId id="595" r:id="rId13"/>
    <p:sldId id="596" r:id="rId14"/>
    <p:sldId id="597" r:id="rId15"/>
    <p:sldId id="598" r:id="rId16"/>
    <p:sldId id="502" r:id="rId17"/>
    <p:sldId id="599" r:id="rId18"/>
    <p:sldId id="600" r:id="rId19"/>
    <p:sldId id="609" r:id="rId20"/>
    <p:sldId id="602" r:id="rId21"/>
    <p:sldId id="604" r:id="rId22"/>
    <p:sldId id="605" r:id="rId23"/>
    <p:sldId id="606" r:id="rId24"/>
    <p:sldId id="601" r:id="rId25"/>
    <p:sldId id="603" r:id="rId26"/>
    <p:sldId id="608" r:id="rId27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BB"/>
    <a:srgbClr val="2769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5090" autoAdjust="0"/>
    <p:restoredTop sz="95159" autoAdjust="0"/>
  </p:normalViewPr>
  <p:slideViewPr>
    <p:cSldViewPr snapToGrid="0">
      <p:cViewPr varScale="1">
        <p:scale>
          <a:sx n="53" d="100"/>
          <a:sy n="53" d="100"/>
        </p:scale>
        <p:origin x="192" y="10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-33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Open Sans" charset="0"/>
              </a:defRPr>
            </a:lvl1pPr>
          </a:lstStyle>
          <a:p>
            <a:fld id="{6DBD8CA9-E5AB-4BDC-BFD5-F02BA4AE8372}" type="datetimeFigureOut">
              <a:rPr lang="en-US" smtClean="0"/>
              <a:pPr/>
              <a:t>2/29/16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Open Sans" charset="0"/>
              </a:defRPr>
            </a:lvl1pPr>
          </a:lstStyle>
          <a:p>
            <a:fld id="{AE9AB597-40CD-4744-96DD-75CB93A5055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194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Open Sans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4390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64949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1703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0323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37299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24B386-297D-4EA4-B481-8F2DF21BB5EC}" type="slidenum">
              <a:rPr lang="en-GB" smtClean="0"/>
              <a:pPr/>
              <a:t>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1244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2/29/16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0163" y="-306301"/>
            <a:ext cx="12600709" cy="4584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4355" y="6628777"/>
            <a:ext cx="12600709" cy="458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6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5BB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2/29/16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463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2/29/16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79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2/29/16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136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2/29/16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467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2/29/16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985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2/29/16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956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2/29/16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754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2/29/16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982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2/29/16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60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DD74-75B9-40EF-BB06-C57C82931472}" type="datetimeFigureOut">
              <a:rPr lang="en-US" smtClean="0"/>
              <a:t>2/29/16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5B5C-DFF7-4280-873E-03C5EF7AA3C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296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charset="0"/>
              </a:defRPr>
            </a:lvl1pPr>
          </a:lstStyle>
          <a:p>
            <a:fld id="{7DDADD74-75B9-40EF-BB06-C57C82931472}" type="datetimeFigureOut">
              <a:rPr lang="en-US" smtClean="0"/>
              <a:pPr/>
              <a:t>2/29/16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 charset="0"/>
              </a:defRPr>
            </a:lvl1pPr>
          </a:lstStyle>
          <a:p>
            <a:fld id="{042B5B5C-DFF7-4280-873E-03C5EF7AA3C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5894433"/>
            <a:ext cx="10058400" cy="96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294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769A6"/>
          </a:solidFill>
          <a:latin typeface="Open Sans" charset="0"/>
          <a:ea typeface="Open Sans" charset="0"/>
          <a:cs typeface="Open Sans" charset="0"/>
        </a:defRPr>
      </a:lvl1pPr>
    </p:titleStyle>
    <p:bodyStyle>
      <a:lvl1pPr marL="409575" indent="-409575" algn="l" defTabSz="914400" rtl="0" eaLnBrk="1" latinLnBrk="0" hangingPunct="1">
        <a:lnSpc>
          <a:spcPct val="90000"/>
        </a:lnSpc>
        <a:spcBef>
          <a:spcPts val="1000"/>
        </a:spcBef>
        <a:buClr>
          <a:srgbClr val="C00000"/>
        </a:buClr>
        <a:buSzPct val="75000"/>
        <a:buFont typeface="HiraMinProN-W3" charset="-128"/>
        <a:buChar char="◉"/>
        <a:tabLst/>
        <a:defRPr sz="40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1pPr>
      <a:lvl2pPr marL="762000" indent="-2540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tabLst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769A6"/>
        </a:buClr>
        <a:buSzPct val="85000"/>
        <a:buFont typeface="LucidaGrande" charset="0"/>
        <a:buChar char="►"/>
        <a:defRPr sz="280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hyperlink" Target="http://www.cardellmedia.com/info-hub?utm_campaign=email_9016&amp;utm_medium=email&amp;utm_source=link" TargetMode="External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hyperlink" Target="http://www.cardellmedia.com/info-hub?utm_campaign=email_9016&amp;utm_medium=email&amp;utm_source=link" TargetMode="External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43" y="1880264"/>
            <a:ext cx="11131915" cy="309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7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09725"/>
            <a:ext cx="1215136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Members Hub</a:t>
            </a:r>
          </a:p>
          <a:p>
            <a:pPr algn="ctr"/>
            <a:r>
              <a:rPr lang="en-US" sz="5400" u="sng" dirty="0">
                <a:hlinkClick r:id="rId4"/>
              </a:rPr>
              <a:t>http://www.cardellmedia.com/info-hub</a:t>
            </a:r>
            <a:endParaRPr lang="en-US" sz="54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3738720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2921169"/>
            <a:ext cx="12151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The Opportunity</a:t>
            </a: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1572813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196159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The Opportunity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7671" y="1674122"/>
            <a:ext cx="9823174" cy="4506844"/>
          </a:xfrm>
        </p:spPr>
        <p:txBody>
          <a:bodyPr>
            <a:normAutofit/>
          </a:bodyPr>
          <a:lstStyle/>
          <a:p>
            <a:pPr marL="585788" indent="-5857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Zeroes and Ones: The Software Model </a:t>
            </a:r>
            <a:br>
              <a:rPr lang="en-US" sz="3500" dirty="0" smtClean="0"/>
            </a:br>
            <a:r>
              <a:rPr lang="en-US" sz="3500" dirty="0" smtClean="0"/>
              <a:t>and Information Marketing</a:t>
            </a:r>
          </a:p>
          <a:p>
            <a:pPr marL="585788" indent="-5857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UK: An Untapped Market</a:t>
            </a:r>
          </a:p>
          <a:p>
            <a:pPr marL="585788" indent="-5857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The Model Proven and Tested by Others</a:t>
            </a:r>
          </a:p>
          <a:p>
            <a:pPr marL="585788" indent="-5857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The Leverage of Marketing</a:t>
            </a:r>
          </a:p>
          <a:p>
            <a:pPr marL="585788" indent="-5857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500" dirty="0" smtClean="0"/>
              <a:t>The ‘Secret’ Too Good to be True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3232709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19539" y="196159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2769A6"/>
                </a:solidFill>
                <a:latin typeface="Open Sans" charset="0"/>
                <a:ea typeface="Open Sans" charset="0"/>
                <a:cs typeface="Open Sans" charset="0"/>
              </a:defRPr>
            </a:lvl1pPr>
          </a:lstStyle>
          <a:p>
            <a:r>
              <a:rPr lang="en-US" dirty="0" smtClean="0"/>
              <a:t>Bill Glazer’s Information </a:t>
            </a:r>
            <a:br>
              <a:rPr lang="en-US" dirty="0" smtClean="0"/>
            </a:br>
            <a:r>
              <a:rPr lang="en-US" dirty="0" smtClean="0"/>
              <a:t>Marketing Formula 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79040" y="3087215"/>
            <a:ext cx="10812960" cy="2228704"/>
          </a:xfrm>
          <a:prstGeom prst="rect">
            <a:avLst/>
          </a:prstGeom>
        </p:spPr>
        <p:txBody>
          <a:bodyPr numCol="2">
            <a:noAutofit/>
          </a:bodyPr>
          <a:lstStyle>
            <a:lvl1pPr marL="409575" indent="-4095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SzPct val="75000"/>
              <a:buFont typeface="HiraMinProN-W3" charset="-128"/>
              <a:buChar char="◉"/>
              <a:tabLst/>
              <a:defRPr sz="400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 marL="762000" indent="-254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769A6"/>
              </a:buClr>
              <a:buSzPct val="85000"/>
              <a:buFont typeface="LucidaGrande" charset="0"/>
              <a:buChar char="►"/>
              <a:tabLst/>
              <a:defRPr sz="280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769A6"/>
              </a:buClr>
              <a:buSzPct val="85000"/>
              <a:buFont typeface="LucidaGrande" charset="0"/>
              <a:buChar char="►"/>
              <a:defRPr sz="280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769A6"/>
              </a:buClr>
              <a:buSzPct val="85000"/>
              <a:buFont typeface="LucidaGrande" charset="0"/>
              <a:buChar char="►"/>
              <a:defRPr sz="280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769A6"/>
              </a:buClr>
              <a:buSzPct val="85000"/>
              <a:buFont typeface="LucidaGrande" charset="0"/>
              <a:buChar char="►"/>
              <a:defRPr sz="2800" kern="120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b="1" dirty="0" smtClean="0">
                <a:solidFill>
                  <a:srgbClr val="C00000"/>
                </a:solidFill>
              </a:rPr>
              <a:t>Q.P. </a:t>
            </a:r>
            <a:r>
              <a:rPr lang="en-US" sz="3500" dirty="0" smtClean="0"/>
              <a:t>Quality Product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b="1" dirty="0" smtClean="0">
                <a:solidFill>
                  <a:srgbClr val="C00000"/>
                </a:solidFill>
              </a:rPr>
              <a:t>Q. L. </a:t>
            </a:r>
            <a:r>
              <a:rPr lang="en-US" sz="3500" dirty="0" smtClean="0"/>
              <a:t>Quality Lead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b="1" dirty="0" smtClean="0">
                <a:solidFill>
                  <a:srgbClr val="C00000"/>
                </a:solidFill>
              </a:rPr>
              <a:t>M.F. </a:t>
            </a:r>
            <a:r>
              <a:rPr lang="en-US" sz="3500" dirty="0" smtClean="0"/>
              <a:t>Marketing Funnel</a:t>
            </a:r>
            <a:br>
              <a:rPr lang="en-US" sz="3500" dirty="0" smtClean="0"/>
            </a:br>
            <a:endParaRPr lang="en-US" sz="3500" dirty="0" smtClean="0"/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b="1" dirty="0" smtClean="0">
                <a:solidFill>
                  <a:srgbClr val="C00000"/>
                </a:solidFill>
              </a:rPr>
              <a:t>R.R. </a:t>
            </a:r>
            <a:r>
              <a:rPr lang="en-US" sz="3500" dirty="0" smtClean="0"/>
              <a:t>Risk Reversal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b="1" dirty="0" smtClean="0">
                <a:solidFill>
                  <a:srgbClr val="C00000"/>
                </a:solidFill>
              </a:rPr>
              <a:t>C.I. </a:t>
            </a:r>
            <a:r>
              <a:rPr lang="en-US" sz="3500" dirty="0" smtClean="0"/>
              <a:t>Continuity Income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b="1" dirty="0" smtClean="0">
                <a:solidFill>
                  <a:srgbClr val="C00000"/>
                </a:solidFill>
              </a:rPr>
              <a:t>W.N. </a:t>
            </a:r>
            <a:r>
              <a:rPr lang="en-US" sz="3500" dirty="0" smtClean="0"/>
              <a:t>What’s Next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endParaRPr lang="en-US" sz="3500" dirty="0"/>
          </a:p>
        </p:txBody>
      </p:sp>
      <p:sp>
        <p:nvSpPr>
          <p:cNvPr id="3" name="Rectangle 2"/>
          <p:cNvSpPr/>
          <p:nvPr/>
        </p:nvSpPr>
        <p:spPr>
          <a:xfrm>
            <a:off x="707405" y="1927449"/>
            <a:ext cx="11329654" cy="16645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500"/>
              </a:spcBef>
              <a:spcAft>
                <a:spcPts val="1200"/>
              </a:spcAft>
              <a:buSzPct val="90000"/>
            </a:pPr>
            <a:r>
              <a:rPr lang="en-US" sz="4400" b="1" dirty="0">
                <a:solidFill>
                  <a:prstClr val="black"/>
                </a:solidFill>
              </a:rPr>
              <a:t>Q.P. + Q.L. = M.F. + R.R. + C.I. + W.N. =Big £££</a:t>
            </a:r>
          </a:p>
          <a:p>
            <a:pPr lvl="0">
              <a:spcBef>
                <a:spcPts val="500"/>
              </a:spcBef>
              <a:spcAft>
                <a:spcPts val="1200"/>
              </a:spcAft>
              <a:buSzPct val="90000"/>
            </a:pPr>
            <a:endParaRPr lang="en-US" sz="4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4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333319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Categories of Information </a:t>
            </a:r>
            <a:br>
              <a:rPr lang="en-US" dirty="0" smtClean="0"/>
            </a:br>
            <a:r>
              <a:rPr lang="en-US" dirty="0" smtClean="0"/>
              <a:t>Marketing Business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6671" y="1857002"/>
            <a:ext cx="9823174" cy="450684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dirty="0" smtClean="0"/>
              <a:t>There are four main categories of Information Marketing businesses.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dirty="0" smtClean="0"/>
              <a:t>The two main ones that Entrepreneurs make their money with are: </a:t>
            </a:r>
          </a:p>
          <a:p>
            <a:pPr marL="982663" indent="-59055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000" b="1" dirty="0" smtClean="0"/>
              <a:t>B2B: </a:t>
            </a:r>
            <a:r>
              <a:rPr lang="en-US" sz="3000" dirty="0" smtClean="0"/>
              <a:t>How to succeed in a specific business market or with a specific set of business skills</a:t>
            </a:r>
          </a:p>
          <a:p>
            <a:pPr marL="982663" indent="-59055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/>
            </a:pPr>
            <a:r>
              <a:rPr lang="en-US" sz="3000" b="1" dirty="0" smtClean="0"/>
              <a:t>Hobbies / Passions / Niches</a:t>
            </a:r>
          </a:p>
        </p:txBody>
      </p:sp>
    </p:spTree>
    <p:extLst>
      <p:ext uri="{BB962C8B-B14F-4D97-AF65-F5344CB8AC3E}">
        <p14:creationId xmlns:p14="http://schemas.microsoft.com/office/powerpoint/2010/main" val="77196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333319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Categories of Information </a:t>
            </a:r>
            <a:br>
              <a:rPr lang="en-US" dirty="0" smtClean="0"/>
            </a:br>
            <a:r>
              <a:rPr lang="en-US" dirty="0" smtClean="0"/>
              <a:t>Marketing Business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6671" y="1857002"/>
            <a:ext cx="9823174" cy="450684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dirty="0" smtClean="0"/>
              <a:t>The other two categories of Info Marketing Businesses are are: </a:t>
            </a:r>
            <a:endParaRPr lang="en-US" sz="3000" b="1" dirty="0"/>
          </a:p>
          <a:p>
            <a:pPr marL="982663" indent="-59055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 startAt="3"/>
            </a:pPr>
            <a:r>
              <a:rPr lang="en-US" sz="3000" b="1" dirty="0"/>
              <a:t>Health / Lifestyle / Weight Loss / etc.</a:t>
            </a:r>
          </a:p>
          <a:p>
            <a:pPr marL="982663" indent="-59055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+mj-lt"/>
              <a:buAutoNum type="arabicParenR" startAt="3"/>
            </a:pPr>
            <a:r>
              <a:rPr lang="en-US" sz="3000" b="1" dirty="0"/>
              <a:t>Personal Development</a:t>
            </a:r>
          </a:p>
        </p:txBody>
      </p:sp>
    </p:spTree>
    <p:extLst>
      <p:ext uri="{BB962C8B-B14F-4D97-AF65-F5344CB8AC3E}">
        <p14:creationId xmlns:p14="http://schemas.microsoft.com/office/powerpoint/2010/main" val="1460809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640" y="2921169"/>
            <a:ext cx="121513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Information Marketing Examples</a:t>
            </a: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8479467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0" y="171638"/>
            <a:ext cx="8890000" cy="6418772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4558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00" y="427422"/>
            <a:ext cx="9347200" cy="6003157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0937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704" y="431800"/>
            <a:ext cx="11300592" cy="599440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5699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67443"/>
            <a:ext cx="10769600" cy="6523115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505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059" y="312217"/>
            <a:ext cx="10363883" cy="6233569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2875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300" y="235350"/>
            <a:ext cx="9169400" cy="6387301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544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203" y="296480"/>
            <a:ext cx="8635595" cy="626504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75986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What Will You Sell?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539" y="1537116"/>
            <a:ext cx="11138452" cy="3825453"/>
          </a:xfrm>
        </p:spPr>
        <p:txBody>
          <a:bodyPr numCol="2">
            <a:noAutofit/>
          </a:bodyPr>
          <a:lstStyle/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CDs and DVDs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Books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Reports / Manuals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Monthly Membership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Teleseminars / Webinars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Seminars / Live Events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Consulting / Coaching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Done for You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High-End Coaching Groups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Boutique Events</a:t>
            </a:r>
            <a:endParaRPr lang="en-US" sz="3500" dirty="0"/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2815069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046526"/>
            <a:ext cx="121513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The Golden Secret </a:t>
            </a:r>
            <a:b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</a:br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of the Information Marketing Business</a:t>
            </a: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97014895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196159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/>
              <a:t>The Golden Secret of the Information Marketing Business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7793" y="1932539"/>
            <a:ext cx="9823174" cy="450684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dirty="0" smtClean="0"/>
              <a:t>The world’s most successful information marketing businesses are not primarily about Information. </a:t>
            </a:r>
          </a:p>
          <a:p>
            <a:pPr marL="0" indent="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None/>
            </a:pPr>
            <a:r>
              <a:rPr lang="en-US" sz="3500" dirty="0" smtClean="0"/>
              <a:t>They are primarily about Relationship.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02443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524454"/>
            <a:ext cx="10515600" cy="701731"/>
          </a:xfrm>
        </p:spPr>
        <p:txBody>
          <a:bodyPr>
            <a:noAutofit/>
          </a:bodyPr>
          <a:lstStyle/>
          <a:p>
            <a:r>
              <a:rPr lang="en-US" dirty="0" smtClean="0"/>
              <a:t>Essential Strategies for </a:t>
            </a:r>
            <a:br>
              <a:rPr lang="en-US" dirty="0" smtClean="0"/>
            </a:br>
            <a:r>
              <a:rPr lang="en-US" dirty="0" smtClean="0"/>
              <a:t>Relationship Building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539" y="2049992"/>
            <a:ext cx="11572461" cy="2812954"/>
          </a:xfrm>
        </p:spPr>
        <p:txBody>
          <a:bodyPr numCol="2">
            <a:noAutofit/>
          </a:bodyPr>
          <a:lstStyle/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Status</a:t>
            </a:r>
            <a:endParaRPr lang="en-US" sz="3500" dirty="0"/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Leadership</a:t>
            </a:r>
            <a:endParaRPr lang="en-US" sz="3500" dirty="0"/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A </a:t>
            </a:r>
            <a:r>
              <a:rPr lang="en-US" sz="3500" dirty="0"/>
              <a:t>story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Failure </a:t>
            </a:r>
            <a:r>
              <a:rPr lang="en-US" sz="3500" dirty="0"/>
              <a:t>to success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Personal</a:t>
            </a:r>
            <a:endParaRPr lang="en-US" sz="3500" dirty="0"/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Trusted </a:t>
            </a:r>
            <a:r>
              <a:rPr lang="en-US" sz="3500" dirty="0"/>
              <a:t>Advisor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Fame </a:t>
            </a:r>
            <a:r>
              <a:rPr lang="en-US" sz="3500" dirty="0"/>
              <a:t>/ Celebrity</a:t>
            </a:r>
          </a:p>
        </p:txBody>
      </p:sp>
    </p:spTree>
    <p:extLst>
      <p:ext uri="{BB962C8B-B14F-4D97-AF65-F5344CB8AC3E}">
        <p14:creationId xmlns:p14="http://schemas.microsoft.com/office/powerpoint/2010/main" val="200304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TextBox 1"/>
          <p:cNvSpPr txBox="1"/>
          <p:nvPr/>
        </p:nvSpPr>
        <p:spPr>
          <a:xfrm>
            <a:off x="0" y="3020561"/>
            <a:ext cx="12151360" cy="101566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Books</a:t>
            </a:r>
            <a:endParaRPr lang="en-US" sz="60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301508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78" y="1103013"/>
            <a:ext cx="11851037" cy="4801842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5311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047" y="160807"/>
            <a:ext cx="3921072" cy="6590738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88992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244" y="167309"/>
            <a:ext cx="7795647" cy="6690691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9910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756" y="1300038"/>
            <a:ext cx="11572461" cy="3825453"/>
          </a:xfrm>
        </p:spPr>
        <p:txBody>
          <a:bodyPr numCol="2">
            <a:noAutofit/>
          </a:bodyPr>
          <a:lstStyle/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Eas</a:t>
            </a:r>
            <a:r>
              <a:rPr lang="en-US" sz="3500" dirty="0"/>
              <a:t>y </a:t>
            </a:r>
            <a:r>
              <a:rPr lang="en-US" sz="3500" dirty="0" smtClean="0"/>
              <a:t>self-publishing</a:t>
            </a:r>
            <a:endParaRPr lang="en-US" sz="3500" dirty="0"/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Purpose is not to sell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Lead generation tool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Conversion Tool </a:t>
            </a:r>
            <a:r>
              <a:rPr lang="en-US" sz="3500" dirty="0" smtClean="0"/>
              <a:t/>
            </a:r>
            <a:br>
              <a:rPr lang="en-US" sz="3500" dirty="0" smtClean="0"/>
            </a:br>
            <a:r>
              <a:rPr lang="en-US" sz="3500" dirty="0" smtClean="0"/>
              <a:t>(</a:t>
            </a:r>
            <a:r>
              <a:rPr lang="en-US" sz="3500" dirty="0"/>
              <a:t>shock and awe)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PR Tool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Celebrity </a:t>
            </a:r>
            <a:r>
              <a:rPr lang="en-US" sz="3500" dirty="0" smtClean="0"/>
              <a:t>&amp; </a:t>
            </a:r>
            <a:r>
              <a:rPr lang="en-US" sz="3500" dirty="0"/>
              <a:t>authority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Premium pricing</a:t>
            </a:r>
          </a:p>
          <a:p>
            <a:pPr marL="515938" indent="-496888">
              <a:lnSpc>
                <a:spcPct val="100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Short book is ok</a:t>
            </a:r>
          </a:p>
          <a:p>
            <a:pPr marL="515938" indent="-496888">
              <a:lnSpc>
                <a:spcPct val="100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Readership – The big secret</a:t>
            </a:r>
          </a:p>
          <a:p>
            <a:pPr marL="515938" indent="-496888">
              <a:lnSpc>
                <a:spcPct val="100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Interview or Ghost </a:t>
            </a:r>
            <a:r>
              <a:rPr lang="en-US" sz="3500" dirty="0" smtClean="0"/>
              <a:t>writer</a:t>
            </a:r>
            <a:endParaRPr lang="en-US" sz="3500" dirty="0"/>
          </a:p>
          <a:p>
            <a:pPr marL="515938" indent="-496888">
              <a:lnSpc>
                <a:spcPct val="100000"/>
              </a:lnSpc>
              <a:spcBef>
                <a:spcPts val="500"/>
              </a:spcBef>
              <a:spcAft>
                <a:spcPts val="8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Price</a:t>
            </a:r>
          </a:p>
          <a:p>
            <a:pPr marL="515938" indent="-496888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Speed – Make a decision</a:t>
            </a:r>
          </a:p>
        </p:txBody>
      </p:sp>
    </p:spTree>
    <p:extLst>
      <p:ext uri="{BB962C8B-B14F-4D97-AF65-F5344CB8AC3E}">
        <p14:creationId xmlns:p14="http://schemas.microsoft.com/office/powerpoint/2010/main" val="173029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539" y="424759"/>
            <a:ext cx="10515600" cy="901121"/>
          </a:xfrm>
        </p:spPr>
        <p:txBody>
          <a:bodyPr>
            <a:normAutofit/>
          </a:bodyPr>
          <a:lstStyle/>
          <a:p>
            <a:r>
              <a:rPr lang="en-US" dirty="0" smtClean="0"/>
              <a:t>Next Week – Seminar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539" y="1717482"/>
            <a:ext cx="11572461" cy="3825453"/>
          </a:xfrm>
        </p:spPr>
        <p:txBody>
          <a:bodyPr numCol="2">
            <a:noAutofit/>
          </a:bodyPr>
          <a:lstStyle/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 smtClean="0"/>
              <a:t>Products</a:t>
            </a:r>
            <a:endParaRPr lang="en-US" sz="3500" dirty="0"/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DVD Programmes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Online Courses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Product creation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Suppliers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Pricing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Membership  and Membership Sites</a:t>
            </a:r>
          </a:p>
          <a:p>
            <a:pPr marL="685800">
              <a:lnSpc>
                <a:spcPct val="100000"/>
              </a:lnSpc>
              <a:spcBef>
                <a:spcPts val="500"/>
              </a:spcBef>
              <a:spcAft>
                <a:spcPts val="1200"/>
              </a:spcAft>
              <a:buSzPct val="90000"/>
              <a:buFont typeface="Wingdings" panose="05000000000000000000" pitchFamily="2" charset="2"/>
              <a:buChar char="ü"/>
            </a:pPr>
            <a:r>
              <a:rPr lang="en-US" sz="3500" dirty="0"/>
              <a:t>The 5% Rule</a:t>
            </a:r>
          </a:p>
        </p:txBody>
      </p:sp>
    </p:spTree>
    <p:extLst>
      <p:ext uri="{BB962C8B-B14F-4D97-AF65-F5344CB8AC3E}">
        <p14:creationId xmlns:p14="http://schemas.microsoft.com/office/powerpoint/2010/main" val="198808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409725"/>
            <a:ext cx="1215136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5BBB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rPr>
              <a:t>Members Hub</a:t>
            </a:r>
          </a:p>
          <a:p>
            <a:pPr algn="ctr"/>
            <a:r>
              <a:rPr lang="en-US" sz="5400" u="sng" dirty="0">
                <a:hlinkClick r:id="rId4"/>
              </a:rPr>
              <a:t>http://www.cardellmedia.com/info-hub</a:t>
            </a:r>
            <a:endParaRPr lang="en-US" sz="5400" b="1" dirty="0">
              <a:solidFill>
                <a:srgbClr val="005BBB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 Black"/>
              <a:cs typeface="Arial Black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9871019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a53f706672497a8b1737f6afd05e926cb7926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USTOM_TIMING_USED" val="1"/>
  <p:tag name="ISPRING_SLIDE_INDENT_LEVEL" val="0"/>
  <p:tag name="GENSWF_ADVANCE_TIME" val="200.727"/>
  <p:tag name="ISPRING_SLIDE_ID" val="{222DB313-04AC-48C9-8A92-ECB40A763022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4317</TotalTime>
  <Words>247</Words>
  <Application>Microsoft Macintosh PowerPoint</Application>
  <PresentationFormat>Widescreen</PresentationFormat>
  <Paragraphs>81</Paragraphs>
  <Slides>26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Arial Black</vt:lpstr>
      <vt:lpstr>Calibri</vt:lpstr>
      <vt:lpstr>HiraMinProN-W3</vt:lpstr>
      <vt:lpstr>LucidaGrande</vt:lpstr>
      <vt:lpstr>Open Sans</vt:lpstr>
      <vt:lpstr>Wingdings</vt:lpstr>
      <vt:lpstr>Office Theme</vt:lpstr>
      <vt:lpstr>PowerPoint Presentation</vt:lpstr>
      <vt:lpstr>PowerPoint Presentation</vt:lpstr>
      <vt:lpstr>PowerPoint Presentation</vt:lpstr>
      <vt:lpstr>The Opportunity</vt:lpstr>
      <vt:lpstr>PowerPoint Presentation</vt:lpstr>
      <vt:lpstr>Categories of Information  Marketing Business</vt:lpstr>
      <vt:lpstr>Categories of Information  Marketing Business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Will You Sell?</vt:lpstr>
      <vt:lpstr>PowerPoint Presentation</vt:lpstr>
      <vt:lpstr>The Golden Secret of the Information Marketing Business</vt:lpstr>
      <vt:lpstr>Essential Strategies for  Relationship Building</vt:lpstr>
      <vt:lpstr>PowerPoint Presentation</vt:lpstr>
      <vt:lpstr>PowerPoint Presentation</vt:lpstr>
      <vt:lpstr>PowerPoint Presentation</vt:lpstr>
      <vt:lpstr>PowerPoint Presentation</vt:lpstr>
      <vt:lpstr>Books</vt:lpstr>
      <vt:lpstr>Next Week – Seminar 2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 Cardell</dc:creator>
  <cp:lastModifiedBy>Susie Brummer</cp:lastModifiedBy>
  <cp:revision>104</cp:revision>
  <dcterms:created xsi:type="dcterms:W3CDTF">2015-11-19T17:33:09Z</dcterms:created>
  <dcterms:modified xsi:type="dcterms:W3CDTF">2016-03-01T00:12:53Z</dcterms:modified>
</cp:coreProperties>
</file>