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587" r:id="rId2"/>
    <p:sldId id="591" r:id="rId3"/>
    <p:sldId id="607" r:id="rId4"/>
    <p:sldId id="349" r:id="rId5"/>
    <p:sldId id="618" r:id="rId6"/>
    <p:sldId id="612" r:id="rId7"/>
    <p:sldId id="610" r:id="rId8"/>
    <p:sldId id="619" r:id="rId9"/>
    <p:sldId id="620" r:id="rId10"/>
    <p:sldId id="621" r:id="rId11"/>
    <p:sldId id="637" r:id="rId12"/>
    <p:sldId id="501" r:id="rId13"/>
    <p:sldId id="623" r:id="rId14"/>
    <p:sldId id="638" r:id="rId15"/>
    <p:sldId id="639" r:id="rId16"/>
    <p:sldId id="613" r:id="rId17"/>
    <p:sldId id="614" r:id="rId18"/>
    <p:sldId id="615" r:id="rId19"/>
    <p:sldId id="626" r:id="rId20"/>
    <p:sldId id="627" r:id="rId21"/>
    <p:sldId id="628" r:id="rId22"/>
    <p:sldId id="629" r:id="rId23"/>
    <p:sldId id="630" r:id="rId24"/>
    <p:sldId id="634" r:id="rId25"/>
    <p:sldId id="616" r:id="rId26"/>
    <p:sldId id="635" r:id="rId27"/>
    <p:sldId id="636" r:id="rId28"/>
    <p:sldId id="633" r:id="rId29"/>
    <p:sldId id="603" r:id="rId30"/>
    <p:sldId id="608" r:id="rId31"/>
    <p:sldId id="617" r:id="rId32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B"/>
    <a:srgbClr val="276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9" autoAdjust="0"/>
    <p:restoredTop sz="95133" autoAdjust="0"/>
  </p:normalViewPr>
  <p:slideViewPr>
    <p:cSldViewPr snapToGrid="0">
      <p:cViewPr varScale="1">
        <p:scale>
          <a:sx n="122" d="100"/>
          <a:sy n="122" d="100"/>
        </p:scale>
        <p:origin x="9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3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fld id="{6DBD8CA9-E5AB-4BDC-BFD5-F02BA4AE8372}" type="datetimeFigureOut">
              <a:rPr lang="en-US" smtClean="0"/>
              <a:pPr/>
              <a:t>3/8/2016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fld id="{AE9AB597-40CD-4744-96DD-75CB93A505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94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39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494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1703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4442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835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24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163" y="-306301"/>
            <a:ext cx="12600709" cy="45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355" y="6628777"/>
            <a:ext cx="12600709" cy="45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6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BB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9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3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8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56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5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9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7DDADD74-75B9-40EF-BB06-C57C82931472}" type="datetimeFigureOut">
              <a:rPr lang="en-US" smtClean="0"/>
              <a:pPr/>
              <a:t>3/8/2016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042B5B5C-DFF7-4280-873E-03C5EF7AA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5894433"/>
            <a:ext cx="10058400" cy="9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9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69A6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409575" indent="-409575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SzPct val="75000"/>
        <a:buFont typeface="HiraMinProN-W3" charset="-128"/>
        <a:buChar char="◉"/>
        <a:tabLst/>
        <a:defRPr sz="40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62000" indent="-2540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tabLst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hyperlink" Target="http://www.cardellmedia.com/info-hub?utm_campaign=email_9016&amp;utm_medium=email&amp;utm_source=lin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hyperlink" Target="http://www.cardellmedia.com/info-hub?utm_campaign=email_9016&amp;utm_medium=email&amp;utm_source=link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73872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34479"/>
            <a:ext cx="12151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Seminar Two: Products, Online Courses and Membership Programmes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157281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High Profit Margins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Solutions in a Box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High Perceived Value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No Geographic Limits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No Customer effort required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23270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DVDs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CDs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Reports / Manuals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Books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Online Resources</a:t>
            </a:r>
          </a:p>
        </p:txBody>
      </p:sp>
    </p:spTree>
    <p:extLst>
      <p:ext uri="{BB962C8B-B14F-4D97-AF65-F5344CB8AC3E}">
        <p14:creationId xmlns:p14="http://schemas.microsoft.com/office/powerpoint/2010/main" val="18433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Products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261" y="4664"/>
            <a:ext cx="2670048" cy="38892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253" y="3636850"/>
            <a:ext cx="3864864" cy="27188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790" y="2376853"/>
            <a:ext cx="3557016" cy="3572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92" y="1521722"/>
            <a:ext cx="2731008" cy="366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Key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Bulk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The Flagship Product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Repurposing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67541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Product Creation Strategies - DVDs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Narrated Power Points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You to camera</a:t>
            </a:r>
            <a:endParaRPr lang="en-US" sz="3500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Filming of event</a:t>
            </a:r>
            <a:endParaRPr lang="en-US" sz="3500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Event Recording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Interview Format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25756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Product Creation Strategies – Reports / Guides / Manuals / Ebooks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Written by you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Written by Copywriter (possible interview format)</a:t>
            </a:r>
            <a:endParaRPr lang="en-US" sz="3500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Transcribed from Teleseminar / Webinar</a:t>
            </a:r>
            <a:endParaRPr lang="en-US" sz="3500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Re-purposed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15430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Writing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Bullet Points vs. Scripts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Visual and Auditory processing</a:t>
            </a:r>
            <a:endParaRPr lang="en-US" sz="3500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Examples, stories and metaphors</a:t>
            </a:r>
            <a:endParaRPr lang="en-US" sz="3500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GB" sz="3500" dirty="0" smtClean="0"/>
              <a:t>Remember – RELATIONSHIP</a:t>
            </a:r>
          </a:p>
        </p:txBody>
      </p:sp>
    </p:spTree>
    <p:extLst>
      <p:ext uri="{BB962C8B-B14F-4D97-AF65-F5344CB8AC3E}">
        <p14:creationId xmlns:p14="http://schemas.microsoft.com/office/powerpoint/2010/main" val="368140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Writing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GB" sz="3500" dirty="0" smtClean="0"/>
              <a:t>The Radio News Format:</a:t>
            </a:r>
          </a:p>
          <a:p>
            <a:pPr marL="1270000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 smtClean="0"/>
              <a:t>Tell them you’re going to tell them</a:t>
            </a:r>
          </a:p>
          <a:p>
            <a:pPr marL="1270000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 smtClean="0"/>
              <a:t>Tell them</a:t>
            </a:r>
          </a:p>
          <a:p>
            <a:pPr marL="1270000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 smtClean="0"/>
              <a:t>Tell them you told them</a:t>
            </a:r>
            <a:r>
              <a:rPr lang="en-US" sz="3500" dirty="0" smtClean="0"/>
              <a:t/>
            </a:r>
            <a:br>
              <a:rPr lang="en-US" sz="3500" dirty="0" smtClean="0"/>
            </a:br>
            <a:endParaRPr lang="en-GB" sz="3500" dirty="0" smtClean="0"/>
          </a:p>
        </p:txBody>
      </p:sp>
    </p:spTree>
    <p:extLst>
      <p:ext uri="{BB962C8B-B14F-4D97-AF65-F5344CB8AC3E}">
        <p14:creationId xmlns:p14="http://schemas.microsoft.com/office/powerpoint/2010/main" val="17840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590600"/>
            <a:ext cx="12151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Big Info Marketing Transition:</a:t>
            </a:r>
          </a:p>
          <a:p>
            <a:pPr algn="ctr"/>
            <a:r>
              <a:rPr lang="en-GB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Products </a:t>
            </a:r>
            <a:r>
              <a:rPr lang="en-GB" sz="4000" b="1" dirty="0" smtClean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&gt;&gt;&gt;</a:t>
            </a:r>
            <a:r>
              <a:rPr lang="en-GB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 Online Courses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847946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Online Programmes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 smtClean="0"/>
              <a:t>Live Webinar Format</a:t>
            </a:r>
          </a:p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 smtClean="0"/>
              <a:t>1 – 10 Webinars</a:t>
            </a:r>
          </a:p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 smtClean="0"/>
              <a:t>Live Events plus access to the Recordings</a:t>
            </a:r>
          </a:p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 smtClean="0"/>
              <a:t>Backed up with Personal Support</a:t>
            </a:r>
            <a:br>
              <a:rPr lang="en-US" sz="3500" dirty="0" smtClean="0"/>
            </a:br>
            <a:endParaRPr lang="en-GB" sz="3500" dirty="0" smtClean="0"/>
          </a:p>
        </p:txBody>
      </p:sp>
    </p:spTree>
    <p:extLst>
      <p:ext uri="{BB962C8B-B14F-4D97-AF65-F5344CB8AC3E}">
        <p14:creationId xmlns:p14="http://schemas.microsoft.com/office/powerpoint/2010/main" val="188786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Online Programmes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 smtClean="0"/>
              <a:t>Highly </a:t>
            </a:r>
            <a:r>
              <a:rPr lang="en-US" sz="3500" dirty="0"/>
              <a:t>Popular Format</a:t>
            </a:r>
          </a:p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/>
              <a:t>Location not an issue</a:t>
            </a:r>
          </a:p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/>
              <a:t>Taps into ‘Netflix’ Behaviour</a:t>
            </a:r>
          </a:p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/>
              <a:t>Consumption is easier so </a:t>
            </a: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en-US" sz="3500" dirty="0" smtClean="0"/>
              <a:t>implementation </a:t>
            </a:r>
            <a:r>
              <a:rPr lang="en-US" sz="3500" dirty="0"/>
              <a:t>is more likely </a:t>
            </a:r>
            <a:r>
              <a:rPr lang="en-US" sz="3500" dirty="0" smtClean="0"/>
              <a:t/>
            </a:r>
            <a:br>
              <a:rPr lang="en-US" sz="3500" dirty="0" smtClean="0"/>
            </a:br>
            <a:endParaRPr lang="en-GB" sz="3500" dirty="0" smtClean="0"/>
          </a:p>
        </p:txBody>
      </p:sp>
    </p:spTree>
    <p:extLst>
      <p:ext uri="{BB962C8B-B14F-4D97-AF65-F5344CB8AC3E}">
        <p14:creationId xmlns:p14="http://schemas.microsoft.com/office/powerpoint/2010/main" val="6282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Online Programmes – Suppliers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 smtClean="0"/>
              <a:t>GoToWebinar</a:t>
            </a:r>
          </a:p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 smtClean="0"/>
              <a:t>Stealth Seminars</a:t>
            </a:r>
          </a:p>
          <a:p>
            <a:pPr marL="517525" lvl="0" indent="-5175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500" dirty="0" smtClean="0"/>
              <a:t>Ustream</a:t>
            </a:r>
            <a:br>
              <a:rPr lang="en-US" sz="3500" dirty="0" smtClean="0"/>
            </a:br>
            <a:endParaRPr lang="en-GB" sz="3500" dirty="0" smtClean="0"/>
          </a:p>
        </p:txBody>
      </p:sp>
    </p:spTree>
    <p:extLst>
      <p:ext uri="{BB962C8B-B14F-4D97-AF65-F5344CB8AC3E}">
        <p14:creationId xmlns:p14="http://schemas.microsoft.com/office/powerpoint/2010/main" val="86799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921169"/>
            <a:ext cx="121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Membership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786777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Membership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Normally </a:t>
            </a:r>
            <a:r>
              <a:rPr lang="en-US" sz="3500" dirty="0"/>
              <a:t>an important part of </a:t>
            </a: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en-US" sz="3500" dirty="0" smtClean="0"/>
              <a:t>Customer Value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/>
              <a:t>Purpose: Income AND </a:t>
            </a:r>
            <a:r>
              <a:rPr lang="en-US" sz="3500" dirty="0" smtClean="0"/>
              <a:t>Engagement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2420544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Membership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3"/>
            </a:pPr>
            <a:r>
              <a:rPr lang="en-US" sz="3500" dirty="0" smtClean="0"/>
              <a:t>Formats:</a:t>
            </a:r>
          </a:p>
          <a:p>
            <a:pPr marL="1143000" lvl="1" indent="-500063">
              <a:lnSpc>
                <a:spcPct val="100000"/>
              </a:lnSpc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/>
              <a:t>Physical Newsletter</a:t>
            </a:r>
          </a:p>
          <a:p>
            <a:pPr marL="1143000" lvl="1" indent="-500063">
              <a:lnSpc>
                <a:spcPct val="100000"/>
              </a:lnSpc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/>
              <a:t>CD/DVD</a:t>
            </a:r>
          </a:p>
          <a:p>
            <a:pPr marL="1143000" lvl="1" indent="-500063">
              <a:lnSpc>
                <a:spcPct val="100000"/>
              </a:lnSpc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/>
              <a:t>Online Resources / Video</a:t>
            </a:r>
          </a:p>
          <a:p>
            <a:pPr marL="1143000" lvl="1" indent="-500063">
              <a:lnSpc>
                <a:spcPct val="100000"/>
              </a:lnSpc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/>
              <a:t>Monthly Teleseminars</a:t>
            </a:r>
          </a:p>
          <a:p>
            <a:pPr marL="1143000" lvl="1" indent="-500063">
              <a:lnSpc>
                <a:spcPct val="100000"/>
              </a:lnSpc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/>
              <a:t>Monthly Coaching Calls</a:t>
            </a:r>
          </a:p>
          <a:p>
            <a:pPr marL="1143000" lvl="1" indent="-500063">
              <a:lnSpc>
                <a:spcPct val="100000"/>
              </a:lnSpc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dirty="0"/>
              <a:t>Live Events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033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843" y="98986"/>
            <a:ext cx="4706315" cy="666003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424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202" y="65530"/>
            <a:ext cx="4753597" cy="672694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5900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02" y="137421"/>
            <a:ext cx="4651997" cy="658316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696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253" y="67098"/>
            <a:ext cx="4873497" cy="672380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5106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843" y="98986"/>
            <a:ext cx="4706315" cy="666003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8982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391" y="70219"/>
            <a:ext cx="5307219" cy="671756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4546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Membership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SzPct val="90000"/>
              <a:buFont typeface="+mj-lt"/>
              <a:buAutoNum type="arabicParenR" startAt="4"/>
            </a:pPr>
            <a:r>
              <a:rPr lang="en-US" sz="3500" dirty="0" smtClean="0"/>
              <a:t>Price points </a:t>
            </a:r>
          </a:p>
          <a:p>
            <a:pPr marL="1200150" indent="-53975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b="1" dirty="0" smtClean="0"/>
              <a:t>Low </a:t>
            </a:r>
            <a:r>
              <a:rPr lang="en-US" sz="3200" b="1" dirty="0"/>
              <a:t>end: </a:t>
            </a:r>
            <a:r>
              <a:rPr lang="en-US" sz="3200" dirty="0"/>
              <a:t>£19.95 – £</a:t>
            </a:r>
            <a:r>
              <a:rPr lang="en-US" sz="3200" dirty="0" smtClean="0"/>
              <a:t>97</a:t>
            </a:r>
          </a:p>
          <a:p>
            <a:pPr marL="1200150" indent="-53975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Clr>
                <a:srgbClr val="005BBB"/>
              </a:buClr>
              <a:buSzPct val="90000"/>
              <a:buFont typeface="Wingdings" charset="2"/>
              <a:buChar char="ü"/>
            </a:pPr>
            <a:r>
              <a:rPr lang="en-US" sz="3200" b="1" dirty="0" smtClean="0"/>
              <a:t>High </a:t>
            </a:r>
            <a:r>
              <a:rPr lang="en-US" sz="3200" b="1" dirty="0"/>
              <a:t>end: </a:t>
            </a:r>
            <a:r>
              <a:rPr lang="en-US" sz="3200" dirty="0"/>
              <a:t>£195 - </a:t>
            </a:r>
            <a:r>
              <a:rPr lang="en-US" sz="3200" dirty="0" smtClean="0"/>
              <a:t>£</a:t>
            </a:r>
            <a:r>
              <a:rPr lang="en-US" sz="3200" dirty="0"/>
              <a:t>9</a:t>
            </a:r>
            <a:r>
              <a:rPr lang="en-US" sz="3200" dirty="0" smtClean="0"/>
              <a:t>95</a:t>
            </a:r>
            <a:endParaRPr lang="en-US" sz="32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500" dirty="0"/>
              <a:t>Often sold through Free </a:t>
            </a:r>
            <a:r>
              <a:rPr lang="en-US" sz="3500" dirty="0" smtClean="0"/>
              <a:t>Trials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500" dirty="0"/>
              <a:t>Forced </a:t>
            </a:r>
            <a:r>
              <a:rPr lang="en-US" sz="3500" dirty="0" smtClean="0"/>
              <a:t>Continuity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5"/>
            </a:pPr>
            <a:r>
              <a:rPr lang="en-US" sz="3500" dirty="0"/>
              <a:t>Retention is achieved through Engagement</a:t>
            </a:r>
          </a:p>
        </p:txBody>
      </p:sp>
    </p:spTree>
    <p:extLst>
      <p:ext uri="{BB962C8B-B14F-4D97-AF65-F5344CB8AC3E}">
        <p14:creationId xmlns:p14="http://schemas.microsoft.com/office/powerpoint/2010/main" val="192904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extBox 1"/>
          <p:cNvSpPr txBox="1"/>
          <p:nvPr/>
        </p:nvSpPr>
        <p:spPr>
          <a:xfrm>
            <a:off x="40640" y="1841612"/>
            <a:ext cx="12151360" cy="286232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Golden Secrets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of the Information Marketing Business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161919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Golden Secrets of the Information Marketing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316" y="2653508"/>
            <a:ext cx="9823174" cy="45068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6000" dirty="0" smtClean="0">
                <a:solidFill>
                  <a:srgbClr val="C00000"/>
                </a:solidFill>
              </a:rPr>
              <a:t>2) </a:t>
            </a:r>
            <a:r>
              <a:rPr lang="en-US" sz="6000" dirty="0" smtClean="0"/>
              <a:t>The 5% Rule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0442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851" y="-170742"/>
            <a:ext cx="8965231" cy="702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Next Week – Seminar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40" y="1717482"/>
            <a:ext cx="9420932" cy="3825453"/>
          </a:xfrm>
        </p:spPr>
        <p:txBody>
          <a:bodyPr numCol="1">
            <a:noAutofit/>
          </a:bodyPr>
          <a:lstStyle/>
          <a:p>
            <a:pPr marL="733425" indent="-4572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The Profitable </a:t>
            </a:r>
            <a:r>
              <a:rPr lang="en-GB" sz="3500" smtClean="0"/>
              <a:t>World of Teleseminars</a:t>
            </a:r>
            <a:r>
              <a:rPr lang="en-GB" sz="3500" dirty="0" smtClean="0"/>
              <a:t>, Webinars and Seminars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98808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87101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8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a53f706672497a8b1737f6afd05e926cb792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5359</TotalTime>
  <Words>291</Words>
  <Application>Microsoft Office PowerPoint</Application>
  <PresentationFormat>Widescreen</PresentationFormat>
  <Paragraphs>89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Arial Black</vt:lpstr>
      <vt:lpstr>Calibri</vt:lpstr>
      <vt:lpstr>HiraMinProN-W3</vt:lpstr>
      <vt:lpstr>LucidaGrande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Products</vt:lpstr>
      <vt:lpstr>Formats</vt:lpstr>
      <vt:lpstr>Products</vt:lpstr>
      <vt:lpstr>Key Principles</vt:lpstr>
      <vt:lpstr>Product Creation Strategies - DVDs</vt:lpstr>
      <vt:lpstr>Product Creation Strategies – Reports / Guides / Manuals / Ebooks</vt:lpstr>
      <vt:lpstr>Writing Strategies</vt:lpstr>
      <vt:lpstr>Writing Strategies</vt:lpstr>
      <vt:lpstr>PowerPoint Presentation</vt:lpstr>
      <vt:lpstr>Online Programmes</vt:lpstr>
      <vt:lpstr>Online Programmes</vt:lpstr>
      <vt:lpstr>Online Programmes – Suppliers </vt:lpstr>
      <vt:lpstr>PowerPoint Presentation</vt:lpstr>
      <vt:lpstr>Membership</vt:lpstr>
      <vt:lpstr>Membership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Membership</vt:lpstr>
      <vt:lpstr>PowerPoint Presentation</vt:lpstr>
      <vt:lpstr>The Golden Secrets of the Information Marketing Business</vt:lpstr>
      <vt:lpstr>PowerPoint Presentation</vt:lpstr>
      <vt:lpstr>Next Week – Seminar 3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Cardell</dc:creator>
  <cp:lastModifiedBy>Chris Cardell</cp:lastModifiedBy>
  <cp:revision>121</cp:revision>
  <dcterms:created xsi:type="dcterms:W3CDTF">2015-11-19T17:33:09Z</dcterms:created>
  <dcterms:modified xsi:type="dcterms:W3CDTF">2016-03-09T09:48:39Z</dcterms:modified>
</cp:coreProperties>
</file>