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79"/>
  </p:notesMasterIdLst>
  <p:sldIdLst>
    <p:sldId id="642" r:id="rId2"/>
    <p:sldId id="883" r:id="rId3"/>
    <p:sldId id="824" r:id="rId4"/>
    <p:sldId id="939" r:id="rId5"/>
    <p:sldId id="961" r:id="rId6"/>
    <p:sldId id="962" r:id="rId7"/>
    <p:sldId id="882" r:id="rId8"/>
    <p:sldId id="963" r:id="rId9"/>
    <p:sldId id="825" r:id="rId10"/>
    <p:sldId id="964" r:id="rId11"/>
    <p:sldId id="884" r:id="rId12"/>
    <p:sldId id="885" r:id="rId13"/>
    <p:sldId id="712" r:id="rId14"/>
    <p:sldId id="886" r:id="rId15"/>
    <p:sldId id="887" r:id="rId16"/>
    <p:sldId id="888" r:id="rId17"/>
    <p:sldId id="889" r:id="rId18"/>
    <p:sldId id="965" r:id="rId19"/>
    <p:sldId id="892" r:id="rId20"/>
    <p:sldId id="893" r:id="rId21"/>
    <p:sldId id="966" r:id="rId22"/>
    <p:sldId id="895" r:id="rId23"/>
    <p:sldId id="896" r:id="rId24"/>
    <p:sldId id="897" r:id="rId25"/>
    <p:sldId id="934" r:id="rId26"/>
    <p:sldId id="899" r:id="rId27"/>
    <p:sldId id="935" r:id="rId28"/>
    <p:sldId id="900" r:id="rId29"/>
    <p:sldId id="940" r:id="rId30"/>
    <p:sldId id="941" r:id="rId31"/>
    <p:sldId id="903" r:id="rId32"/>
    <p:sldId id="936" r:id="rId33"/>
    <p:sldId id="904" r:id="rId34"/>
    <p:sldId id="905" r:id="rId35"/>
    <p:sldId id="906" r:id="rId36"/>
    <p:sldId id="837" r:id="rId37"/>
    <p:sldId id="907" r:id="rId38"/>
    <p:sldId id="909" r:id="rId39"/>
    <p:sldId id="967" r:id="rId40"/>
    <p:sldId id="910" r:id="rId41"/>
    <p:sldId id="968" r:id="rId42"/>
    <p:sldId id="969" r:id="rId43"/>
    <p:sldId id="944" r:id="rId44"/>
    <p:sldId id="945" r:id="rId45"/>
    <p:sldId id="946" r:id="rId46"/>
    <p:sldId id="947" r:id="rId47"/>
    <p:sldId id="948" r:id="rId48"/>
    <p:sldId id="970" r:id="rId49"/>
    <p:sldId id="913" r:id="rId50"/>
    <p:sldId id="914" r:id="rId51"/>
    <p:sldId id="915" r:id="rId52"/>
    <p:sldId id="916" r:id="rId53"/>
    <p:sldId id="937" r:id="rId54"/>
    <p:sldId id="917" r:id="rId55"/>
    <p:sldId id="971" r:id="rId56"/>
    <p:sldId id="919" r:id="rId57"/>
    <p:sldId id="920" r:id="rId58"/>
    <p:sldId id="921" r:id="rId59"/>
    <p:sldId id="922" r:id="rId60"/>
    <p:sldId id="924" r:id="rId61"/>
    <p:sldId id="925" r:id="rId62"/>
    <p:sldId id="926" r:id="rId63"/>
    <p:sldId id="949" r:id="rId64"/>
    <p:sldId id="950" r:id="rId65"/>
    <p:sldId id="951" r:id="rId66"/>
    <p:sldId id="952" r:id="rId67"/>
    <p:sldId id="953" r:id="rId68"/>
    <p:sldId id="954" r:id="rId69"/>
    <p:sldId id="955" r:id="rId70"/>
    <p:sldId id="956" r:id="rId71"/>
    <p:sldId id="957" r:id="rId72"/>
    <p:sldId id="958" r:id="rId73"/>
    <p:sldId id="959" r:id="rId74"/>
    <p:sldId id="933" r:id="rId75"/>
    <p:sldId id="972" r:id="rId76"/>
    <p:sldId id="974" r:id="rId77"/>
    <p:sldId id="973" r:id="rId78"/>
  </p:sldIdLst>
  <p:sldSz cx="9144000" cy="5143500" type="screen16x9"/>
  <p:notesSz cx="7315200" cy="9601200"/>
  <p:custDataLst>
    <p:tags r:id="rId8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948">
          <p15:clr>
            <a:srgbClr val="A4A3A4"/>
          </p15:clr>
        </p15:guide>
        <p15:guide id="3" orient="horz" pos="2916">
          <p15:clr>
            <a:srgbClr val="A4A3A4"/>
          </p15:clr>
        </p15:guide>
        <p15:guide id="4" pos="2880">
          <p15:clr>
            <a:srgbClr val="A4A3A4"/>
          </p15:clr>
        </p15:guide>
        <p15:guide id="5" pos="528">
          <p15:clr>
            <a:srgbClr val="A4A3A4"/>
          </p15:clr>
        </p15:guide>
        <p15:guide id="6" pos="4848">
          <p15:clr>
            <a:srgbClr val="A4A3A4"/>
          </p15:clr>
        </p15:guide>
        <p15:guide id="7"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FD5"/>
    <a:srgbClr val="0036A2"/>
    <a:srgbClr val="00257B"/>
    <a:srgbClr val="002060"/>
    <a:srgbClr val="57257D"/>
    <a:srgbClr val="0046D2"/>
    <a:srgbClr val="421C5E"/>
    <a:srgbClr val="2717F1"/>
    <a:srgbClr val="2923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77" autoAdjust="0"/>
    <p:restoredTop sz="98841" autoAdjust="0"/>
  </p:normalViewPr>
  <p:slideViewPr>
    <p:cSldViewPr>
      <p:cViewPr varScale="1">
        <p:scale>
          <a:sx n="154" d="100"/>
          <a:sy n="154" d="100"/>
        </p:scale>
        <p:origin x="150" y="486"/>
      </p:cViewPr>
      <p:guideLst>
        <p:guide orient="horz" pos="1620"/>
        <p:guide orient="horz" pos="948"/>
        <p:guide orient="horz" pos="2916"/>
        <p:guide pos="2880"/>
        <p:guide pos="528"/>
        <p:guide pos="4848"/>
        <p:guide pos="288"/>
      </p:guideLst>
    </p:cSldViewPr>
  </p:slideViewPr>
  <p:notesTextViewPr>
    <p:cViewPr>
      <p:scale>
        <a:sx n="100" d="100"/>
        <a:sy n="100" d="100"/>
      </p:scale>
      <p:origin x="0" y="0"/>
    </p:cViewPr>
  </p:notesTextViewPr>
  <p:sorterViewPr>
    <p:cViewPr>
      <p:scale>
        <a:sx n="100" d="100"/>
        <a:sy n="100" d="100"/>
      </p:scale>
      <p:origin x="0" y="41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GB"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DE1B0315-43B6-47A6-96E3-C38AAF8AA039}" type="datetimeFigureOut">
              <a:rPr lang="en-GB" smtClean="0"/>
              <a:pPr/>
              <a:t>29/06/2015</a:t>
            </a:fld>
            <a:endParaRPr lang="en-GB"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GB"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624B386-297D-4EA4-B481-8F2DF21BB5EC}" type="slidenum">
              <a:rPr lang="en-GB" smtClean="0"/>
              <a:pPr/>
              <a:t>‹#›</a:t>
            </a:fld>
            <a:endParaRPr lang="en-GB" dirty="0"/>
          </a:p>
        </p:txBody>
      </p:sp>
    </p:spTree>
    <p:extLst>
      <p:ext uri="{BB962C8B-B14F-4D97-AF65-F5344CB8AC3E}">
        <p14:creationId xmlns:p14="http://schemas.microsoft.com/office/powerpoint/2010/main" val="162163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a:t>
            </a:fld>
            <a:endParaRPr lang="en-GB" dirty="0"/>
          </a:p>
        </p:txBody>
      </p:sp>
    </p:spTree>
    <p:extLst>
      <p:ext uri="{BB962C8B-B14F-4D97-AF65-F5344CB8AC3E}">
        <p14:creationId xmlns:p14="http://schemas.microsoft.com/office/powerpoint/2010/main" val="131909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a:t>
            </a:fld>
            <a:endParaRPr lang="en-GB" dirty="0"/>
          </a:p>
        </p:txBody>
      </p:sp>
    </p:spTree>
    <p:extLst>
      <p:ext uri="{BB962C8B-B14F-4D97-AF65-F5344CB8AC3E}">
        <p14:creationId xmlns:p14="http://schemas.microsoft.com/office/powerpoint/2010/main" val="283322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13</a:t>
            </a:fld>
            <a:endParaRPr lang="en-GB" dirty="0"/>
          </a:p>
        </p:txBody>
      </p:sp>
    </p:spTree>
    <p:extLst>
      <p:ext uri="{BB962C8B-B14F-4D97-AF65-F5344CB8AC3E}">
        <p14:creationId xmlns:p14="http://schemas.microsoft.com/office/powerpoint/2010/main" val="560508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36</a:t>
            </a:fld>
            <a:endParaRPr lang="en-GB" dirty="0"/>
          </a:p>
        </p:txBody>
      </p:sp>
    </p:spTree>
    <p:extLst>
      <p:ext uri="{BB962C8B-B14F-4D97-AF65-F5344CB8AC3E}">
        <p14:creationId xmlns:p14="http://schemas.microsoft.com/office/powerpoint/2010/main" val="1644006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77</a:t>
            </a:fld>
            <a:endParaRPr lang="en-GB" dirty="0"/>
          </a:p>
        </p:txBody>
      </p:sp>
    </p:spTree>
    <p:extLst>
      <p:ext uri="{BB962C8B-B14F-4D97-AF65-F5344CB8AC3E}">
        <p14:creationId xmlns:p14="http://schemas.microsoft.com/office/powerpoint/2010/main" val="350982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1452"/>
            <a:ext cx="7772400" cy="3428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3600450"/>
            <a:ext cx="6858000" cy="6858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3"/>
            <a:ext cx="7772400" cy="3240881"/>
          </a:xfrm>
        </p:spPr>
        <p:txBody>
          <a:bodyPr anchor="ctr">
            <a:noAutofit/>
          </a:bodyPr>
          <a:lstStyle>
            <a:lvl1pPr algn="l">
              <a:lnSpc>
                <a:spcPct val="100000"/>
              </a:lnSpc>
              <a:defRPr sz="4000" b="0" cap="all" spc="-80"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71451"/>
            <a:ext cx="7772400" cy="800100"/>
          </a:xfrm>
        </p:spPr>
        <p:txBody>
          <a:bodyPr anchor="b">
            <a:noAutofit/>
          </a:bodyPr>
          <a:lstStyle>
            <a:lvl1pPr marL="0" indent="0">
              <a:buNone/>
              <a:defRPr sz="3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7" name="Date Placeholder 6"/>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181101"/>
            <a:ext cx="329184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179576"/>
            <a:ext cx="3291840" cy="47982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179576"/>
            <a:ext cx="3291840" cy="47982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1694525"/>
            <a:ext cx="3291840" cy="28803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00150"/>
            <a:ext cx="5111750" cy="33604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5" y="1200150"/>
            <a:ext cx="3008313" cy="336042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3634740"/>
            <a:ext cx="142876" cy="15087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1" y="0"/>
            <a:ext cx="9000877" cy="363474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4286250"/>
            <a:ext cx="8153400" cy="3429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391847" y="4368485"/>
            <a:ext cx="986791" cy="365125"/>
          </a:xfrm>
          <a:prstGeom prst="rect">
            <a:avLst/>
          </a:prstGeom>
        </p:spPr>
        <p:txBody>
          <a:bodyPr/>
          <a:lstStyle>
            <a:lvl1pPr>
              <a:defRPr>
                <a:solidFill>
                  <a:schemeClr val="tx1"/>
                </a:solidFill>
              </a:defRPr>
            </a:lvl1pPr>
          </a:lstStyle>
          <a:p>
            <a:fld id="{32701143-21AF-4934-B448-9EADB71144BC}" type="slidenum">
              <a:rPr lang="en-US" smtClean="0"/>
              <a:pPr/>
              <a:t>‹#›</a:t>
            </a:fld>
            <a:endParaRPr lang="en-US" dirty="0"/>
          </a:p>
        </p:txBody>
      </p:sp>
      <p:sp>
        <p:nvSpPr>
          <p:cNvPr id="8" name="Title 7"/>
          <p:cNvSpPr>
            <a:spLocks noGrp="1"/>
          </p:cNvSpPr>
          <p:nvPr>
            <p:ph type="title"/>
          </p:nvPr>
        </p:nvSpPr>
        <p:spPr>
          <a:xfrm>
            <a:off x="457200" y="3714750"/>
            <a:ext cx="8153400" cy="5715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36347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29-Jun-15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rot="16200000">
            <a:off x="8391847" y="4368485"/>
            <a:ext cx="986791" cy="365125"/>
          </a:xfrm>
          <a:prstGeom prst="rect">
            <a:avLst/>
          </a:prstGeom>
        </p:spPr>
        <p:txBody>
          <a:bodyPr/>
          <a:lstStyle/>
          <a:p>
            <a:fld id="{32701143-21AF-4934-B448-9EADB71144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4539"/>
            <a:ext cx="8229600" cy="628411"/>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14451"/>
            <a:ext cx="7620000" cy="32801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629151"/>
            <a:ext cx="3429000" cy="228600"/>
          </a:xfrm>
          <a:prstGeom prst="rect">
            <a:avLst/>
          </a:prstGeom>
        </p:spPr>
        <p:txBody>
          <a:bodyPr vert="horz" lIns="91440" tIns="45720" rIns="91440" bIns="0" rtlCol="0" anchor="b"/>
          <a:lstStyle>
            <a:lvl1pPr algn="l">
              <a:defRPr sz="1000">
                <a:solidFill>
                  <a:schemeClr val="tx1"/>
                </a:solidFill>
              </a:defRPr>
            </a:lvl1pPr>
          </a:lstStyle>
          <a:p>
            <a:fld id="{10C991ED-89EC-4A4D-84FD-00D20F0A7C43}" type="datetimeFigureOut">
              <a:rPr lang="en-US" smtClean="0"/>
              <a:pPr/>
              <a:t>29-Jun-15</a:t>
            </a:fld>
            <a:endParaRPr lang="en-US" dirty="0"/>
          </a:p>
        </p:txBody>
      </p:sp>
      <p:sp>
        <p:nvSpPr>
          <p:cNvPr id="5" name="Footer Placeholder 4"/>
          <p:cNvSpPr>
            <a:spLocks noGrp="1"/>
          </p:cNvSpPr>
          <p:nvPr>
            <p:ph type="ftr" sz="quarter" idx="3"/>
          </p:nvPr>
        </p:nvSpPr>
        <p:spPr>
          <a:xfrm>
            <a:off x="457200" y="4869657"/>
            <a:ext cx="3429000" cy="212884"/>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62800" y="4394684"/>
            <a:ext cx="1857718" cy="748816"/>
          </a:xfrm>
          <a:prstGeom prst="rect">
            <a:avLst/>
          </a:prstGeom>
        </p:spPr>
      </p:pic>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iming>
    <p:tnLst>
      <p:par>
        <p:cTn id="1" dur="indefinite" restart="never" nodeType="tmRoot"/>
      </p:par>
    </p:tnLst>
  </p:timing>
  <p:txStyles>
    <p:titleStyle>
      <a:lvl1pPr algn="l" defTabSz="914400" rtl="0" eaLnBrk="1" latinLnBrk="0" hangingPunct="1">
        <a:spcBef>
          <a:spcPct val="0"/>
        </a:spcBef>
        <a:buNone/>
        <a:defRPr sz="30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rgbClr val="297FD5"/>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hyperlink" Target="https://www.facebook.com/groups/ppcmastery/" TargetMode="External"/><Relationship Id="rId2" Type="http://schemas.openxmlformats.org/officeDocument/2006/relationships/hyperlink" Target="http://www.cardell2015.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cardell2015.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4.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2" Type="http://schemas.openxmlformats.org/officeDocument/2006/relationships/hyperlink" Target="http://www.wordtracker.com/"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facebook.com/groups/ppcmastery/" TargetMode="External"/><Relationship Id="rId2" Type="http://schemas.openxmlformats.org/officeDocument/2006/relationships/hyperlink" Target="http://www.cardell2015.com/"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895350"/>
            <a:ext cx="8404825" cy="3086004"/>
          </a:xfrm>
          <a:prstGeom prst="rect">
            <a:avLst/>
          </a:prstGeom>
        </p:spPr>
      </p:pic>
    </p:spTree>
    <p:custDataLst>
      <p:tags r:id="rId1"/>
    </p:custDataLst>
    <p:extLst>
      <p:ext uri="{BB962C8B-B14F-4D97-AF65-F5344CB8AC3E}">
        <p14:creationId xmlns:p14="http://schemas.microsoft.com/office/powerpoint/2010/main" val="253597918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00150"/>
            <a:ext cx="8991600" cy="2247900"/>
          </a:xfrm>
        </p:spPr>
        <p:txBody>
          <a:bodyPr>
            <a:noAutofit/>
          </a:bodyPr>
          <a:lstStyle/>
          <a:p>
            <a:pPr marL="114300" lvl="0" algn="ctr">
              <a:spcBef>
                <a:spcPts val="400"/>
              </a:spcBef>
              <a:spcAft>
                <a:spcPts val="600"/>
              </a:spcAft>
              <a:buNone/>
            </a:pPr>
            <a:r>
              <a:rPr lang="en-US" sz="4800" b="1" dirty="0" smtClean="0">
                <a:solidFill>
                  <a:srgbClr val="00257B"/>
                </a:solidFill>
              </a:rPr>
              <a:t>SEMINAR ONE:</a:t>
            </a:r>
          </a:p>
          <a:p>
            <a:pPr marL="114300" lvl="0" algn="ctr">
              <a:spcBef>
                <a:spcPts val="400"/>
              </a:spcBef>
            </a:pPr>
            <a:r>
              <a:rPr lang="en-US" sz="4800" dirty="0" smtClean="0">
                <a:solidFill>
                  <a:srgbClr val="00257B"/>
                </a:solidFill>
              </a:rPr>
              <a:t>Getting Started, and Maximising Your </a:t>
            </a:r>
            <a:br>
              <a:rPr lang="en-US" sz="4800" dirty="0" smtClean="0">
                <a:solidFill>
                  <a:srgbClr val="00257B"/>
                </a:solidFill>
              </a:rPr>
            </a:br>
            <a:r>
              <a:rPr lang="en-US" sz="4800" dirty="0" smtClean="0">
                <a:solidFill>
                  <a:srgbClr val="00257B"/>
                </a:solidFill>
              </a:rPr>
              <a:t>PPC Campaigns</a:t>
            </a:r>
            <a:endParaRPr lang="en-US" sz="4800" b="1" dirty="0" smtClean="0">
              <a:solidFill>
                <a:srgbClr val="00257B"/>
              </a:solidFill>
            </a:endParaRPr>
          </a:p>
        </p:txBody>
      </p:sp>
    </p:spTree>
    <p:custDataLst>
      <p:tags r:id="rId1"/>
    </p:custDataLst>
    <p:extLst>
      <p:ext uri="{BB962C8B-B14F-4D97-AF65-F5344CB8AC3E}">
        <p14:creationId xmlns:p14="http://schemas.microsoft.com/office/powerpoint/2010/main" val="130427026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
            <a:ext cx="7010400" cy="1047748"/>
          </a:xfrm>
        </p:spPr>
        <p:txBody>
          <a:bodyPr>
            <a:normAutofit/>
          </a:bodyPr>
          <a:lstStyle/>
          <a:p>
            <a:r>
              <a:rPr lang="en-US" dirty="0" smtClean="0"/>
              <a:t>MAIN COURSE PAGE AND MEMBERS’ PRIVATE GROUP</a:t>
            </a:r>
            <a:endParaRPr lang="en-US" dirty="0"/>
          </a:p>
        </p:txBody>
      </p:sp>
      <p:sp>
        <p:nvSpPr>
          <p:cNvPr id="3" name="Content Placeholder 2"/>
          <p:cNvSpPr>
            <a:spLocks noGrp="1"/>
          </p:cNvSpPr>
          <p:nvPr>
            <p:ph idx="1"/>
          </p:nvPr>
        </p:nvSpPr>
        <p:spPr>
          <a:xfrm>
            <a:off x="0" y="1276350"/>
            <a:ext cx="9144000" cy="3280172"/>
          </a:xfrm>
        </p:spPr>
        <p:txBody>
          <a:bodyPr>
            <a:normAutofit/>
          </a:bodyPr>
          <a:lstStyle/>
          <a:p>
            <a:pPr lvl="0" algn="ctr"/>
            <a:r>
              <a:rPr lang="en-US" sz="2500" dirty="0" smtClean="0"/>
              <a:t>All the course information, slides and </a:t>
            </a:r>
            <a:br>
              <a:rPr lang="en-US" sz="2500" dirty="0" smtClean="0"/>
            </a:br>
            <a:r>
              <a:rPr lang="en-US" sz="2500" dirty="0" smtClean="0"/>
              <a:t>Seminar recordings are here:</a:t>
            </a:r>
          </a:p>
          <a:p>
            <a:pPr algn="ctr"/>
            <a:r>
              <a:rPr lang="en-US" sz="2500" u="sng" dirty="0">
                <a:hlinkClick r:id="rId2"/>
              </a:rPr>
              <a:t>http://www.cardell2015.com</a:t>
            </a:r>
            <a:endParaRPr lang="en-US" sz="2500" dirty="0"/>
          </a:p>
          <a:p>
            <a:pPr lvl="0" algn="ctr"/>
            <a:endParaRPr lang="en-US" sz="1400" dirty="0"/>
          </a:p>
          <a:p>
            <a:pPr lvl="0" algn="ctr"/>
            <a:r>
              <a:rPr lang="en-US" sz="2500" dirty="0" smtClean="0"/>
              <a:t>The Private Facebook Group for Members is here:</a:t>
            </a:r>
          </a:p>
          <a:p>
            <a:pPr lvl="0" algn="ctr"/>
            <a:r>
              <a:rPr lang="en-US" sz="2500" u="sng" dirty="0">
                <a:hlinkClick r:id="rId3"/>
              </a:rPr>
              <a:t>https://www.facebook.com/groups/ppcmastery</a:t>
            </a:r>
            <a:r>
              <a:rPr lang="en-US" sz="2500" u="sng" dirty="0" smtClean="0">
                <a:hlinkClick r:id="rId3"/>
              </a:rPr>
              <a:t>/</a:t>
            </a:r>
            <a:r>
              <a:rPr lang="en-US" sz="2500" u="sng" dirty="0" smtClean="0"/>
              <a:t> </a:t>
            </a:r>
          </a:p>
        </p:txBody>
      </p:sp>
      <p:sp>
        <p:nvSpPr>
          <p:cNvPr id="8" name="Rectangle 7"/>
          <p:cNvSpPr/>
          <p:nvPr/>
        </p:nvSpPr>
        <p:spPr>
          <a:xfrm>
            <a:off x="434899" y="133350"/>
            <a:ext cx="45719" cy="838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71850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14451"/>
            <a:ext cx="8686800" cy="3280172"/>
          </a:xfrm>
        </p:spPr>
        <p:txBody>
          <a:bodyPr>
            <a:normAutofit/>
          </a:bodyPr>
          <a:lstStyle/>
          <a:p>
            <a:pPr algn="ctr"/>
            <a:r>
              <a:rPr lang="en-US" sz="3000" dirty="0" smtClean="0"/>
              <a:t>How to Create Your First </a:t>
            </a:r>
            <a:br>
              <a:rPr lang="en-US" sz="3000" dirty="0" smtClean="0"/>
            </a:br>
            <a:r>
              <a:rPr lang="en-US" sz="3000" dirty="0" smtClean="0"/>
              <a:t>Google AdWords Campaign</a:t>
            </a:r>
          </a:p>
          <a:p>
            <a:pPr algn="ctr"/>
            <a:r>
              <a:rPr lang="en-US" sz="3000" u="sng" dirty="0" smtClean="0">
                <a:hlinkClick r:id="rId2"/>
              </a:rPr>
              <a:t>http</a:t>
            </a:r>
            <a:r>
              <a:rPr lang="en-US" sz="3000" u="sng" dirty="0">
                <a:hlinkClick r:id="rId2"/>
              </a:rPr>
              <a:t>://www.cardell2015.com</a:t>
            </a:r>
            <a:endParaRPr lang="en-US" sz="3000" dirty="0"/>
          </a:p>
          <a:p>
            <a:pPr algn="ctr"/>
            <a:endParaRPr lang="en-US" sz="2500" dirty="0"/>
          </a:p>
        </p:txBody>
      </p:sp>
      <p:sp>
        <p:nvSpPr>
          <p:cNvPr id="6" name="Title 1"/>
          <p:cNvSpPr txBox="1">
            <a:spLocks/>
          </p:cNvSpPr>
          <p:nvPr/>
        </p:nvSpPr>
        <p:spPr>
          <a:xfrm>
            <a:off x="304800" y="57150"/>
            <a:ext cx="5791200" cy="704611"/>
          </a:xfrm>
          <a:prstGeom prst="rect">
            <a:avLst/>
          </a:prstGeom>
        </p:spPr>
        <p:txBody>
          <a:bodyPr vert="horz" lIns="91440" tIns="45720" rIns="91440" bIns="45720" rtlCol="0" anchor="b">
            <a:normAutofit/>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dirty="0" smtClean="0"/>
              <a:t>  BONUS VIDEO</a:t>
            </a:r>
            <a:endParaRPr lang="en-US" dirty="0"/>
          </a:p>
        </p:txBody>
      </p:sp>
      <p:sp>
        <p:nvSpPr>
          <p:cNvPr id="7" name="Rectangle 6"/>
          <p:cNvSpPr/>
          <p:nvPr/>
        </p:nvSpPr>
        <p:spPr>
          <a:xfrm>
            <a:off x="533400" y="2857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36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14451"/>
            <a:ext cx="9144000" cy="3280172"/>
          </a:xfrm>
        </p:spPr>
        <p:txBody>
          <a:bodyPr>
            <a:noAutofit/>
          </a:bodyPr>
          <a:lstStyle/>
          <a:p>
            <a:pPr algn="ctr">
              <a:spcAft>
                <a:spcPts val="1800"/>
              </a:spcAft>
            </a:pPr>
            <a:r>
              <a:rPr lang="en-US" sz="2500" dirty="0">
                <a:solidFill>
                  <a:srgbClr val="297FD5"/>
                </a:solidFill>
              </a:rPr>
              <a:t>Video Seminar </a:t>
            </a:r>
            <a:r>
              <a:rPr lang="en-US" sz="2500" dirty="0" smtClean="0">
                <a:solidFill>
                  <a:srgbClr val="297FD5"/>
                </a:solidFill>
              </a:rPr>
              <a:t>One:</a:t>
            </a:r>
            <a:br>
              <a:rPr lang="en-US" sz="2500" dirty="0" smtClean="0">
                <a:solidFill>
                  <a:srgbClr val="297FD5"/>
                </a:solidFill>
              </a:rPr>
            </a:br>
            <a:r>
              <a:rPr lang="en-US" sz="2500" dirty="0" smtClean="0"/>
              <a:t>Getting </a:t>
            </a:r>
            <a:r>
              <a:rPr lang="en-US" sz="2500" dirty="0"/>
              <a:t>Started and Maximising Your </a:t>
            </a:r>
            <a:r>
              <a:rPr lang="en-US" sz="2500" dirty="0" smtClean="0"/>
              <a:t/>
            </a:r>
            <a:br>
              <a:rPr lang="en-US" sz="2500" dirty="0" smtClean="0"/>
            </a:br>
            <a:r>
              <a:rPr lang="en-US" sz="2500" dirty="0" smtClean="0"/>
              <a:t>Pay-per-Click </a:t>
            </a:r>
            <a:r>
              <a:rPr lang="en-US" sz="2500" dirty="0"/>
              <a:t>Campaigns</a:t>
            </a:r>
          </a:p>
          <a:p>
            <a:pPr algn="ctr"/>
            <a:r>
              <a:rPr lang="en-US" sz="2500" dirty="0" smtClean="0">
                <a:solidFill>
                  <a:srgbClr val="297FD5"/>
                </a:solidFill>
              </a:rPr>
              <a:t>Video </a:t>
            </a:r>
            <a:r>
              <a:rPr lang="en-US" sz="2500" dirty="0">
                <a:solidFill>
                  <a:srgbClr val="297FD5"/>
                </a:solidFill>
              </a:rPr>
              <a:t>Seminar </a:t>
            </a:r>
            <a:r>
              <a:rPr lang="en-US" sz="2500" dirty="0" smtClean="0">
                <a:solidFill>
                  <a:srgbClr val="297FD5"/>
                </a:solidFill>
              </a:rPr>
              <a:t>Two:</a:t>
            </a:r>
            <a:br>
              <a:rPr lang="en-US" sz="2500" dirty="0" smtClean="0">
                <a:solidFill>
                  <a:srgbClr val="297FD5"/>
                </a:solidFill>
              </a:rPr>
            </a:br>
            <a:r>
              <a:rPr lang="en-US" sz="2500" dirty="0" smtClean="0"/>
              <a:t>Advanced </a:t>
            </a:r>
            <a:r>
              <a:rPr lang="en-US" sz="2500" dirty="0"/>
              <a:t>PPC Strategies to Double </a:t>
            </a:r>
            <a:r>
              <a:rPr lang="en-US" sz="2500" dirty="0" smtClean="0"/>
              <a:t/>
            </a:r>
            <a:br>
              <a:rPr lang="en-US" sz="2500" dirty="0" smtClean="0"/>
            </a:br>
            <a:r>
              <a:rPr lang="en-US" sz="2500" dirty="0" smtClean="0"/>
              <a:t>or </a:t>
            </a:r>
            <a:r>
              <a:rPr lang="en-US" sz="2500" dirty="0"/>
              <a:t>Triple Your </a:t>
            </a:r>
            <a:r>
              <a:rPr lang="en-US" sz="2500" dirty="0" smtClean="0"/>
              <a:t>Response</a:t>
            </a:r>
            <a:endParaRPr lang="en-US" sz="2500" dirty="0"/>
          </a:p>
        </p:txBody>
      </p:sp>
      <p:sp>
        <p:nvSpPr>
          <p:cNvPr id="6" name="Title 1"/>
          <p:cNvSpPr txBox="1">
            <a:spLocks/>
          </p:cNvSpPr>
          <p:nvPr/>
        </p:nvSpPr>
        <p:spPr>
          <a:xfrm>
            <a:off x="533400" y="190739"/>
            <a:ext cx="8610600" cy="704611"/>
          </a:xfrm>
          <a:prstGeom prst="rect">
            <a:avLst/>
          </a:prstGeom>
        </p:spPr>
        <p:txBody>
          <a:bodyPr vert="horz" lIns="91440" tIns="45720" rIns="91440" bIns="45720" rtlCol="0" anchor="b">
            <a:normAutofit fontScale="77500" lnSpcReduction="20000"/>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dirty="0" smtClean="0"/>
              <a:t>30 Days to Pay-Per-Click and Website Conversion Mastery Programme</a:t>
            </a:r>
            <a:endParaRPr lang="en-US" dirty="0"/>
          </a:p>
        </p:txBody>
      </p:sp>
      <p:sp>
        <p:nvSpPr>
          <p:cNvPr id="7" name="Rectangle 6"/>
          <p:cNvSpPr/>
          <p:nvPr/>
        </p:nvSpPr>
        <p:spPr>
          <a:xfrm>
            <a:off x="533400" y="209550"/>
            <a:ext cx="45719" cy="6096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597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14451"/>
            <a:ext cx="9144000" cy="3280172"/>
          </a:xfrm>
        </p:spPr>
        <p:txBody>
          <a:bodyPr>
            <a:noAutofit/>
          </a:bodyPr>
          <a:lstStyle/>
          <a:p>
            <a:pPr algn="ctr">
              <a:spcAft>
                <a:spcPts val="1800"/>
              </a:spcAft>
            </a:pPr>
            <a:r>
              <a:rPr lang="en-US" sz="2500" dirty="0" smtClean="0">
                <a:solidFill>
                  <a:srgbClr val="297FD5"/>
                </a:solidFill>
              </a:rPr>
              <a:t>Video </a:t>
            </a:r>
            <a:r>
              <a:rPr lang="en-US" sz="2500" dirty="0">
                <a:solidFill>
                  <a:srgbClr val="297FD5"/>
                </a:solidFill>
              </a:rPr>
              <a:t>Seminar </a:t>
            </a:r>
            <a:r>
              <a:rPr lang="en-US" sz="2500" dirty="0" smtClean="0">
                <a:solidFill>
                  <a:srgbClr val="297FD5"/>
                </a:solidFill>
              </a:rPr>
              <a:t>Three:</a:t>
            </a:r>
            <a:br>
              <a:rPr lang="en-US" sz="2500" dirty="0" smtClean="0">
                <a:solidFill>
                  <a:srgbClr val="297FD5"/>
                </a:solidFill>
              </a:rPr>
            </a:br>
            <a:r>
              <a:rPr lang="en-US" sz="2500" dirty="0" smtClean="0"/>
              <a:t>Essential </a:t>
            </a:r>
            <a:r>
              <a:rPr lang="en-US" sz="2500" dirty="0"/>
              <a:t>Website Conversion Strategies</a:t>
            </a:r>
          </a:p>
          <a:p>
            <a:pPr algn="ctr">
              <a:spcAft>
                <a:spcPts val="1800"/>
              </a:spcAft>
            </a:pPr>
            <a:r>
              <a:rPr lang="en-US" sz="2500" dirty="0" smtClean="0">
                <a:solidFill>
                  <a:srgbClr val="297FD5"/>
                </a:solidFill>
              </a:rPr>
              <a:t>Video </a:t>
            </a:r>
            <a:r>
              <a:rPr lang="en-US" sz="2500" dirty="0">
                <a:solidFill>
                  <a:srgbClr val="297FD5"/>
                </a:solidFill>
              </a:rPr>
              <a:t>Seminar </a:t>
            </a:r>
            <a:r>
              <a:rPr lang="en-US" sz="2500" dirty="0" smtClean="0">
                <a:solidFill>
                  <a:srgbClr val="297FD5"/>
                </a:solidFill>
              </a:rPr>
              <a:t>Four:</a:t>
            </a:r>
            <a:br>
              <a:rPr lang="en-US" sz="2500" dirty="0" smtClean="0">
                <a:solidFill>
                  <a:srgbClr val="297FD5"/>
                </a:solidFill>
              </a:rPr>
            </a:br>
            <a:r>
              <a:rPr lang="en-US" sz="2500" dirty="0" smtClean="0"/>
              <a:t>The </a:t>
            </a:r>
            <a:r>
              <a:rPr lang="en-US" sz="2500" dirty="0"/>
              <a:t>Secrets of the PPC and Internet Marketing Millionaires</a:t>
            </a:r>
          </a:p>
          <a:p>
            <a:pPr algn="ctr">
              <a:spcAft>
                <a:spcPts val="1800"/>
              </a:spcAft>
            </a:pPr>
            <a:r>
              <a:rPr lang="en-US" sz="2500" dirty="0" smtClean="0">
                <a:solidFill>
                  <a:srgbClr val="297FD5"/>
                </a:solidFill>
              </a:rPr>
              <a:t>Video </a:t>
            </a:r>
            <a:r>
              <a:rPr lang="en-US" sz="2500" dirty="0">
                <a:solidFill>
                  <a:srgbClr val="297FD5"/>
                </a:solidFill>
              </a:rPr>
              <a:t>Seminar </a:t>
            </a:r>
            <a:r>
              <a:rPr lang="en-US" sz="2500" dirty="0" smtClean="0">
                <a:solidFill>
                  <a:srgbClr val="297FD5"/>
                </a:solidFill>
              </a:rPr>
              <a:t>Five:</a:t>
            </a:r>
            <a:r>
              <a:rPr lang="en-US" sz="2500" dirty="0" smtClean="0"/>
              <a:t/>
            </a:r>
            <a:br>
              <a:rPr lang="en-US" sz="2500" dirty="0" smtClean="0"/>
            </a:br>
            <a:r>
              <a:rPr lang="en-US" sz="2500" dirty="0" smtClean="0"/>
              <a:t>The </a:t>
            </a:r>
            <a:r>
              <a:rPr lang="en-US" sz="2500" dirty="0"/>
              <a:t>New Advertising Paradigm – </a:t>
            </a:r>
            <a:r>
              <a:rPr lang="en-US" sz="2500" dirty="0" smtClean="0"/>
              <a:t/>
            </a:r>
            <a:br>
              <a:rPr lang="en-US" sz="2500" dirty="0" smtClean="0"/>
            </a:br>
            <a:r>
              <a:rPr lang="en-US" sz="2500" dirty="0" smtClean="0"/>
              <a:t>Google </a:t>
            </a:r>
            <a:r>
              <a:rPr lang="en-US" sz="2500" dirty="0"/>
              <a:t>and </a:t>
            </a:r>
            <a:r>
              <a:rPr lang="en-US" sz="2500" dirty="0" smtClean="0"/>
              <a:t>the </a:t>
            </a:r>
            <a:r>
              <a:rPr lang="en-US" sz="2500" dirty="0"/>
              <a:t>Mobile Revolution</a:t>
            </a:r>
          </a:p>
        </p:txBody>
      </p:sp>
      <p:sp>
        <p:nvSpPr>
          <p:cNvPr id="6" name="Title 1"/>
          <p:cNvSpPr txBox="1">
            <a:spLocks/>
          </p:cNvSpPr>
          <p:nvPr/>
        </p:nvSpPr>
        <p:spPr>
          <a:xfrm>
            <a:off x="533400" y="190739"/>
            <a:ext cx="8610600" cy="704611"/>
          </a:xfrm>
          <a:prstGeom prst="rect">
            <a:avLst/>
          </a:prstGeom>
        </p:spPr>
        <p:txBody>
          <a:bodyPr vert="horz" lIns="91440" tIns="45720" rIns="91440" bIns="45720" rtlCol="0" anchor="b">
            <a:normAutofit fontScale="77500" lnSpcReduction="20000"/>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dirty="0" smtClean="0"/>
              <a:t>30 Days to Pay-Per-Click and Website Conversion Mastery Programme</a:t>
            </a:r>
            <a:endParaRPr lang="en-US" dirty="0"/>
          </a:p>
        </p:txBody>
      </p:sp>
      <p:sp>
        <p:nvSpPr>
          <p:cNvPr id="7" name="Rectangle 6"/>
          <p:cNvSpPr/>
          <p:nvPr/>
        </p:nvSpPr>
        <p:spPr>
          <a:xfrm>
            <a:off x="533400" y="209550"/>
            <a:ext cx="45719" cy="6096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3949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539"/>
            <a:ext cx="5791200" cy="704611"/>
          </a:xfrm>
        </p:spPr>
        <p:txBody>
          <a:bodyPr/>
          <a:lstStyle/>
          <a:p>
            <a:r>
              <a:rPr lang="en-US" dirty="0" smtClean="0"/>
              <a:t>  Why </a:t>
            </a:r>
            <a:r>
              <a:rPr lang="en-US" dirty="0"/>
              <a:t>Mastery?</a:t>
            </a:r>
          </a:p>
        </p:txBody>
      </p:sp>
      <p:sp>
        <p:nvSpPr>
          <p:cNvPr id="3" name="Content Placeholder 2"/>
          <p:cNvSpPr>
            <a:spLocks noGrp="1"/>
          </p:cNvSpPr>
          <p:nvPr>
            <p:ph idx="1"/>
          </p:nvPr>
        </p:nvSpPr>
        <p:spPr>
          <a:xfrm>
            <a:off x="457200" y="1123952"/>
            <a:ext cx="8534400" cy="3470673"/>
          </a:xfrm>
        </p:spPr>
        <p:txBody>
          <a:bodyPr>
            <a:noAutofit/>
          </a:bodyPr>
          <a:lstStyle/>
          <a:p>
            <a:pPr>
              <a:spcBef>
                <a:spcPts val="0"/>
              </a:spcBef>
              <a:spcAft>
                <a:spcPts val="2400"/>
              </a:spcAft>
            </a:pPr>
            <a:r>
              <a:rPr lang="en-US" sz="2500" b="0" dirty="0" smtClean="0"/>
              <a:t>In </a:t>
            </a:r>
            <a:r>
              <a:rPr lang="en-US" sz="2500" b="0" dirty="0"/>
              <a:t>any successful business, we are constantly looking at the most productive use of our time. For every hour of input, what will produce the maximum output – specifically, customers, income and profit</a:t>
            </a:r>
            <a:r>
              <a:rPr lang="en-US" sz="2500" b="0" dirty="0" smtClean="0"/>
              <a:t>?</a:t>
            </a:r>
          </a:p>
          <a:p>
            <a:pPr>
              <a:spcBef>
                <a:spcPts val="0"/>
              </a:spcBef>
              <a:spcAft>
                <a:spcPts val="1200"/>
              </a:spcAft>
            </a:pPr>
            <a:r>
              <a:rPr lang="en-US" sz="2500" b="0" dirty="0" smtClean="0"/>
              <a:t>There is a dramatic disparity </a:t>
            </a:r>
            <a:r>
              <a:rPr lang="en-US" sz="2500" b="0" dirty="0"/>
              <a:t>between those who take the time to excel at PPC – and the rest. Google reward the smart marketers with hundreds or thousands more customers, often at </a:t>
            </a:r>
            <a:r>
              <a:rPr lang="en-US" sz="2500" b="0" dirty="0" smtClean="0"/>
              <a:t>up to half </a:t>
            </a:r>
            <a:r>
              <a:rPr lang="en-US" sz="2500" b="0" dirty="0"/>
              <a:t>the price. </a:t>
            </a:r>
          </a:p>
        </p:txBody>
      </p:sp>
      <p:sp>
        <p:nvSpPr>
          <p:cNvPr id="6" name="Rectangle 5"/>
          <p:cNvSpPr/>
          <p:nvPr/>
        </p:nvSpPr>
        <p:spPr>
          <a:xfrm>
            <a:off x="533400" y="2857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362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539"/>
            <a:ext cx="5791200" cy="704611"/>
          </a:xfrm>
        </p:spPr>
        <p:txBody>
          <a:bodyPr/>
          <a:lstStyle/>
          <a:p>
            <a:r>
              <a:rPr lang="en-US" dirty="0" smtClean="0"/>
              <a:t>  Why </a:t>
            </a:r>
            <a:r>
              <a:rPr lang="en-US" dirty="0"/>
              <a:t>Mastery?</a:t>
            </a:r>
          </a:p>
        </p:txBody>
      </p:sp>
      <p:sp>
        <p:nvSpPr>
          <p:cNvPr id="3" name="Content Placeholder 2"/>
          <p:cNvSpPr>
            <a:spLocks noGrp="1"/>
          </p:cNvSpPr>
          <p:nvPr>
            <p:ph idx="1"/>
          </p:nvPr>
        </p:nvSpPr>
        <p:spPr>
          <a:xfrm>
            <a:off x="457200" y="1123952"/>
            <a:ext cx="8534400" cy="3470673"/>
          </a:xfrm>
        </p:spPr>
        <p:txBody>
          <a:bodyPr>
            <a:noAutofit/>
          </a:bodyPr>
          <a:lstStyle/>
          <a:p>
            <a:pPr>
              <a:spcBef>
                <a:spcPts val="0"/>
              </a:spcBef>
              <a:spcAft>
                <a:spcPts val="1200"/>
              </a:spcAft>
            </a:pPr>
            <a:r>
              <a:rPr lang="en-US" sz="2500" dirty="0" smtClean="0"/>
              <a:t>Combine </a:t>
            </a:r>
            <a:r>
              <a:rPr lang="en-US" sz="2500" dirty="0"/>
              <a:t>the power of PPC with the potential that exists from </a:t>
            </a:r>
            <a:r>
              <a:rPr lang="en-US" sz="2500" dirty="0" smtClean="0"/>
              <a:t>optimising </a:t>
            </a:r>
            <a:r>
              <a:rPr lang="en-US" sz="2500" dirty="0"/>
              <a:t>your website conversions and </a:t>
            </a:r>
            <a:r>
              <a:rPr lang="en-US" sz="2500" dirty="0" smtClean="0"/>
              <a:t>you have a true Game Changer. </a:t>
            </a:r>
            <a:r>
              <a:rPr lang="en-US" sz="2500" dirty="0"/>
              <a:t>So there’s a reason that the word ‘Mastery’ is included in the title of this course.</a:t>
            </a:r>
          </a:p>
        </p:txBody>
      </p:sp>
      <p:sp>
        <p:nvSpPr>
          <p:cNvPr id="6" name="Rectangle 5"/>
          <p:cNvSpPr/>
          <p:nvPr/>
        </p:nvSpPr>
        <p:spPr>
          <a:xfrm>
            <a:off x="533400" y="28575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8165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0190"/>
            <a:ext cx="8229600" cy="472760"/>
          </a:xfrm>
        </p:spPr>
        <p:txBody>
          <a:bodyPr>
            <a:normAutofit fontScale="90000"/>
          </a:bodyPr>
          <a:lstStyle/>
          <a:p>
            <a:r>
              <a:rPr lang="en-US" dirty="0"/>
              <a:t/>
            </a:r>
            <a:br>
              <a:rPr lang="en-US" dirty="0"/>
            </a:br>
            <a:r>
              <a:rPr lang="en-US" dirty="0"/>
              <a:t>Your Sales Process</a:t>
            </a:r>
          </a:p>
        </p:txBody>
      </p:sp>
      <p:sp>
        <p:nvSpPr>
          <p:cNvPr id="3" name="Content Placeholder 2"/>
          <p:cNvSpPr>
            <a:spLocks noGrp="1"/>
          </p:cNvSpPr>
          <p:nvPr>
            <p:ph idx="1"/>
          </p:nvPr>
        </p:nvSpPr>
        <p:spPr>
          <a:xfrm>
            <a:off x="457200" y="971550"/>
            <a:ext cx="8153400" cy="3623073"/>
          </a:xfrm>
        </p:spPr>
        <p:txBody>
          <a:bodyPr>
            <a:noAutofit/>
          </a:bodyPr>
          <a:lstStyle/>
          <a:p>
            <a:pPr marL="342900" indent="-342900">
              <a:spcBef>
                <a:spcPts val="0"/>
              </a:spcBef>
              <a:spcAft>
                <a:spcPts val="2400"/>
              </a:spcAft>
              <a:buClr>
                <a:srgbClr val="297FD5"/>
              </a:buClr>
              <a:buSzPct val="95000"/>
              <a:buFont typeface="+mj-lt"/>
              <a:buAutoNum type="arabicParenR"/>
            </a:pPr>
            <a:r>
              <a:rPr lang="en-US" sz="2500" b="0" dirty="0" smtClean="0"/>
              <a:t>Google </a:t>
            </a:r>
            <a:r>
              <a:rPr lang="en-US" sz="2500" b="0" dirty="0"/>
              <a:t>serves up your ad - Can be </a:t>
            </a:r>
            <a:r>
              <a:rPr lang="en-US" sz="2500" b="0" dirty="0" smtClean="0"/>
              <a:t>significantly </a:t>
            </a:r>
            <a:r>
              <a:rPr lang="en-US" sz="2500" b="0" dirty="0"/>
              <a:t>increased with a good </a:t>
            </a:r>
            <a:r>
              <a:rPr lang="en-US" sz="2500" b="0" dirty="0" smtClean="0"/>
              <a:t>Keyword strategy.</a:t>
            </a:r>
            <a:endParaRPr lang="en-US" sz="2500" b="0" dirty="0"/>
          </a:p>
          <a:p>
            <a:pPr marL="342900" indent="-342900">
              <a:spcBef>
                <a:spcPts val="0"/>
              </a:spcBef>
              <a:spcAft>
                <a:spcPts val="2400"/>
              </a:spcAft>
              <a:buClr>
                <a:srgbClr val="297FD5"/>
              </a:buClr>
              <a:buSzPct val="95000"/>
              <a:buFont typeface="+mj-lt"/>
              <a:buAutoNum type="arabicParenR"/>
            </a:pPr>
            <a:r>
              <a:rPr lang="en-US" sz="2500" b="0" dirty="0" smtClean="0"/>
              <a:t>A </a:t>
            </a:r>
            <a:r>
              <a:rPr lang="en-US" sz="2500" b="0" dirty="0"/>
              <a:t>percentage of people who see the ad click on it - improvements through copy and pricing </a:t>
            </a:r>
            <a:r>
              <a:rPr lang="en-US" sz="2500" b="0" dirty="0" smtClean="0"/>
              <a:t>strategy.</a:t>
            </a:r>
            <a:endParaRPr lang="en-US" sz="2500" b="0" dirty="0"/>
          </a:p>
          <a:p>
            <a:pPr marL="342900" indent="-342900">
              <a:spcBef>
                <a:spcPts val="0"/>
              </a:spcBef>
              <a:spcAft>
                <a:spcPts val="2400"/>
              </a:spcAft>
              <a:buClr>
                <a:srgbClr val="297FD5"/>
              </a:buClr>
              <a:buSzPct val="95000"/>
              <a:buFont typeface="+mj-lt"/>
              <a:buAutoNum type="arabicParenR"/>
            </a:pPr>
            <a:r>
              <a:rPr lang="en-US" sz="2500" b="0" dirty="0" smtClean="0"/>
              <a:t>They </a:t>
            </a:r>
            <a:r>
              <a:rPr lang="en-US" sz="2500" b="0" dirty="0"/>
              <a:t>arrive at your </a:t>
            </a:r>
            <a:r>
              <a:rPr lang="en-US" sz="2500" b="0" dirty="0" smtClean="0"/>
              <a:t>website, </a:t>
            </a:r>
            <a:r>
              <a:rPr lang="en-US" sz="2500" b="0" dirty="0"/>
              <a:t>where a percentage take action - </a:t>
            </a:r>
            <a:r>
              <a:rPr lang="en-US" sz="2500" b="0" dirty="0" smtClean="0"/>
              <a:t>conversion strategy.</a:t>
            </a:r>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203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0190"/>
            <a:ext cx="8229600" cy="472760"/>
          </a:xfrm>
        </p:spPr>
        <p:txBody>
          <a:bodyPr>
            <a:normAutofit fontScale="90000"/>
          </a:bodyPr>
          <a:lstStyle/>
          <a:p>
            <a:r>
              <a:rPr lang="en-US" dirty="0"/>
              <a:t/>
            </a:r>
            <a:br>
              <a:rPr lang="en-US" dirty="0"/>
            </a:br>
            <a:r>
              <a:rPr lang="en-US" dirty="0"/>
              <a:t>Your Sales Process</a:t>
            </a:r>
          </a:p>
        </p:txBody>
      </p:sp>
      <p:sp>
        <p:nvSpPr>
          <p:cNvPr id="3" name="Content Placeholder 2"/>
          <p:cNvSpPr>
            <a:spLocks noGrp="1"/>
          </p:cNvSpPr>
          <p:nvPr>
            <p:ph idx="1"/>
          </p:nvPr>
        </p:nvSpPr>
        <p:spPr>
          <a:xfrm>
            <a:off x="457200" y="971550"/>
            <a:ext cx="7924800" cy="3623073"/>
          </a:xfrm>
        </p:spPr>
        <p:txBody>
          <a:bodyPr>
            <a:noAutofit/>
          </a:bodyPr>
          <a:lstStyle/>
          <a:p>
            <a:pPr marL="342900" indent="-342900">
              <a:spcBef>
                <a:spcPts val="0"/>
              </a:spcBef>
              <a:spcAft>
                <a:spcPts val="2400"/>
              </a:spcAft>
              <a:buClr>
                <a:srgbClr val="297FD5"/>
              </a:buClr>
              <a:buSzPct val="95000"/>
              <a:buFont typeface="+mj-lt"/>
              <a:buAutoNum type="arabicParenR" startAt="4"/>
            </a:pPr>
            <a:r>
              <a:rPr lang="en-US" sz="2500" b="0" dirty="0" smtClean="0"/>
              <a:t>Having begun a relationship with you, you are able to communicate regularly to these leads </a:t>
            </a:r>
            <a:br>
              <a:rPr lang="en-US" sz="2500" b="0" dirty="0" smtClean="0"/>
            </a:br>
            <a:r>
              <a:rPr lang="en-US" sz="2500" b="0" dirty="0" smtClean="0"/>
              <a:t>and customers.</a:t>
            </a:r>
          </a:p>
          <a:p>
            <a:pPr marL="342900" indent="-342900">
              <a:spcBef>
                <a:spcPts val="0"/>
              </a:spcBef>
              <a:spcAft>
                <a:spcPts val="2400"/>
              </a:spcAft>
              <a:buClr>
                <a:srgbClr val="297FD5"/>
              </a:buClr>
              <a:buSzPct val="95000"/>
              <a:buFont typeface="+mj-lt"/>
              <a:buAutoNum type="arabicParenR" startAt="4"/>
            </a:pPr>
            <a:r>
              <a:rPr lang="en-US" sz="2500" b="0" dirty="0" smtClean="0"/>
              <a:t>Over time, leads become customers and customers can be re-sold to.</a:t>
            </a:r>
          </a:p>
          <a:p>
            <a:pPr marL="342900" indent="-342900">
              <a:buSzPct val="95000"/>
            </a:pPr>
            <a:endParaRPr lang="en-US" sz="250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44103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2590"/>
            <a:ext cx="8686800" cy="548960"/>
          </a:xfrm>
        </p:spPr>
        <p:txBody>
          <a:bodyPr>
            <a:noAutofit/>
          </a:bodyPr>
          <a:lstStyle/>
          <a:p>
            <a:r>
              <a:rPr lang="en-US" sz="2500" dirty="0"/>
              <a:t>The Cumulative Effect of improving </a:t>
            </a:r>
            <a:r>
              <a:rPr lang="en-US" sz="2500" dirty="0" smtClean="0"/>
              <a:t>your </a:t>
            </a:r>
            <a:br>
              <a:rPr lang="en-US" sz="2500" dirty="0" smtClean="0"/>
            </a:br>
            <a:r>
              <a:rPr lang="en-US" sz="2500" dirty="0" smtClean="0"/>
              <a:t>Pay-per-Click </a:t>
            </a:r>
            <a:r>
              <a:rPr lang="en-US" sz="2500" dirty="0"/>
              <a:t>and Website Conversion</a:t>
            </a:r>
          </a:p>
        </p:txBody>
      </p:sp>
      <p:sp>
        <p:nvSpPr>
          <p:cNvPr id="3" name="Content Placeholder 2"/>
          <p:cNvSpPr>
            <a:spLocks noGrp="1"/>
          </p:cNvSpPr>
          <p:nvPr>
            <p:ph idx="1"/>
          </p:nvPr>
        </p:nvSpPr>
        <p:spPr>
          <a:xfrm>
            <a:off x="457200" y="1276350"/>
            <a:ext cx="8458200" cy="3318273"/>
          </a:xfrm>
        </p:spPr>
        <p:txBody>
          <a:bodyPr>
            <a:normAutofit fontScale="85000" lnSpcReduction="10000"/>
          </a:bodyPr>
          <a:lstStyle/>
          <a:p>
            <a:r>
              <a:rPr lang="en-US" sz="2400" dirty="0" smtClean="0">
                <a:solidFill>
                  <a:srgbClr val="297FD5"/>
                </a:solidFill>
              </a:rPr>
              <a:t>EXAMPLE 1</a:t>
            </a:r>
          </a:p>
          <a:p>
            <a:pPr>
              <a:lnSpc>
                <a:spcPct val="120000"/>
              </a:lnSpc>
            </a:pPr>
            <a:r>
              <a:rPr lang="en-US" sz="2500" b="0" dirty="0" smtClean="0"/>
              <a:t>Number </a:t>
            </a:r>
            <a:r>
              <a:rPr lang="en-US" sz="2500" b="0" dirty="0"/>
              <a:t>of People who click on your Ad </a:t>
            </a:r>
            <a:r>
              <a:rPr lang="en-US" sz="2500" b="0" dirty="0" smtClean="0"/>
              <a:t>		1000</a:t>
            </a:r>
            <a:br>
              <a:rPr lang="en-US" sz="2500" b="0" dirty="0" smtClean="0"/>
            </a:br>
            <a:r>
              <a:rPr lang="en-US" sz="2500" b="0" dirty="0" smtClean="0"/>
              <a:t>(</a:t>
            </a:r>
            <a:r>
              <a:rPr lang="en-US" sz="2500" b="0" dirty="0"/>
              <a:t>1.5% </a:t>
            </a:r>
            <a:r>
              <a:rPr lang="en-US" sz="2500" b="0" dirty="0" smtClean="0"/>
              <a:t>click-through </a:t>
            </a:r>
            <a:r>
              <a:rPr lang="en-US" sz="2500" b="0" dirty="0"/>
              <a:t>rate) 				</a:t>
            </a:r>
            <a:endParaRPr lang="en-US" sz="2500" b="0" dirty="0" smtClean="0"/>
          </a:p>
          <a:p>
            <a:pPr>
              <a:lnSpc>
                <a:spcPct val="120000"/>
              </a:lnSpc>
            </a:pPr>
            <a:r>
              <a:rPr lang="en-US" sz="2500" b="0" dirty="0" smtClean="0"/>
              <a:t>Number </a:t>
            </a:r>
            <a:r>
              <a:rPr lang="en-US" sz="2500" b="0" dirty="0"/>
              <a:t>of People who take action on your website  </a:t>
            </a:r>
            <a:r>
              <a:rPr lang="en-US" sz="2500" b="0" dirty="0" smtClean="0"/>
              <a:t>	5</a:t>
            </a:r>
            <a:r>
              <a:rPr lang="en-US" sz="2500" b="0" dirty="0"/>
              <a:t>% = 50</a:t>
            </a:r>
          </a:p>
          <a:p>
            <a:pPr>
              <a:lnSpc>
                <a:spcPct val="120000"/>
              </a:lnSpc>
            </a:pPr>
            <a:r>
              <a:rPr lang="en-US" sz="2500" b="0" dirty="0"/>
              <a:t>Number of people who become Customers 	            </a:t>
            </a:r>
            <a:r>
              <a:rPr lang="en-US" sz="2500" b="0" dirty="0" smtClean="0"/>
              <a:t>	10</a:t>
            </a:r>
            <a:r>
              <a:rPr lang="en-US" sz="2500" b="0" dirty="0"/>
              <a:t>% = 5</a:t>
            </a:r>
          </a:p>
          <a:p>
            <a:pPr>
              <a:lnSpc>
                <a:spcPct val="120000"/>
              </a:lnSpc>
            </a:pPr>
            <a:r>
              <a:rPr lang="en-US" sz="2500" b="0" dirty="0"/>
              <a:t>Lifetime Value of each customer      		            </a:t>
            </a:r>
            <a:r>
              <a:rPr lang="en-US" sz="2500" b="0" dirty="0" smtClean="0"/>
              <a:t>	£</a:t>
            </a:r>
            <a:r>
              <a:rPr lang="en-US" sz="2500" b="0" dirty="0"/>
              <a:t>1000</a:t>
            </a:r>
          </a:p>
          <a:p>
            <a:pPr>
              <a:lnSpc>
                <a:spcPct val="120000"/>
              </a:lnSpc>
            </a:pPr>
            <a:r>
              <a:rPr lang="en-US" sz="2500" dirty="0"/>
              <a:t>Total Income                                    		            </a:t>
            </a:r>
            <a:r>
              <a:rPr lang="en-US" sz="2500" dirty="0" smtClean="0"/>
              <a:t>	£</a:t>
            </a:r>
            <a:r>
              <a:rPr lang="en-US" sz="2500" dirty="0"/>
              <a:t>5,000</a:t>
            </a:r>
          </a:p>
          <a:p>
            <a:endParaRPr lang="en-US" dirty="0"/>
          </a:p>
          <a:p>
            <a:endParaRPr lang="en-US" dirty="0"/>
          </a:p>
        </p:txBody>
      </p:sp>
      <p:sp>
        <p:nvSpPr>
          <p:cNvPr id="5" name="Rectangle 4"/>
          <p:cNvSpPr/>
          <p:nvPr/>
        </p:nvSpPr>
        <p:spPr>
          <a:xfrm flipH="1">
            <a:off x="411481" y="193990"/>
            <a:ext cx="45719" cy="70136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7664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34677"/>
            <a:ext cx="8686800" cy="3470673"/>
          </a:xfrm>
        </p:spPr>
        <p:txBody>
          <a:bodyPr>
            <a:normAutofit fontScale="70000" lnSpcReduction="20000"/>
          </a:bodyPr>
          <a:lstStyle/>
          <a:p>
            <a:r>
              <a:rPr lang="en-US" sz="2900" dirty="0" smtClean="0">
                <a:solidFill>
                  <a:srgbClr val="297FD5"/>
                </a:solidFill>
              </a:rPr>
              <a:t>EXAMPLE 2 – Our Goal for This Course</a:t>
            </a:r>
          </a:p>
          <a:p>
            <a:pPr>
              <a:lnSpc>
                <a:spcPct val="120000"/>
              </a:lnSpc>
            </a:pPr>
            <a:r>
              <a:rPr lang="en-US" sz="3000" b="0" dirty="0" smtClean="0"/>
              <a:t>Number </a:t>
            </a:r>
            <a:r>
              <a:rPr lang="en-US" sz="3000" b="0" dirty="0"/>
              <a:t>of People who click on your Ad </a:t>
            </a:r>
            <a:r>
              <a:rPr lang="en-US" sz="3000" b="0" dirty="0" smtClean="0"/>
              <a:t>		2000</a:t>
            </a:r>
            <a:br>
              <a:rPr lang="en-US" sz="3000" b="0" dirty="0" smtClean="0"/>
            </a:br>
            <a:r>
              <a:rPr lang="en-US" sz="3000" b="0" dirty="0" smtClean="0"/>
              <a:t>(</a:t>
            </a:r>
            <a:r>
              <a:rPr lang="en-US" sz="3000" b="0" dirty="0"/>
              <a:t>3.0% </a:t>
            </a:r>
            <a:r>
              <a:rPr lang="en-US" sz="3000" b="0" dirty="0" smtClean="0"/>
              <a:t>click-through </a:t>
            </a:r>
            <a:r>
              <a:rPr lang="en-US" sz="3000" b="0" dirty="0"/>
              <a:t>rate) 					</a:t>
            </a:r>
            <a:r>
              <a:rPr lang="en-US" sz="3000" b="0" dirty="0" smtClean="0"/>
              <a:t>        </a:t>
            </a:r>
          </a:p>
          <a:p>
            <a:pPr>
              <a:lnSpc>
                <a:spcPct val="120000"/>
              </a:lnSpc>
            </a:pPr>
            <a:r>
              <a:rPr lang="en-US" sz="3000" b="0" dirty="0" smtClean="0"/>
              <a:t>Number </a:t>
            </a:r>
            <a:r>
              <a:rPr lang="en-US" sz="3000" b="0" dirty="0"/>
              <a:t>of People who take action on your website  </a:t>
            </a:r>
            <a:r>
              <a:rPr lang="en-US" sz="3000" b="0" dirty="0" smtClean="0"/>
              <a:t>   	10</a:t>
            </a:r>
            <a:r>
              <a:rPr lang="en-US" sz="3000" b="0" dirty="0"/>
              <a:t>% = 200</a:t>
            </a:r>
          </a:p>
          <a:p>
            <a:pPr>
              <a:lnSpc>
                <a:spcPct val="120000"/>
              </a:lnSpc>
            </a:pPr>
            <a:r>
              <a:rPr lang="en-US" sz="3000" b="0" dirty="0"/>
              <a:t>Number of people who become Customers 	       </a:t>
            </a:r>
            <a:r>
              <a:rPr lang="en-US" sz="3000" b="0" dirty="0" smtClean="0"/>
              <a:t>	20</a:t>
            </a:r>
            <a:r>
              <a:rPr lang="en-US" sz="3000" b="0" dirty="0"/>
              <a:t>% = 40</a:t>
            </a:r>
          </a:p>
          <a:p>
            <a:pPr>
              <a:lnSpc>
                <a:spcPct val="120000"/>
              </a:lnSpc>
            </a:pPr>
            <a:r>
              <a:rPr lang="en-US" sz="3000" b="0" dirty="0"/>
              <a:t>Lifetime Value of each customer      		        </a:t>
            </a:r>
            <a:r>
              <a:rPr lang="en-US" sz="3000" b="0" dirty="0" smtClean="0"/>
              <a:t>	£</a:t>
            </a:r>
            <a:r>
              <a:rPr lang="en-US" sz="3000" b="0" dirty="0"/>
              <a:t>1000</a:t>
            </a:r>
          </a:p>
          <a:p>
            <a:pPr>
              <a:lnSpc>
                <a:spcPct val="120000"/>
              </a:lnSpc>
            </a:pPr>
            <a:r>
              <a:rPr lang="en-US" sz="3000" dirty="0"/>
              <a:t>Total Income                                      		        </a:t>
            </a:r>
            <a:r>
              <a:rPr lang="en-US" sz="3000" dirty="0" smtClean="0"/>
              <a:t>	£</a:t>
            </a:r>
            <a:r>
              <a:rPr lang="en-US" sz="3000" dirty="0"/>
              <a:t>40,000</a:t>
            </a:r>
          </a:p>
          <a:p>
            <a:endParaRPr lang="en-US" dirty="0"/>
          </a:p>
        </p:txBody>
      </p:sp>
      <p:sp>
        <p:nvSpPr>
          <p:cNvPr id="7" name="Title 1"/>
          <p:cNvSpPr>
            <a:spLocks noGrp="1"/>
          </p:cNvSpPr>
          <p:nvPr>
            <p:ph type="title"/>
          </p:nvPr>
        </p:nvSpPr>
        <p:spPr>
          <a:xfrm>
            <a:off x="457200" y="422590"/>
            <a:ext cx="8686800" cy="548960"/>
          </a:xfrm>
        </p:spPr>
        <p:txBody>
          <a:bodyPr>
            <a:noAutofit/>
          </a:bodyPr>
          <a:lstStyle/>
          <a:p>
            <a:r>
              <a:rPr lang="en-US" sz="2500" dirty="0"/>
              <a:t>The Cumulative Effect of improving </a:t>
            </a:r>
            <a:r>
              <a:rPr lang="en-US" sz="2500" dirty="0" smtClean="0"/>
              <a:t>your </a:t>
            </a:r>
            <a:br>
              <a:rPr lang="en-US" sz="2500" dirty="0" smtClean="0"/>
            </a:br>
            <a:r>
              <a:rPr lang="en-US" sz="2500" dirty="0" smtClean="0"/>
              <a:t>Pay-per-Click </a:t>
            </a:r>
            <a:r>
              <a:rPr lang="en-US" sz="2500" dirty="0"/>
              <a:t>and Website Conversion</a:t>
            </a:r>
          </a:p>
        </p:txBody>
      </p:sp>
      <p:sp>
        <p:nvSpPr>
          <p:cNvPr id="8" name="Rectangle 7"/>
          <p:cNvSpPr/>
          <p:nvPr/>
        </p:nvSpPr>
        <p:spPr>
          <a:xfrm flipH="1">
            <a:off x="411481" y="193990"/>
            <a:ext cx="45719" cy="70136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449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0"/>
            <a:ext cx="6705600" cy="5143500"/>
          </a:xfrm>
          <a:prstGeom prst="rect">
            <a:avLst/>
          </a:prstGeom>
        </p:spPr>
      </p:pic>
    </p:spTree>
    <p:custDataLst>
      <p:tags r:id="rId1"/>
    </p:custDataLst>
    <p:extLst>
      <p:ext uri="{BB962C8B-B14F-4D97-AF65-F5344CB8AC3E}">
        <p14:creationId xmlns:p14="http://schemas.microsoft.com/office/powerpoint/2010/main" val="253597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Why Use Pay-per-Click Advertising?</a:t>
            </a:r>
            <a:endParaRPr lang="en-US" dirty="0"/>
          </a:p>
        </p:txBody>
      </p:sp>
      <p:sp>
        <p:nvSpPr>
          <p:cNvPr id="3" name="Content Placeholder 2"/>
          <p:cNvSpPr>
            <a:spLocks noGrp="1"/>
          </p:cNvSpPr>
          <p:nvPr>
            <p:ph idx="1"/>
          </p:nvPr>
        </p:nvSpPr>
        <p:spPr>
          <a:xfrm>
            <a:off x="508782" y="971550"/>
            <a:ext cx="7620000" cy="3280172"/>
          </a:xfrm>
        </p:spPr>
        <p:txBody>
          <a:bodyPr>
            <a:noAutofit/>
          </a:bodyPr>
          <a:lstStyle/>
          <a:p>
            <a:pPr marL="404813" indent="-404813">
              <a:lnSpc>
                <a:spcPct val="120000"/>
              </a:lnSpc>
              <a:spcBef>
                <a:spcPts val="0"/>
              </a:spcBef>
              <a:spcAft>
                <a:spcPts val="1200"/>
              </a:spcAft>
              <a:buClr>
                <a:srgbClr val="297FD5"/>
              </a:buClr>
              <a:buSzPct val="95000"/>
              <a:buFont typeface="+mj-lt"/>
              <a:buAutoNum type="arabicParenR"/>
            </a:pPr>
            <a:r>
              <a:rPr lang="en-US" sz="2500" b="0" dirty="0" smtClean="0"/>
              <a:t>Targeting</a:t>
            </a:r>
          </a:p>
          <a:p>
            <a:pPr marL="404813" indent="-404813">
              <a:lnSpc>
                <a:spcPct val="120000"/>
              </a:lnSpc>
              <a:spcBef>
                <a:spcPts val="0"/>
              </a:spcBef>
              <a:spcAft>
                <a:spcPts val="1200"/>
              </a:spcAft>
              <a:buClr>
                <a:srgbClr val="297FD5"/>
              </a:buClr>
              <a:buSzPct val="95000"/>
              <a:buFont typeface="+mj-lt"/>
              <a:buAutoNum type="arabicParenR"/>
            </a:pPr>
            <a:r>
              <a:rPr lang="en-US" sz="2500" b="0" dirty="0" smtClean="0"/>
              <a:t>Pay for Results</a:t>
            </a:r>
            <a:endParaRPr lang="en-US" sz="2500" b="0" dirty="0"/>
          </a:p>
          <a:p>
            <a:pPr marL="404813" indent="-404813">
              <a:lnSpc>
                <a:spcPct val="120000"/>
              </a:lnSpc>
              <a:spcBef>
                <a:spcPts val="0"/>
              </a:spcBef>
              <a:spcAft>
                <a:spcPts val="1200"/>
              </a:spcAft>
              <a:buClr>
                <a:srgbClr val="297FD5"/>
              </a:buClr>
              <a:buSzPct val="95000"/>
              <a:buFont typeface="+mj-lt"/>
              <a:buAutoNum type="arabicParenR"/>
            </a:pPr>
            <a:r>
              <a:rPr lang="en-US" sz="2500" b="0" dirty="0" smtClean="0"/>
              <a:t>Attraction Marketing</a:t>
            </a:r>
            <a:endParaRPr lang="en-US" sz="2500" b="0" dirty="0"/>
          </a:p>
          <a:p>
            <a:pPr marL="404813" indent="-404813">
              <a:lnSpc>
                <a:spcPct val="120000"/>
              </a:lnSpc>
              <a:spcBef>
                <a:spcPts val="0"/>
              </a:spcBef>
              <a:spcAft>
                <a:spcPts val="1200"/>
              </a:spcAft>
              <a:buClr>
                <a:srgbClr val="297FD5"/>
              </a:buClr>
              <a:buSzPct val="95000"/>
              <a:buFont typeface="+mj-lt"/>
              <a:buAutoNum type="arabicParenR"/>
            </a:pPr>
            <a:r>
              <a:rPr lang="en-US" sz="2500" b="0" dirty="0"/>
              <a:t>Local or National</a:t>
            </a:r>
          </a:p>
          <a:p>
            <a:pPr marL="404813" indent="-404813">
              <a:lnSpc>
                <a:spcPct val="120000"/>
              </a:lnSpc>
              <a:spcBef>
                <a:spcPts val="0"/>
              </a:spcBef>
              <a:spcAft>
                <a:spcPts val="1200"/>
              </a:spcAft>
              <a:buClr>
                <a:srgbClr val="297FD5"/>
              </a:buClr>
              <a:buSzPct val="95000"/>
              <a:buFont typeface="+mj-lt"/>
              <a:buAutoNum type="arabicParenR"/>
            </a:pPr>
            <a:r>
              <a:rPr lang="en-US" sz="2500" b="0" dirty="0"/>
              <a:t>Predictable and Scalable</a:t>
            </a:r>
          </a:p>
          <a:p>
            <a:pPr marL="404813" indent="-404813">
              <a:lnSpc>
                <a:spcPct val="120000"/>
              </a:lnSpc>
              <a:spcBef>
                <a:spcPts val="0"/>
              </a:spcBef>
              <a:spcAft>
                <a:spcPts val="1200"/>
              </a:spcAft>
              <a:buClr>
                <a:srgbClr val="297FD5"/>
              </a:buClr>
              <a:buSzPct val="95000"/>
              <a:buFont typeface="+mj-lt"/>
              <a:buAutoNum type="arabicParenR"/>
            </a:pPr>
            <a:r>
              <a:rPr lang="en-US" sz="2500" b="0" dirty="0"/>
              <a:t>No Staff</a:t>
            </a:r>
          </a:p>
          <a:p>
            <a:endParaRPr lang="en-US" sz="250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70224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it Works</a:t>
            </a:r>
            <a:endParaRPr lang="en-US" dirty="0"/>
          </a:p>
        </p:txBody>
      </p:sp>
      <p:sp>
        <p:nvSpPr>
          <p:cNvPr id="3" name="Content Placeholder 2"/>
          <p:cNvSpPr>
            <a:spLocks noGrp="1"/>
          </p:cNvSpPr>
          <p:nvPr>
            <p:ph idx="1"/>
          </p:nvPr>
        </p:nvSpPr>
        <p:spPr>
          <a:xfrm>
            <a:off x="502920" y="1047750"/>
            <a:ext cx="8488680" cy="3962400"/>
          </a:xfrm>
        </p:spPr>
        <p:txBody>
          <a:bodyPr>
            <a:normAutofit/>
          </a:bodyPr>
          <a:lstStyle/>
          <a:p>
            <a:pPr>
              <a:spcBef>
                <a:spcPts val="0"/>
              </a:spcBef>
              <a:spcAft>
                <a:spcPts val="1800"/>
              </a:spcAft>
              <a:buClr>
                <a:srgbClr val="297FD5"/>
              </a:buClr>
              <a:buSzPct val="125000"/>
            </a:pPr>
            <a:r>
              <a:rPr lang="en-US" sz="2500" dirty="0"/>
              <a:t>In your Google </a:t>
            </a:r>
            <a:r>
              <a:rPr lang="en-US" sz="2500" dirty="0" smtClean="0"/>
              <a:t>AdWords account, </a:t>
            </a:r>
            <a:r>
              <a:rPr lang="en-US" sz="2500" dirty="0"/>
              <a:t>you will have</a:t>
            </a:r>
            <a:r>
              <a:rPr lang="en-US" sz="2500" dirty="0" smtClean="0"/>
              <a:t>:</a:t>
            </a:r>
          </a:p>
          <a:p>
            <a:pPr marL="342900" indent="-342900">
              <a:spcBef>
                <a:spcPts val="0"/>
              </a:spcBef>
              <a:spcAft>
                <a:spcPts val="1200"/>
              </a:spcAft>
              <a:buClr>
                <a:srgbClr val="297FD5"/>
              </a:buClr>
              <a:buSzPct val="95000"/>
              <a:buFont typeface="+mj-lt"/>
              <a:buAutoNum type="arabicParenR"/>
            </a:pPr>
            <a:r>
              <a:rPr lang="en-US" sz="2500" dirty="0" smtClean="0">
                <a:solidFill>
                  <a:srgbClr val="297FD5"/>
                </a:solidFill>
              </a:rPr>
              <a:t>Campaigns </a:t>
            </a:r>
            <a:r>
              <a:rPr lang="en-US" sz="2500" dirty="0" smtClean="0"/>
              <a:t/>
            </a:r>
            <a:br>
              <a:rPr lang="en-US" sz="2500" dirty="0" smtClean="0"/>
            </a:br>
            <a:r>
              <a:rPr lang="en-US" sz="2500" b="0" dirty="0" smtClean="0"/>
              <a:t>You </a:t>
            </a:r>
            <a:r>
              <a:rPr lang="en-US" sz="2500" b="0" dirty="0"/>
              <a:t>can have one or more campaigns. Your campaigns contain a set of Ad Groups.</a:t>
            </a:r>
          </a:p>
          <a:p>
            <a:pPr marL="342900" indent="-342900">
              <a:spcBef>
                <a:spcPts val="0"/>
              </a:spcBef>
              <a:spcAft>
                <a:spcPts val="1200"/>
              </a:spcAft>
              <a:buClr>
                <a:srgbClr val="297FD5"/>
              </a:buClr>
              <a:buSzPct val="95000"/>
              <a:buFont typeface="+mj-lt"/>
              <a:buAutoNum type="arabicParenR"/>
            </a:pPr>
            <a:r>
              <a:rPr lang="en-US" sz="2500" dirty="0" smtClean="0">
                <a:solidFill>
                  <a:srgbClr val="297FD5"/>
                </a:solidFill>
              </a:rPr>
              <a:t>Ad </a:t>
            </a:r>
            <a:r>
              <a:rPr lang="en-US" sz="2500" dirty="0">
                <a:solidFill>
                  <a:srgbClr val="297FD5"/>
                </a:solidFill>
              </a:rPr>
              <a:t>Groups </a:t>
            </a:r>
            <a:r>
              <a:rPr lang="en-US" sz="2500" dirty="0" smtClean="0"/>
              <a:t/>
            </a:r>
            <a:br>
              <a:rPr lang="en-US" sz="2500" dirty="0" smtClean="0"/>
            </a:br>
            <a:r>
              <a:rPr lang="en-US" sz="2500" b="0" dirty="0" smtClean="0"/>
              <a:t>Each </a:t>
            </a:r>
            <a:r>
              <a:rPr lang="en-US" sz="2500" b="0" dirty="0"/>
              <a:t>ad group contains a set of (one or </a:t>
            </a:r>
            <a:r>
              <a:rPr lang="en-US" sz="2500" b="0" dirty="0" smtClean="0"/>
              <a:t>more) Keywords </a:t>
            </a:r>
            <a:r>
              <a:rPr lang="en-US" sz="2500" b="0" dirty="0"/>
              <a:t>and the ad or ads </a:t>
            </a:r>
            <a:r>
              <a:rPr lang="en-US" sz="2500" b="0" dirty="0" smtClean="0"/>
              <a:t>associated </a:t>
            </a:r>
            <a:r>
              <a:rPr lang="en-US" sz="2500" b="0" dirty="0"/>
              <a:t>to those </a:t>
            </a:r>
            <a:r>
              <a:rPr lang="en-US" sz="2500" b="0" dirty="0" smtClean="0"/>
              <a:t>Keywords.</a:t>
            </a:r>
            <a:endParaRPr lang="en-US" sz="2500" b="0" dirty="0"/>
          </a:p>
          <a:p>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3402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it Works</a:t>
            </a:r>
            <a:endParaRPr lang="en-US" dirty="0"/>
          </a:p>
        </p:txBody>
      </p:sp>
      <p:sp>
        <p:nvSpPr>
          <p:cNvPr id="3" name="Content Placeholder 2"/>
          <p:cNvSpPr>
            <a:spLocks noGrp="1"/>
          </p:cNvSpPr>
          <p:nvPr>
            <p:ph idx="1"/>
          </p:nvPr>
        </p:nvSpPr>
        <p:spPr>
          <a:xfrm>
            <a:off x="514642" y="1047750"/>
            <a:ext cx="8400757" cy="3280172"/>
          </a:xfrm>
        </p:spPr>
        <p:txBody>
          <a:bodyPr>
            <a:normAutofit/>
          </a:bodyPr>
          <a:lstStyle/>
          <a:p>
            <a:pPr marL="457200" indent="-457200">
              <a:spcBef>
                <a:spcPts val="0"/>
              </a:spcBef>
              <a:spcAft>
                <a:spcPts val="1800"/>
              </a:spcAft>
              <a:buClr>
                <a:srgbClr val="297FD5"/>
              </a:buClr>
              <a:buSzPct val="95000"/>
              <a:buFont typeface="+mj-lt"/>
              <a:buAutoNum type="arabicParenR"/>
            </a:pPr>
            <a:r>
              <a:rPr lang="en-US" sz="2500" b="0" dirty="0"/>
              <a:t>Choose your </a:t>
            </a:r>
            <a:r>
              <a:rPr lang="en-US" sz="2500" b="0" dirty="0" smtClean="0"/>
              <a:t>Keywords</a:t>
            </a:r>
            <a:endParaRPr lang="en-US" sz="2500" b="0" dirty="0"/>
          </a:p>
          <a:p>
            <a:pPr marL="457200" indent="-457200">
              <a:spcBef>
                <a:spcPts val="0"/>
              </a:spcBef>
              <a:spcAft>
                <a:spcPts val="1800"/>
              </a:spcAft>
              <a:buClr>
                <a:srgbClr val="297FD5"/>
              </a:buClr>
              <a:buSzPct val="95000"/>
              <a:buFont typeface="+mj-lt"/>
              <a:buAutoNum type="arabicParenR"/>
            </a:pPr>
            <a:r>
              <a:rPr lang="en-US" sz="2500" b="0" dirty="0" smtClean="0"/>
              <a:t>Write </a:t>
            </a:r>
            <a:r>
              <a:rPr lang="en-US" sz="2500" b="0" dirty="0"/>
              <a:t>your Ads</a:t>
            </a:r>
          </a:p>
          <a:p>
            <a:pPr marL="457200" indent="-457200">
              <a:spcBef>
                <a:spcPts val="0"/>
              </a:spcBef>
              <a:spcAft>
                <a:spcPts val="1800"/>
              </a:spcAft>
              <a:buClr>
                <a:srgbClr val="297FD5"/>
              </a:buClr>
              <a:buSzPct val="95000"/>
              <a:buFont typeface="+mj-lt"/>
              <a:buAutoNum type="arabicParenR"/>
            </a:pPr>
            <a:r>
              <a:rPr lang="en-US" sz="2500" b="0" dirty="0" smtClean="0"/>
              <a:t>Decide </a:t>
            </a:r>
            <a:r>
              <a:rPr lang="en-US" sz="2500" b="0" dirty="0"/>
              <a:t>how much you’re willing to spend </a:t>
            </a:r>
            <a:r>
              <a:rPr lang="en-US" sz="2500" b="0" dirty="0" smtClean="0"/>
              <a:t>per </a:t>
            </a:r>
            <a:r>
              <a:rPr lang="en-US" sz="2500" b="0" dirty="0"/>
              <a:t>click</a:t>
            </a:r>
          </a:p>
          <a:p>
            <a:pPr marL="457200" indent="-457200">
              <a:spcBef>
                <a:spcPts val="0"/>
              </a:spcBef>
              <a:spcAft>
                <a:spcPts val="1800"/>
              </a:spcAft>
              <a:buClr>
                <a:srgbClr val="297FD5"/>
              </a:buClr>
              <a:buSzPct val="95000"/>
              <a:buFont typeface="+mj-lt"/>
              <a:buAutoNum type="arabicParenR"/>
            </a:pPr>
            <a:r>
              <a:rPr lang="en-US" sz="2500" b="0" dirty="0" smtClean="0"/>
              <a:t>Measure </a:t>
            </a:r>
            <a:r>
              <a:rPr lang="en-US" sz="2500" b="0" dirty="0"/>
              <a:t>your results</a:t>
            </a:r>
          </a:p>
          <a:p>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65882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Much Should You Pay per Click?</a:t>
            </a:r>
            <a:endParaRPr lang="en-US" dirty="0"/>
          </a:p>
        </p:txBody>
      </p:sp>
      <p:sp>
        <p:nvSpPr>
          <p:cNvPr id="3" name="Content Placeholder 2"/>
          <p:cNvSpPr>
            <a:spLocks noGrp="1"/>
          </p:cNvSpPr>
          <p:nvPr>
            <p:ph idx="1"/>
          </p:nvPr>
        </p:nvSpPr>
        <p:spPr>
          <a:xfrm>
            <a:off x="502920" y="1123950"/>
            <a:ext cx="8564880" cy="3280172"/>
          </a:xfrm>
        </p:spPr>
        <p:txBody>
          <a:bodyPr>
            <a:noAutofit/>
          </a:bodyPr>
          <a:lstStyle/>
          <a:p>
            <a:pPr>
              <a:spcAft>
                <a:spcPts val="1800"/>
              </a:spcAft>
            </a:pPr>
            <a:r>
              <a:rPr lang="en-US" sz="2500" b="0" dirty="0"/>
              <a:t>Keep the emotion out of it and just look at the figures. Whether 10p or 50p or £5 per click feels too expensive </a:t>
            </a:r>
            <a:r>
              <a:rPr lang="en-US" sz="2500" b="0" dirty="0" smtClean="0"/>
              <a:t/>
            </a:r>
            <a:br>
              <a:rPr lang="en-US" sz="2500" b="0" dirty="0" smtClean="0"/>
            </a:br>
            <a:r>
              <a:rPr lang="en-US" sz="2500" b="0" dirty="0" smtClean="0"/>
              <a:t>is </a:t>
            </a:r>
            <a:r>
              <a:rPr lang="en-US" sz="2500" b="0" dirty="0"/>
              <a:t>totally </a:t>
            </a:r>
            <a:r>
              <a:rPr lang="en-US" sz="2500" b="0" dirty="0" smtClean="0"/>
              <a:t>irrelevant. </a:t>
            </a:r>
            <a:endParaRPr lang="en-US" sz="2500" b="0" dirty="0"/>
          </a:p>
          <a:p>
            <a:pPr>
              <a:spcAft>
                <a:spcPts val="1800"/>
              </a:spcAft>
            </a:pPr>
            <a:r>
              <a:rPr lang="en-US" sz="2500" b="0" dirty="0"/>
              <a:t>All that matters is your return on investment. All that matters is whether your </a:t>
            </a:r>
            <a:r>
              <a:rPr lang="en-US" sz="2500" b="0" dirty="0" smtClean="0"/>
              <a:t>PPC </a:t>
            </a:r>
            <a:r>
              <a:rPr lang="en-US" sz="2500" b="0" dirty="0"/>
              <a:t>campaign is profitable</a:t>
            </a:r>
            <a:r>
              <a:rPr lang="en-US" sz="2500" b="0" dirty="0" smtClean="0"/>
              <a:t>.</a:t>
            </a:r>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08572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Much Should You Pay per Click?</a:t>
            </a:r>
            <a:endParaRPr lang="en-US" dirty="0"/>
          </a:p>
        </p:txBody>
      </p:sp>
      <p:sp>
        <p:nvSpPr>
          <p:cNvPr id="3" name="Content Placeholder 2"/>
          <p:cNvSpPr>
            <a:spLocks noGrp="1"/>
          </p:cNvSpPr>
          <p:nvPr>
            <p:ph idx="1"/>
          </p:nvPr>
        </p:nvSpPr>
        <p:spPr>
          <a:xfrm>
            <a:off x="502920" y="1123950"/>
            <a:ext cx="8260080" cy="3280172"/>
          </a:xfrm>
        </p:spPr>
        <p:txBody>
          <a:bodyPr>
            <a:noAutofit/>
          </a:bodyPr>
          <a:lstStyle/>
          <a:p>
            <a:pPr>
              <a:spcAft>
                <a:spcPts val="1800"/>
              </a:spcAft>
            </a:pPr>
            <a:r>
              <a:rPr lang="en-US" sz="2500" b="0" dirty="0" smtClean="0"/>
              <a:t>You </a:t>
            </a:r>
            <a:r>
              <a:rPr lang="en-US" sz="2500" b="0" dirty="0"/>
              <a:t>should start off your campaign spending as much as you can to get your ad in the top three or four because it will help you quickly get a good </a:t>
            </a:r>
            <a:r>
              <a:rPr lang="en-US" sz="2500" b="0" dirty="0" smtClean="0"/>
              <a:t>click-through </a:t>
            </a:r>
            <a:r>
              <a:rPr lang="en-US" sz="2500" b="0" dirty="0"/>
              <a:t>rate (CTR</a:t>
            </a:r>
            <a:r>
              <a:rPr lang="en-US" sz="2500" b="0" dirty="0" smtClean="0"/>
              <a:t>).</a:t>
            </a:r>
            <a:endParaRPr lang="en-US" sz="2500" b="0" dirty="0"/>
          </a:p>
          <a:p>
            <a:pPr>
              <a:spcAft>
                <a:spcPts val="1800"/>
              </a:spcAft>
            </a:pPr>
            <a:r>
              <a:rPr lang="en-US" sz="2500" b="0" dirty="0"/>
              <a:t>Once you're up and running, the most important thing is to be able to measure the </a:t>
            </a:r>
            <a:r>
              <a:rPr lang="en-US" sz="2500" b="0" dirty="0" smtClean="0"/>
              <a:t>response </a:t>
            </a:r>
            <a:r>
              <a:rPr lang="en-US" sz="2500" b="0" dirty="0"/>
              <a:t>so you can work out what you are willing to pay to 'acquire' each new customer. </a:t>
            </a:r>
          </a:p>
          <a:p>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773516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How much should you Pay per Click?</a:t>
            </a:r>
            <a:endParaRPr lang="en-US" dirty="0"/>
          </a:p>
        </p:txBody>
      </p:sp>
      <p:sp>
        <p:nvSpPr>
          <p:cNvPr id="3" name="Content Placeholder 2"/>
          <p:cNvSpPr>
            <a:spLocks noGrp="1"/>
          </p:cNvSpPr>
          <p:nvPr>
            <p:ph idx="1"/>
          </p:nvPr>
        </p:nvSpPr>
        <p:spPr>
          <a:xfrm>
            <a:off x="502920" y="1047750"/>
            <a:ext cx="7620000" cy="3280172"/>
          </a:xfrm>
        </p:spPr>
        <p:txBody>
          <a:bodyPr>
            <a:noAutofit/>
          </a:bodyPr>
          <a:lstStyle/>
          <a:p>
            <a:pPr marL="404813" indent="-404813">
              <a:spcBef>
                <a:spcPts val="0"/>
              </a:spcBef>
              <a:spcAft>
                <a:spcPts val="1800"/>
              </a:spcAft>
              <a:buClr>
                <a:srgbClr val="297FD5"/>
              </a:buClr>
              <a:buSzPct val="95000"/>
              <a:buFont typeface="+mj-lt"/>
              <a:buAutoNum type="arabicParenR"/>
            </a:pPr>
            <a:r>
              <a:rPr lang="en-US" sz="2500" b="0" dirty="0"/>
              <a:t>Unless cash flow is an issue, start </a:t>
            </a:r>
            <a:r>
              <a:rPr lang="en-US" sz="2500" b="0" dirty="0" smtClean="0"/>
              <a:t>higher.</a:t>
            </a:r>
            <a:endParaRPr lang="en-US" sz="2500" b="0" dirty="0"/>
          </a:p>
          <a:p>
            <a:pPr marL="404813" indent="-404813">
              <a:spcBef>
                <a:spcPts val="0"/>
              </a:spcBef>
              <a:spcAft>
                <a:spcPts val="1800"/>
              </a:spcAft>
              <a:buClr>
                <a:srgbClr val="297FD5"/>
              </a:buClr>
              <a:buSzPct val="95000"/>
              <a:buFont typeface="+mj-lt"/>
              <a:buAutoNum type="arabicParenR"/>
            </a:pPr>
            <a:r>
              <a:rPr lang="en-US" sz="2500" b="0" dirty="0"/>
              <a:t>There is no ‘right’ amount, and ‘expensive’ is not the </a:t>
            </a:r>
            <a:r>
              <a:rPr lang="en-US" sz="2500" b="0" dirty="0" smtClean="0"/>
              <a:t>issue. </a:t>
            </a:r>
            <a:r>
              <a:rPr lang="en-US" sz="2500" dirty="0" smtClean="0"/>
              <a:t>It’s </a:t>
            </a:r>
            <a:r>
              <a:rPr lang="en-US" sz="2500" dirty="0"/>
              <a:t>all about </a:t>
            </a:r>
            <a:r>
              <a:rPr lang="en-US" sz="2500" dirty="0" smtClean="0"/>
              <a:t>ROI</a:t>
            </a:r>
            <a:r>
              <a:rPr lang="en-US" sz="2500" b="0" dirty="0" smtClean="0"/>
              <a:t>.</a:t>
            </a:r>
            <a:endParaRPr lang="en-US" sz="2500" b="0" dirty="0"/>
          </a:p>
          <a:p>
            <a:pPr marL="404813" indent="-404813">
              <a:spcBef>
                <a:spcPts val="0"/>
              </a:spcBef>
              <a:spcAft>
                <a:spcPts val="1800"/>
              </a:spcAft>
              <a:buClr>
                <a:srgbClr val="297FD5"/>
              </a:buClr>
              <a:buSzPct val="95000"/>
              <a:buFont typeface="+mj-lt"/>
              <a:buAutoNum type="arabicParenR"/>
            </a:pPr>
            <a:r>
              <a:rPr lang="en-US" sz="2500" b="0" dirty="0"/>
              <a:t>If you’re hitting your daily budget, lower your CPC (cost per click</a:t>
            </a:r>
            <a:r>
              <a:rPr lang="en-US" sz="2500" b="0" dirty="0" smtClean="0"/>
              <a:t>).</a:t>
            </a:r>
            <a:endParaRPr lang="en-US" sz="2500" b="0" dirty="0"/>
          </a:p>
          <a:p>
            <a:pPr marL="404813" indent="-404813">
              <a:spcBef>
                <a:spcPts val="0"/>
              </a:spcBef>
              <a:spcAft>
                <a:spcPts val="1800"/>
              </a:spcAft>
              <a:buClr>
                <a:srgbClr val="297FD5"/>
              </a:buClr>
              <a:buSzPct val="95000"/>
              <a:buFont typeface="+mj-lt"/>
              <a:buAutoNum type="arabicParenR"/>
            </a:pPr>
            <a:r>
              <a:rPr lang="en-US" sz="2500" b="0" dirty="0"/>
              <a:t>Expect to be able to halve your cost per click over time if you want </a:t>
            </a:r>
            <a:r>
              <a:rPr lang="en-US" sz="2500" b="0" dirty="0" smtClean="0"/>
              <a:t>to.</a:t>
            </a:r>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67756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Daily Budgets</a:t>
            </a:r>
            <a:endParaRPr lang="en-US" dirty="0"/>
          </a:p>
        </p:txBody>
      </p:sp>
      <p:sp>
        <p:nvSpPr>
          <p:cNvPr id="3" name="Content Placeholder 2"/>
          <p:cNvSpPr>
            <a:spLocks noGrp="1"/>
          </p:cNvSpPr>
          <p:nvPr>
            <p:ph idx="1"/>
          </p:nvPr>
        </p:nvSpPr>
        <p:spPr>
          <a:xfrm>
            <a:off x="457200" y="1047750"/>
            <a:ext cx="8458200" cy="3546873"/>
          </a:xfrm>
        </p:spPr>
        <p:txBody>
          <a:bodyPr>
            <a:noAutofit/>
          </a:bodyPr>
          <a:lstStyle/>
          <a:p>
            <a:pPr>
              <a:spcAft>
                <a:spcPts val="1200"/>
              </a:spcAft>
            </a:pPr>
            <a:r>
              <a:rPr lang="en-US" sz="2500" b="0" dirty="0"/>
              <a:t>You can specify a maximum daily budget so that you always know how much you are going to spend</a:t>
            </a:r>
            <a:r>
              <a:rPr lang="en-US" sz="2500" b="0" dirty="0" smtClean="0"/>
              <a:t>.</a:t>
            </a:r>
          </a:p>
          <a:p>
            <a:pPr>
              <a:spcAft>
                <a:spcPts val="1200"/>
              </a:spcAft>
            </a:pPr>
            <a:r>
              <a:rPr lang="en-US" sz="2500" b="0" dirty="0" smtClean="0"/>
              <a:t>This </a:t>
            </a:r>
            <a:r>
              <a:rPr lang="en-US" sz="2500" b="0" dirty="0"/>
              <a:t>is just one of the factors that sets PPC apart from traditional advertising. The ability to be able to test on a very small scale is particularly useful for small </a:t>
            </a:r>
            <a:r>
              <a:rPr lang="en-US" sz="2500" b="0" dirty="0" smtClean="0"/>
              <a:t>businesses.</a:t>
            </a: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37570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Daily Budgets</a:t>
            </a:r>
            <a:endParaRPr lang="en-US" dirty="0"/>
          </a:p>
        </p:txBody>
      </p:sp>
      <p:sp>
        <p:nvSpPr>
          <p:cNvPr id="3" name="Content Placeholder 2"/>
          <p:cNvSpPr>
            <a:spLocks noGrp="1"/>
          </p:cNvSpPr>
          <p:nvPr>
            <p:ph idx="1"/>
          </p:nvPr>
        </p:nvSpPr>
        <p:spPr>
          <a:xfrm>
            <a:off x="762000" y="1047750"/>
            <a:ext cx="6934200" cy="3546873"/>
          </a:xfrm>
        </p:spPr>
        <p:txBody>
          <a:bodyPr>
            <a:noAutofit/>
          </a:bodyPr>
          <a:lstStyle/>
          <a:p>
            <a:pPr>
              <a:spcBef>
                <a:spcPts val="600"/>
              </a:spcBef>
              <a:spcAft>
                <a:spcPts val="0"/>
              </a:spcAft>
            </a:pPr>
            <a:r>
              <a:rPr lang="en-US" sz="2800" dirty="0" smtClean="0">
                <a:solidFill>
                  <a:srgbClr val="297FD5"/>
                </a:solidFill>
              </a:rPr>
              <a:t>Pay-per-Click </a:t>
            </a:r>
            <a:r>
              <a:rPr lang="en-US" sz="2800" dirty="0">
                <a:solidFill>
                  <a:srgbClr val="297FD5"/>
                </a:solidFill>
              </a:rPr>
              <a:t>Golden Tip </a:t>
            </a:r>
          </a:p>
          <a:p>
            <a:pPr>
              <a:spcBef>
                <a:spcPts val="0"/>
              </a:spcBef>
            </a:pPr>
            <a:r>
              <a:rPr lang="en-US" sz="2500" b="0" dirty="0"/>
              <a:t>If you want to limit the amount you spend, reduce your cost per click before you reduce the daily budget. This will either reduce the amount you are paying per customer and/or bring you more customers for the same price.</a:t>
            </a:r>
          </a:p>
          <a:p>
            <a:endParaRPr lang="en-US" sz="2500" dirty="0"/>
          </a:p>
          <a:p>
            <a:r>
              <a:rPr lang="en-US" sz="2500" dirty="0">
                <a:solidFill>
                  <a:srgbClr val="7030A0"/>
                </a:solidFill>
              </a:rPr>
              <a:t/>
            </a:r>
            <a:br>
              <a:rPr lang="en-US" sz="2500" dirty="0">
                <a:solidFill>
                  <a:srgbClr val="7030A0"/>
                </a:solidFill>
              </a:rPr>
            </a:br>
            <a:endParaRPr lang="en-US" sz="2500" b="0" dirty="0">
              <a:solidFill>
                <a:schemeClr val="bg1"/>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10729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539"/>
            <a:ext cx="8686800" cy="628411"/>
          </a:xfrm>
        </p:spPr>
        <p:txBody>
          <a:bodyPr>
            <a:normAutofit fontScale="90000"/>
          </a:bodyPr>
          <a:lstStyle/>
          <a:p>
            <a:r>
              <a:rPr lang="en-US" dirty="0" smtClean="0"/>
              <a:t>BID HIGHER THAN YOU’RE Planning to pay</a:t>
            </a:r>
            <a:endParaRPr lang="en-US" dirty="0"/>
          </a:p>
        </p:txBody>
      </p:sp>
      <p:sp>
        <p:nvSpPr>
          <p:cNvPr id="3" name="Content Placeholder 2"/>
          <p:cNvSpPr>
            <a:spLocks noGrp="1"/>
          </p:cNvSpPr>
          <p:nvPr>
            <p:ph idx="1"/>
          </p:nvPr>
        </p:nvSpPr>
        <p:spPr>
          <a:xfrm>
            <a:off x="502920" y="1123950"/>
            <a:ext cx="7620000" cy="3280172"/>
          </a:xfrm>
        </p:spPr>
        <p:txBody>
          <a:bodyPr>
            <a:noAutofit/>
          </a:bodyPr>
          <a:lstStyle/>
          <a:p>
            <a:pPr>
              <a:spcAft>
                <a:spcPts val="0"/>
              </a:spcAft>
            </a:pPr>
            <a:r>
              <a:rPr lang="en-US" sz="2500" b="0" dirty="0"/>
              <a:t>One of the anomalies of the Google system is that you often have to enter a maximum bid that’s higher than you’re willing to pay</a:t>
            </a:r>
            <a:r>
              <a:rPr lang="en-US" sz="2500" b="0" dirty="0" smtClean="0"/>
              <a:t>.</a:t>
            </a:r>
          </a:p>
          <a:p>
            <a:pPr>
              <a:spcAft>
                <a:spcPts val="0"/>
              </a:spcAft>
            </a:pPr>
            <a:r>
              <a:rPr lang="en-US" sz="2500" b="0" dirty="0"/>
              <a:t/>
            </a:r>
            <a:br>
              <a:rPr lang="en-US" sz="2500" b="0" dirty="0"/>
            </a:br>
            <a:r>
              <a:rPr lang="en-US" sz="2500" b="0" dirty="0"/>
              <a:t>For example, if you’re willing to pay 20p per click, you may need to have a maximum Cost per Click (CPC) of 30p or more. But it </a:t>
            </a:r>
            <a:r>
              <a:rPr lang="en-US" sz="2500" b="0" dirty="0" smtClean="0"/>
              <a:t>varies, </a:t>
            </a:r>
            <a:r>
              <a:rPr lang="en-US" sz="2500" b="0" dirty="0"/>
              <a:t>so make sure that you monitor your campaign </a:t>
            </a:r>
            <a:r>
              <a:rPr lang="en-US" sz="2500" b="0" dirty="0" smtClean="0"/>
              <a:t>carefully.</a:t>
            </a:r>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25242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breakeven concept</a:t>
            </a:r>
            <a:endParaRPr lang="en-US" dirty="0"/>
          </a:p>
        </p:txBody>
      </p:sp>
      <p:sp>
        <p:nvSpPr>
          <p:cNvPr id="3" name="Content Placeholder 2"/>
          <p:cNvSpPr>
            <a:spLocks noGrp="1"/>
          </p:cNvSpPr>
          <p:nvPr>
            <p:ph idx="1"/>
          </p:nvPr>
        </p:nvSpPr>
        <p:spPr>
          <a:xfrm>
            <a:off x="526366" y="1123950"/>
            <a:ext cx="7620000" cy="3280172"/>
          </a:xfrm>
        </p:spPr>
        <p:txBody>
          <a:bodyPr>
            <a:noAutofit/>
          </a:bodyPr>
          <a:lstStyle/>
          <a:p>
            <a:pPr>
              <a:spcAft>
                <a:spcPts val="1800"/>
              </a:spcAft>
            </a:pPr>
            <a:r>
              <a:rPr lang="en-US" sz="2500" b="0" dirty="0"/>
              <a:t>When measuring the results of your </a:t>
            </a:r>
            <a:r>
              <a:rPr lang="en-US" sz="2500" b="0" dirty="0" smtClean="0"/>
              <a:t>Pay-per-Click </a:t>
            </a:r>
            <a:r>
              <a:rPr lang="en-US" sz="2500" b="0" dirty="0"/>
              <a:t>advertising, be aware of the break even concept. If you have a good ongoing product or service range to offer customers, it can often be worth breaking even on the initial sale.</a:t>
            </a:r>
          </a:p>
          <a:p>
            <a:pPr>
              <a:spcAft>
                <a:spcPts val="1800"/>
              </a:spcAft>
            </a:pPr>
            <a:r>
              <a:rPr lang="en-US" sz="2500" b="0" dirty="0"/>
              <a:t>This should not be necessary with a good PPC campaign, but think carefully before stopping a </a:t>
            </a:r>
            <a:r>
              <a:rPr lang="en-US" sz="2500" b="0" dirty="0" smtClean="0"/>
              <a:t>break-even </a:t>
            </a:r>
            <a:r>
              <a:rPr lang="en-US" sz="2500" b="0" dirty="0"/>
              <a:t>Marketing campaign (of any type</a:t>
            </a:r>
            <a:r>
              <a:rPr lang="en-US" sz="2500" b="0" dirty="0" smtClean="0"/>
              <a:t>).</a:t>
            </a:r>
            <a:endParaRPr lang="en-US" sz="2500" b="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56774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59" y="1962150"/>
            <a:ext cx="8229600" cy="628411"/>
          </a:xfrm>
        </p:spPr>
        <p:txBody>
          <a:bodyPr>
            <a:noAutofit/>
          </a:bodyPr>
          <a:lstStyle/>
          <a:p>
            <a:r>
              <a:rPr lang="en-US" sz="5000" dirty="0" smtClean="0"/>
              <a:t>Click Fraud</a:t>
            </a:r>
            <a:endParaRPr lang="en-US" sz="5000" dirty="0"/>
          </a:p>
        </p:txBody>
      </p:sp>
      <p:sp>
        <p:nvSpPr>
          <p:cNvPr id="5" name="Rectangle 4"/>
          <p:cNvSpPr/>
          <p:nvPr/>
        </p:nvSpPr>
        <p:spPr>
          <a:xfrm>
            <a:off x="1447800" y="1819155"/>
            <a:ext cx="45719" cy="77140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79021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Click Fraud</a:t>
            </a:r>
            <a:endParaRPr lang="en-US" dirty="0"/>
          </a:p>
        </p:txBody>
      </p:sp>
      <p:sp>
        <p:nvSpPr>
          <p:cNvPr id="3" name="Content Placeholder 2"/>
          <p:cNvSpPr>
            <a:spLocks noGrp="1"/>
          </p:cNvSpPr>
          <p:nvPr>
            <p:ph idx="1"/>
          </p:nvPr>
        </p:nvSpPr>
        <p:spPr>
          <a:xfrm>
            <a:off x="685800" y="895350"/>
            <a:ext cx="7467600" cy="3280172"/>
          </a:xfrm>
        </p:spPr>
        <p:txBody>
          <a:bodyPr>
            <a:normAutofit/>
          </a:bodyPr>
          <a:lstStyle/>
          <a:p>
            <a:pPr marL="285750" lvl="0" indent="-285750">
              <a:buClr>
                <a:srgbClr val="297FD5"/>
              </a:buClr>
              <a:buFont typeface="Wingdings 2" pitchFamily="18" charset="2"/>
              <a:buChar char=""/>
            </a:pPr>
            <a:r>
              <a:rPr lang="en-US" sz="2500" b="0" dirty="0"/>
              <a:t>Google has significant protections in </a:t>
            </a:r>
            <a:r>
              <a:rPr lang="en-US" sz="2500" b="0" dirty="0" smtClean="0"/>
              <a:t>place</a:t>
            </a:r>
            <a:r>
              <a:rPr lang="en-US" sz="2500" b="0" dirty="0"/>
              <a:t> </a:t>
            </a:r>
            <a:endParaRPr lang="en-US" sz="2500" b="0" dirty="0" smtClean="0"/>
          </a:p>
          <a:p>
            <a:pPr marL="285750" lvl="0" indent="-285750">
              <a:buClr>
                <a:srgbClr val="297FD5"/>
              </a:buClr>
              <a:buFont typeface="Wingdings 2" pitchFamily="18" charset="2"/>
              <a:buChar char=""/>
            </a:pPr>
            <a:r>
              <a:rPr lang="en-US" sz="2500" b="0" dirty="0" smtClean="0"/>
              <a:t>Easy to notice if you’re measuring conversions </a:t>
            </a:r>
          </a:p>
          <a:p>
            <a:pPr marL="285750" lvl="0" indent="-285750">
              <a:buClr>
                <a:srgbClr val="297FD5"/>
              </a:buClr>
              <a:buFont typeface="Wingdings 2" pitchFamily="18" charset="2"/>
              <a:buChar char=""/>
            </a:pPr>
            <a:r>
              <a:rPr lang="en-US" sz="2500" dirty="0" smtClean="0"/>
              <a:t>If </a:t>
            </a:r>
            <a:r>
              <a:rPr lang="en-US" sz="2500" dirty="0"/>
              <a:t>it's profitable, does it matter?</a:t>
            </a: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6160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13459" y="2105145"/>
            <a:ext cx="8229600" cy="628411"/>
          </a:xfrm>
          <a:prstGeom prst="rect">
            <a:avLst/>
          </a:prstGeom>
        </p:spPr>
        <p:txBody>
          <a:bodyPr vert="horz" lIns="91440" tIns="45720" rIns="91440" bIns="45720" rtlCol="0" anchor="b">
            <a:noAutofit/>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sz="5000" dirty="0" smtClean="0"/>
              <a:t>LOCAL ADVERTISING</a:t>
            </a:r>
            <a:endParaRPr lang="en-US" sz="5000" dirty="0"/>
          </a:p>
        </p:txBody>
      </p:sp>
      <p:sp>
        <p:nvSpPr>
          <p:cNvPr id="8" name="Rectangle 7"/>
          <p:cNvSpPr/>
          <p:nvPr/>
        </p:nvSpPr>
        <p:spPr>
          <a:xfrm>
            <a:off x="990600" y="1962150"/>
            <a:ext cx="45719" cy="77140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8394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Local advertising</a:t>
            </a:r>
            <a:endParaRPr lang="en-US" dirty="0"/>
          </a:p>
        </p:txBody>
      </p:sp>
      <p:sp>
        <p:nvSpPr>
          <p:cNvPr id="3" name="Content Placeholder 2"/>
          <p:cNvSpPr>
            <a:spLocks noGrp="1"/>
          </p:cNvSpPr>
          <p:nvPr>
            <p:ph idx="1"/>
          </p:nvPr>
        </p:nvSpPr>
        <p:spPr>
          <a:xfrm>
            <a:off x="521086" y="1047750"/>
            <a:ext cx="7251314" cy="3280172"/>
          </a:xfrm>
        </p:spPr>
        <p:txBody>
          <a:bodyPr>
            <a:normAutofit/>
          </a:bodyPr>
          <a:lstStyle/>
          <a:p>
            <a:pPr marL="342900" lvl="0" indent="-342900">
              <a:spcAft>
                <a:spcPts val="1800"/>
              </a:spcAft>
              <a:buClr>
                <a:srgbClr val="297FD5"/>
              </a:buClr>
              <a:buSzPct val="95000"/>
              <a:buFont typeface="+mj-lt"/>
              <a:buAutoNum type="arabicParenR"/>
            </a:pPr>
            <a:r>
              <a:rPr lang="en-US" sz="2500" b="0" dirty="0" smtClean="0"/>
              <a:t>Any </a:t>
            </a:r>
            <a:r>
              <a:rPr lang="en-US" sz="2500" b="0" dirty="0"/>
              <a:t>Geographic Location – </a:t>
            </a:r>
            <a:r>
              <a:rPr lang="en-US" sz="2500" b="0" dirty="0" smtClean="0"/>
              <a:t>so </a:t>
            </a:r>
            <a:r>
              <a:rPr lang="en-US" sz="2500" b="0" dirty="0"/>
              <a:t>can be used by any size </a:t>
            </a:r>
            <a:r>
              <a:rPr lang="en-US" sz="2500" b="0" dirty="0" smtClean="0"/>
              <a:t>business</a:t>
            </a:r>
            <a:endParaRPr lang="en-US" sz="2500" b="0" dirty="0"/>
          </a:p>
          <a:p>
            <a:pPr marL="342900" lvl="0" indent="-342900">
              <a:buClr>
                <a:srgbClr val="297FD5"/>
              </a:buClr>
              <a:buSzPct val="95000"/>
              <a:buFont typeface="+mj-lt"/>
              <a:buAutoNum type="arabicParenR"/>
            </a:pPr>
            <a:r>
              <a:rPr lang="en-US" sz="2500" b="0" dirty="0" smtClean="0"/>
              <a:t>Even </a:t>
            </a:r>
            <a:r>
              <a:rPr lang="en-US" sz="2500" b="0" dirty="0"/>
              <a:t>Regional and National Advertisers can test local advertising</a:t>
            </a: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84617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Local advertising</a:t>
            </a:r>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6800" y="895350"/>
            <a:ext cx="5105400" cy="4250017"/>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2647950"/>
            <a:ext cx="7223767" cy="1981202"/>
          </a:xfrm>
          <a:prstGeom prst="rect">
            <a:avLst/>
          </a:prstGeom>
        </p:spPr>
      </p:pic>
    </p:spTree>
    <p:extLst>
      <p:ext uri="{BB962C8B-B14F-4D97-AF65-F5344CB8AC3E}">
        <p14:creationId xmlns:p14="http://schemas.microsoft.com/office/powerpoint/2010/main" val="189620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Local advertising</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047750"/>
            <a:ext cx="4970554" cy="3962400"/>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3105150"/>
            <a:ext cx="4966329" cy="1895475"/>
          </a:xfrm>
          <a:prstGeom prst="rect">
            <a:avLst/>
          </a:prstGeom>
        </p:spPr>
      </p:pic>
    </p:spTree>
    <p:extLst>
      <p:ext uri="{BB962C8B-B14F-4D97-AF65-F5344CB8AC3E}">
        <p14:creationId xmlns:p14="http://schemas.microsoft.com/office/powerpoint/2010/main" val="299367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Local advertising</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952500"/>
            <a:ext cx="4291795" cy="4191000"/>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793487"/>
            <a:ext cx="4965202" cy="2350013"/>
          </a:xfrm>
          <a:prstGeom prst="rect">
            <a:avLst/>
          </a:prstGeom>
        </p:spPr>
      </p:pic>
    </p:spTree>
    <p:extLst>
      <p:ext uri="{BB962C8B-B14F-4D97-AF65-F5344CB8AC3E}">
        <p14:creationId xmlns:p14="http://schemas.microsoft.com/office/powerpoint/2010/main" val="313452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470659" y="1962150"/>
            <a:ext cx="8229600" cy="628411"/>
          </a:xfrm>
        </p:spPr>
        <p:txBody>
          <a:bodyPr>
            <a:noAutofit/>
          </a:bodyPr>
          <a:lstStyle/>
          <a:p>
            <a:r>
              <a:rPr lang="en-US" sz="5000" dirty="0" smtClean="0"/>
              <a:t>KEYWORDS</a:t>
            </a:r>
            <a:endParaRPr lang="en-US" sz="5000" dirty="0"/>
          </a:p>
        </p:txBody>
      </p:sp>
      <p:sp>
        <p:nvSpPr>
          <p:cNvPr id="9" name="Rectangle 8"/>
          <p:cNvSpPr/>
          <p:nvPr/>
        </p:nvSpPr>
        <p:spPr>
          <a:xfrm>
            <a:off x="1447800" y="1819155"/>
            <a:ext cx="45719" cy="77140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773628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algn="ctr">
              <a:spcBef>
                <a:spcPts val="400"/>
              </a:spcBef>
              <a:spcAft>
                <a:spcPts val="1200"/>
              </a:spcAft>
              <a:buSzPct val="100000"/>
              <a:tabLst>
                <a:tab pos="800100" algn="l"/>
              </a:tabLst>
            </a:pPr>
            <a:r>
              <a:rPr lang="en-US" sz="3000" dirty="0">
                <a:solidFill>
                  <a:srgbClr val="292934"/>
                </a:solidFill>
              </a:rPr>
              <a:t>The </a:t>
            </a:r>
          </a:p>
          <a:p>
            <a:pPr algn="ctr">
              <a:spcBef>
                <a:spcPts val="400"/>
              </a:spcBef>
              <a:spcAft>
                <a:spcPts val="1200"/>
              </a:spcAft>
              <a:buSzPct val="100000"/>
              <a:tabLst>
                <a:tab pos="800100" algn="l"/>
              </a:tabLst>
            </a:pPr>
            <a:r>
              <a:rPr lang="en-US" sz="3000" dirty="0">
                <a:solidFill>
                  <a:srgbClr val="292934"/>
                </a:solidFill>
                <a:latin typeface="+mj-lt"/>
              </a:rPr>
              <a:t>FOUNDATION</a:t>
            </a:r>
          </a:p>
          <a:p>
            <a:pPr algn="ctr">
              <a:spcBef>
                <a:spcPts val="400"/>
              </a:spcBef>
              <a:spcAft>
                <a:spcPts val="1200"/>
              </a:spcAft>
              <a:buSzPct val="100000"/>
              <a:tabLst>
                <a:tab pos="800100" algn="l"/>
              </a:tabLst>
            </a:pPr>
            <a:r>
              <a:rPr lang="en-US" sz="3000" b="0" dirty="0">
                <a:solidFill>
                  <a:srgbClr val="292934"/>
                </a:solidFill>
              </a:rPr>
              <a:t>o</a:t>
            </a:r>
            <a:r>
              <a:rPr lang="en-US" sz="3000" b="0" dirty="0" smtClean="0">
                <a:solidFill>
                  <a:srgbClr val="292934"/>
                </a:solidFill>
              </a:rPr>
              <a:t>f </a:t>
            </a:r>
            <a:r>
              <a:rPr lang="en-US" sz="3000" b="0" dirty="0">
                <a:solidFill>
                  <a:srgbClr val="292934"/>
                </a:solidFill>
              </a:rPr>
              <a:t>Your Google </a:t>
            </a:r>
            <a:r>
              <a:rPr lang="en-US" sz="3000" b="0" dirty="0" smtClean="0">
                <a:solidFill>
                  <a:srgbClr val="292934"/>
                </a:solidFill>
              </a:rPr>
              <a:t>AdWords </a:t>
            </a:r>
            <a:r>
              <a:rPr lang="en-US" sz="3000" b="0" dirty="0">
                <a:solidFill>
                  <a:srgbClr val="292934"/>
                </a:solidFill>
              </a:rPr>
              <a:t>Success is</a:t>
            </a:r>
          </a:p>
          <a:p>
            <a:pPr algn="ctr">
              <a:spcBef>
                <a:spcPts val="400"/>
              </a:spcBef>
              <a:spcAft>
                <a:spcPts val="1200"/>
              </a:spcAft>
              <a:buSzPct val="100000"/>
              <a:tabLst>
                <a:tab pos="800100" algn="l"/>
              </a:tabLst>
            </a:pPr>
            <a:r>
              <a:rPr lang="en-US" sz="3000" dirty="0" smtClean="0">
                <a:solidFill>
                  <a:srgbClr val="292934"/>
                </a:solidFill>
                <a:latin typeface="+mj-lt"/>
              </a:rPr>
              <a:t>Keywords</a:t>
            </a:r>
            <a:endParaRPr lang="en-US" sz="3000" dirty="0">
              <a:solidFill>
                <a:srgbClr val="292934"/>
              </a:solidFill>
              <a:latin typeface="+mj-lt"/>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5669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algn="ctr">
              <a:spcBef>
                <a:spcPts val="400"/>
              </a:spcBef>
              <a:spcAft>
                <a:spcPts val="1200"/>
              </a:spcAft>
              <a:buSzPct val="100000"/>
              <a:tabLst>
                <a:tab pos="800100" algn="l"/>
              </a:tabLst>
            </a:pPr>
            <a:r>
              <a:rPr lang="en-US" sz="2500" b="0" dirty="0">
                <a:solidFill>
                  <a:srgbClr val="292934"/>
                </a:solidFill>
              </a:rPr>
              <a:t>Whether you’re new to PPC Advertising or improving your current campaigns, most people think that the place to start is the ad.</a:t>
            </a:r>
          </a:p>
          <a:p>
            <a:pPr algn="ctr">
              <a:spcBef>
                <a:spcPts val="400"/>
              </a:spcBef>
              <a:spcAft>
                <a:spcPts val="1200"/>
              </a:spcAft>
              <a:buSzPct val="100000"/>
              <a:tabLst>
                <a:tab pos="800100" algn="l"/>
              </a:tabLst>
            </a:pPr>
            <a:r>
              <a:rPr lang="en-US" sz="2500" b="0" dirty="0">
                <a:solidFill>
                  <a:srgbClr val="292934"/>
                </a:solidFill>
              </a:rPr>
              <a:t>It isn’t.</a:t>
            </a:r>
          </a:p>
          <a:p>
            <a:pPr algn="ctr">
              <a:spcBef>
                <a:spcPts val="400"/>
              </a:spcBef>
              <a:spcAft>
                <a:spcPts val="1200"/>
              </a:spcAft>
              <a:buSzPct val="100000"/>
              <a:tabLst>
                <a:tab pos="800100" algn="l"/>
              </a:tabLst>
            </a:pPr>
            <a:r>
              <a:rPr lang="en-US" sz="2500" dirty="0">
                <a:solidFill>
                  <a:srgbClr val="292934"/>
                </a:solidFill>
              </a:rPr>
              <a:t>Start with your </a:t>
            </a:r>
            <a:r>
              <a:rPr lang="en-US" sz="2500" dirty="0" smtClean="0">
                <a:solidFill>
                  <a:srgbClr val="292934"/>
                </a:solidFill>
              </a:rPr>
              <a:t>Keywords</a:t>
            </a:r>
            <a:r>
              <a:rPr lang="en-US" sz="2500" dirty="0">
                <a:solidFill>
                  <a:srgbClr val="292934"/>
                </a:solidFill>
              </a:rPr>
              <a:t>.</a:t>
            </a: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43714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lvl="0">
              <a:spcBef>
                <a:spcPts val="400"/>
              </a:spcBef>
              <a:buSzPct val="100000"/>
            </a:pPr>
            <a:r>
              <a:rPr lang="en-US" sz="2500" b="0" dirty="0"/>
              <a:t>One of the keys to </a:t>
            </a:r>
            <a:r>
              <a:rPr lang="en-US" sz="2500" b="0" dirty="0" smtClean="0"/>
              <a:t>Pay-per-Click </a:t>
            </a:r>
            <a:r>
              <a:rPr lang="en-US" sz="2500" b="0" dirty="0"/>
              <a:t>success is:</a:t>
            </a:r>
          </a:p>
          <a:p>
            <a:pPr lvl="0" algn="ctr">
              <a:spcBef>
                <a:spcPts val="400"/>
              </a:spcBef>
              <a:buSzPct val="100000"/>
            </a:pPr>
            <a:r>
              <a:rPr lang="en-US" sz="1800" dirty="0" smtClean="0">
                <a:solidFill>
                  <a:srgbClr val="292934"/>
                </a:solidFill>
              </a:rPr>
              <a:t>         </a:t>
            </a:r>
            <a:r>
              <a:rPr lang="en-US" sz="1800" dirty="0">
                <a:solidFill>
                  <a:srgbClr val="292934"/>
                </a:solidFill>
              </a:rPr>
              <a:t/>
            </a:r>
            <a:br>
              <a:rPr lang="en-US" sz="1800" dirty="0">
                <a:solidFill>
                  <a:srgbClr val="292934"/>
                </a:solidFill>
              </a:rPr>
            </a:br>
            <a:r>
              <a:rPr lang="en-US" sz="4000" dirty="0" smtClean="0">
                <a:solidFill>
                  <a:srgbClr val="292934"/>
                </a:solidFill>
              </a:rPr>
              <a:t>LARGE </a:t>
            </a:r>
            <a:r>
              <a:rPr lang="en-US" sz="4000" dirty="0">
                <a:solidFill>
                  <a:srgbClr val="292934"/>
                </a:solidFill>
              </a:rPr>
              <a:t>NUMBERS OF </a:t>
            </a:r>
            <a:br>
              <a:rPr lang="en-US" sz="4000" dirty="0">
                <a:solidFill>
                  <a:srgbClr val="292934"/>
                </a:solidFill>
              </a:rPr>
            </a:br>
            <a:r>
              <a:rPr lang="en-US" sz="4000" dirty="0" smtClean="0">
                <a:solidFill>
                  <a:srgbClr val="292934"/>
                </a:solidFill>
              </a:rPr>
              <a:t>KEYWORDS</a:t>
            </a:r>
            <a:endParaRPr lang="en-US" sz="4000" dirty="0">
              <a:solidFill>
                <a:srgbClr val="292934"/>
              </a:solidFill>
            </a:endParaRPr>
          </a:p>
          <a:p>
            <a:pPr marL="1085850" indent="-857250">
              <a:spcBef>
                <a:spcPts val="400"/>
              </a:spcBef>
              <a:buClr>
                <a:srgbClr val="0046D2"/>
              </a:buClr>
              <a:buSzPct val="100000"/>
              <a:tabLst>
                <a:tab pos="800100" algn="l"/>
                <a:tab pos="1085850" algn="l"/>
              </a:tabLst>
            </a:pPr>
            <a:endParaRPr lang="en-US" sz="1800" dirty="0"/>
          </a:p>
          <a:p>
            <a:pPr marL="857250" lvl="0" indent="4000500">
              <a:spcBef>
                <a:spcPts val="400"/>
              </a:spcBef>
              <a:spcAft>
                <a:spcPts val="800"/>
              </a:spcAft>
              <a:tabLst>
                <a:tab pos="800100" algn="l"/>
              </a:tabLst>
            </a:pPr>
            <a:endParaRPr lang="en-US" sz="1800" dirty="0">
              <a:solidFill>
                <a:srgbClr val="292934"/>
              </a:solidFill>
            </a:endParaRPr>
          </a:p>
          <a:p>
            <a:pPr marL="742950" indent="-285750">
              <a:spcBef>
                <a:spcPts val="400"/>
              </a:spcBef>
              <a:spcAft>
                <a:spcPts val="1200"/>
              </a:spcAft>
              <a:tabLst>
                <a:tab pos="800100" algn="l"/>
              </a:tabLst>
            </a:pPr>
            <a:endParaRPr lang="en-US" sz="18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35298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a:xfrm>
            <a:off x="502920" y="971550"/>
            <a:ext cx="7620000" cy="3280172"/>
          </a:xfrm>
        </p:spPr>
        <p:txBody>
          <a:bodyPr>
            <a:noAutofit/>
          </a:bodyPr>
          <a:lstStyle/>
          <a:p>
            <a:pPr lvl="0">
              <a:spcBef>
                <a:spcPts val="400"/>
              </a:spcBef>
              <a:buSzPct val="100000"/>
            </a:pPr>
            <a:r>
              <a:rPr lang="en-US" sz="2500" b="0" dirty="0"/>
              <a:t>Typical businesses will list two to six </a:t>
            </a:r>
            <a:r>
              <a:rPr lang="en-US" sz="2500" b="0" dirty="0" smtClean="0"/>
              <a:t>Keywords </a:t>
            </a:r>
            <a:r>
              <a:rPr lang="en-US" sz="2500" b="0" dirty="0"/>
              <a:t>related to </a:t>
            </a:r>
            <a:r>
              <a:rPr lang="en-US" sz="2500" b="0" dirty="0" smtClean="0"/>
              <a:t>their business.</a:t>
            </a:r>
          </a:p>
          <a:p>
            <a:pPr lvl="0">
              <a:spcBef>
                <a:spcPts val="400"/>
              </a:spcBef>
              <a:buSzPct val="100000"/>
            </a:pPr>
            <a:r>
              <a:rPr lang="en-US" sz="2500" dirty="0" smtClean="0">
                <a:solidFill>
                  <a:srgbClr val="292934"/>
                </a:solidFill>
              </a:rPr>
              <a:t>There </a:t>
            </a:r>
            <a:r>
              <a:rPr lang="en-US" sz="2500" dirty="0">
                <a:solidFill>
                  <a:srgbClr val="292934"/>
                </a:solidFill>
              </a:rPr>
              <a:t>are two issues with this approach:</a:t>
            </a:r>
          </a:p>
          <a:p>
            <a:pPr marL="738188" indent="-452438">
              <a:spcBef>
                <a:spcPts val="400"/>
              </a:spcBef>
              <a:buClr>
                <a:srgbClr val="297FD5"/>
              </a:buClr>
              <a:buSzPct val="95000"/>
              <a:buFont typeface="+mj-lt"/>
              <a:buAutoNum type="arabicParenR"/>
              <a:tabLst>
                <a:tab pos="800100" algn="l"/>
                <a:tab pos="1028700" algn="l"/>
              </a:tabLst>
            </a:pPr>
            <a:r>
              <a:rPr lang="en-US" sz="2500" b="0" dirty="0">
                <a:solidFill>
                  <a:srgbClr val="292934"/>
                </a:solidFill>
              </a:rPr>
              <a:t>You end up with only the most competitive and expensive </a:t>
            </a:r>
            <a:r>
              <a:rPr lang="en-US" sz="2500" b="0" dirty="0" smtClean="0">
                <a:solidFill>
                  <a:srgbClr val="292934"/>
                </a:solidFill>
              </a:rPr>
              <a:t>Keywords</a:t>
            </a:r>
            <a:endParaRPr lang="en-US" sz="2500" b="0" dirty="0">
              <a:solidFill>
                <a:srgbClr val="292934"/>
              </a:solidFill>
            </a:endParaRPr>
          </a:p>
          <a:p>
            <a:pPr marL="738188" indent="-452438">
              <a:spcBef>
                <a:spcPts val="400"/>
              </a:spcBef>
              <a:spcAft>
                <a:spcPts val="1200"/>
              </a:spcAft>
              <a:buClr>
                <a:srgbClr val="297FD5"/>
              </a:buClr>
              <a:buSzPct val="95000"/>
              <a:buFont typeface="+mj-lt"/>
              <a:buAutoNum type="arabicParenR"/>
              <a:tabLst>
                <a:tab pos="800100" algn="l"/>
                <a:tab pos="1028700" algn="l"/>
              </a:tabLst>
            </a:pPr>
            <a:r>
              <a:rPr lang="en-US" sz="2500" b="0" dirty="0">
                <a:solidFill>
                  <a:srgbClr val="292934"/>
                </a:solidFill>
              </a:rPr>
              <a:t>You miss out on a variety of related </a:t>
            </a:r>
            <a:r>
              <a:rPr lang="en-US" sz="2500" b="0" dirty="0" smtClean="0">
                <a:solidFill>
                  <a:srgbClr val="292934"/>
                </a:solidFill>
              </a:rPr>
              <a:t>Keywords </a:t>
            </a:r>
            <a:r>
              <a:rPr lang="en-US" sz="2500" b="0" dirty="0">
                <a:solidFill>
                  <a:srgbClr val="292934"/>
                </a:solidFill>
              </a:rPr>
              <a:t>that you could </a:t>
            </a:r>
            <a:r>
              <a:rPr lang="en-US" sz="2500" b="0" dirty="0" smtClean="0">
                <a:solidFill>
                  <a:srgbClr val="292934"/>
                </a:solidFill>
              </a:rPr>
              <a:t>be </a:t>
            </a:r>
            <a:r>
              <a:rPr lang="en-US" sz="2500" b="0" dirty="0">
                <a:solidFill>
                  <a:srgbClr val="292934"/>
                </a:solidFill>
              </a:rPr>
              <a:t>bidding on</a:t>
            </a:r>
          </a:p>
          <a:p>
            <a:pPr marL="857250" lvl="0" indent="4000500">
              <a:spcBef>
                <a:spcPts val="400"/>
              </a:spcBef>
              <a:spcAft>
                <a:spcPts val="800"/>
              </a:spcAft>
              <a:tabLst>
                <a:tab pos="800100" algn="l"/>
              </a:tabLst>
            </a:pPr>
            <a:endParaRPr lang="en-US" sz="250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4556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Keyword - Removal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1" y="0"/>
            <a:ext cx="6705600" cy="5143500"/>
          </a:xfrm>
          <a:prstGeom prst="rect">
            <a:avLst/>
          </a:prstGeom>
          <a:noFill/>
          <a:ln>
            <a:no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1" y="590550"/>
            <a:ext cx="7930886" cy="609600"/>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963"/>
          <a:stretch/>
        </p:blipFill>
        <p:spPr>
          <a:xfrm>
            <a:off x="304801" y="1209675"/>
            <a:ext cx="7836875" cy="608231"/>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943"/>
          <a:stretch/>
        </p:blipFill>
        <p:spPr>
          <a:xfrm>
            <a:off x="304800" y="1840476"/>
            <a:ext cx="8077199" cy="587685"/>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l="943"/>
          <a:stretch/>
        </p:blipFill>
        <p:spPr>
          <a:xfrm>
            <a:off x="314325" y="2450731"/>
            <a:ext cx="8067674" cy="586992"/>
          </a:xfrm>
          <a:prstGeom prst="rect">
            <a:avLst/>
          </a:prstGeom>
        </p:spPr>
      </p:pic>
    </p:spTree>
    <p:custDataLst>
      <p:tags r:id="rId1"/>
    </p:custDataLst>
    <p:extLst>
      <p:ext uri="{BB962C8B-B14F-4D97-AF65-F5344CB8AC3E}">
        <p14:creationId xmlns:p14="http://schemas.microsoft.com/office/powerpoint/2010/main" val="743242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1" presetClass="exit" presetSubtype="0" fill="hold"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1" presetClass="exit" presetSubtype="0" fill="hold"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1" presetClass="exit" presetSubtype="0" fill="hold"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algn="ctr">
              <a:spcBef>
                <a:spcPts val="400"/>
              </a:spcBef>
              <a:buSzPct val="100000"/>
            </a:pPr>
            <a:r>
              <a:rPr lang="en-US" sz="2500" dirty="0"/>
              <a:t>If you had the option to pay </a:t>
            </a:r>
            <a:r>
              <a:rPr lang="en-US" sz="2500" dirty="0" smtClean="0"/>
              <a:t>£</a:t>
            </a:r>
            <a:r>
              <a:rPr lang="en-US" sz="2500" dirty="0"/>
              <a:t>3</a:t>
            </a:r>
            <a:r>
              <a:rPr lang="en-US" sz="2500" dirty="0" smtClean="0"/>
              <a:t>.70 </a:t>
            </a:r>
            <a:r>
              <a:rPr lang="en-US" sz="2500" dirty="0"/>
              <a:t>or 4p for someone to come to your website, which </a:t>
            </a:r>
            <a:r>
              <a:rPr lang="en-US" sz="2500" dirty="0" smtClean="0"/>
              <a:t/>
            </a:r>
            <a:br>
              <a:rPr lang="en-US" sz="2500" dirty="0" smtClean="0"/>
            </a:br>
            <a:r>
              <a:rPr lang="en-US" sz="2500" dirty="0" smtClean="0"/>
              <a:t>would </a:t>
            </a:r>
            <a:r>
              <a:rPr lang="en-US" sz="2500" dirty="0"/>
              <a:t>you choose?</a:t>
            </a:r>
          </a:p>
          <a:p>
            <a:pPr marL="857250" lvl="0" indent="4000500">
              <a:spcBef>
                <a:spcPts val="400"/>
              </a:spcBef>
              <a:spcAft>
                <a:spcPts val="800"/>
              </a:spcAft>
              <a:tabLst>
                <a:tab pos="800100" algn="l"/>
              </a:tabLst>
            </a:pPr>
            <a:endParaRPr lang="en-US" sz="250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93583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a:xfrm>
            <a:off x="502920" y="971550"/>
            <a:ext cx="7620000" cy="3280172"/>
          </a:xfrm>
        </p:spPr>
        <p:txBody>
          <a:bodyPr>
            <a:noAutofit/>
          </a:bodyPr>
          <a:lstStyle/>
          <a:p>
            <a:pPr lvl="0">
              <a:lnSpc>
                <a:spcPts val="2900"/>
              </a:lnSpc>
              <a:spcBef>
                <a:spcPts val="400"/>
              </a:spcBef>
              <a:buSzPct val="100000"/>
            </a:pPr>
            <a:r>
              <a:rPr lang="en-US" sz="2500" dirty="0">
                <a:solidFill>
                  <a:srgbClr val="297FD5"/>
                </a:solidFill>
              </a:rPr>
              <a:t>Finding </a:t>
            </a:r>
            <a:r>
              <a:rPr lang="en-US" sz="2500" dirty="0" smtClean="0">
                <a:solidFill>
                  <a:srgbClr val="297FD5"/>
                </a:solidFill>
              </a:rPr>
              <a:t>Keywords</a:t>
            </a:r>
            <a:endParaRPr lang="en-US" sz="2500" dirty="0">
              <a:solidFill>
                <a:srgbClr val="297FD5"/>
              </a:solidFill>
            </a:endParaRPr>
          </a:p>
          <a:p>
            <a:pPr marL="742950" indent="-457200">
              <a:spcBef>
                <a:spcPts val="400"/>
              </a:spcBef>
              <a:buClr>
                <a:srgbClr val="297FD5"/>
              </a:buClr>
              <a:buSzPct val="95000"/>
              <a:buFont typeface="+mj-lt"/>
              <a:buAutoNum type="arabicParenR"/>
              <a:tabLst>
                <a:tab pos="685800" algn="l"/>
                <a:tab pos="800100" algn="l"/>
              </a:tabLst>
            </a:pPr>
            <a:r>
              <a:rPr lang="en-US" sz="2500" dirty="0" smtClean="0">
                <a:solidFill>
                  <a:srgbClr val="292934"/>
                </a:solidFill>
              </a:rPr>
              <a:t>Common sense</a:t>
            </a:r>
          </a:p>
          <a:p>
            <a:pPr marL="742950" indent="-457200">
              <a:spcBef>
                <a:spcPts val="400"/>
              </a:spcBef>
              <a:buClr>
                <a:srgbClr val="297FD5"/>
              </a:buClr>
              <a:buSzPct val="95000"/>
              <a:buFont typeface="+mj-lt"/>
              <a:buAutoNum type="arabicParenR"/>
              <a:tabLst>
                <a:tab pos="685800" algn="l"/>
                <a:tab pos="800100" algn="l"/>
              </a:tabLst>
            </a:pPr>
            <a:r>
              <a:rPr lang="en-US" sz="2500" dirty="0" smtClean="0">
                <a:solidFill>
                  <a:srgbClr val="292934"/>
                </a:solidFill>
              </a:rPr>
              <a:t>Your </a:t>
            </a:r>
            <a:r>
              <a:rPr lang="en-US" sz="2500" dirty="0">
                <a:solidFill>
                  <a:srgbClr val="292934"/>
                </a:solidFill>
              </a:rPr>
              <a:t>own Marketing materials</a:t>
            </a:r>
          </a:p>
          <a:p>
            <a:pPr marL="914400" indent="-228600">
              <a:spcBef>
                <a:spcPts val="400"/>
              </a:spcBef>
              <a:buClr>
                <a:srgbClr val="0046D2"/>
              </a:buClr>
              <a:buSzPct val="100000"/>
              <a:buFont typeface="Arial" pitchFamily="34" charset="0"/>
              <a:buChar char="•"/>
              <a:tabLst>
                <a:tab pos="800100" algn="l"/>
                <a:tab pos="914400" algn="l"/>
              </a:tabLst>
            </a:pPr>
            <a:r>
              <a:rPr lang="en-US" sz="2300" b="0" dirty="0">
                <a:solidFill>
                  <a:srgbClr val="292934"/>
                </a:solidFill>
              </a:rPr>
              <a:t>Website copy</a:t>
            </a:r>
          </a:p>
          <a:p>
            <a:pPr marL="914400" indent="-228600">
              <a:spcBef>
                <a:spcPts val="400"/>
              </a:spcBef>
              <a:buClr>
                <a:srgbClr val="0046D2"/>
              </a:buClr>
              <a:buSzPct val="100000"/>
              <a:buFont typeface="Arial" pitchFamily="34" charset="0"/>
              <a:buChar char="•"/>
              <a:tabLst>
                <a:tab pos="800100" algn="l"/>
                <a:tab pos="914400" algn="l"/>
              </a:tabLst>
            </a:pPr>
            <a:r>
              <a:rPr lang="en-US" sz="2300" b="0" dirty="0">
                <a:solidFill>
                  <a:srgbClr val="292934"/>
                </a:solidFill>
              </a:rPr>
              <a:t>Brochure and Marketing copy</a:t>
            </a:r>
          </a:p>
          <a:p>
            <a:pPr marL="914400" indent="-228600">
              <a:spcBef>
                <a:spcPts val="400"/>
              </a:spcBef>
              <a:buClr>
                <a:srgbClr val="0046D2"/>
              </a:buClr>
              <a:buSzPct val="100000"/>
              <a:buFont typeface="Arial" pitchFamily="34" charset="0"/>
              <a:buChar char="•"/>
              <a:tabLst>
                <a:tab pos="800100" algn="l"/>
                <a:tab pos="914400" algn="l"/>
              </a:tabLst>
            </a:pPr>
            <a:r>
              <a:rPr lang="en-US" sz="2300" b="0" dirty="0">
                <a:solidFill>
                  <a:srgbClr val="292934"/>
                </a:solidFill>
              </a:rPr>
              <a:t>Customer emails</a:t>
            </a:r>
            <a:endParaRPr lang="en-US" sz="2300" b="0" dirty="0">
              <a:solidFill>
                <a:srgbClr val="002060"/>
              </a:solidFill>
            </a:endParaRPr>
          </a:p>
          <a:p>
            <a:pPr marL="857250" lvl="0" indent="4000500">
              <a:spcBef>
                <a:spcPts val="400"/>
              </a:spcBef>
              <a:spcAft>
                <a:spcPts val="800"/>
              </a:spcAft>
              <a:tabLst>
                <a:tab pos="800100" algn="l"/>
              </a:tabLst>
            </a:pPr>
            <a:endParaRPr lang="en-US" sz="250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75760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a:xfrm>
            <a:off x="502920" y="971550"/>
            <a:ext cx="7620000" cy="3280172"/>
          </a:xfrm>
        </p:spPr>
        <p:txBody>
          <a:bodyPr>
            <a:noAutofit/>
          </a:bodyPr>
          <a:lstStyle/>
          <a:p>
            <a:pPr lvl="0">
              <a:lnSpc>
                <a:spcPts val="2900"/>
              </a:lnSpc>
              <a:spcBef>
                <a:spcPts val="400"/>
              </a:spcBef>
              <a:buSzPct val="100000"/>
            </a:pPr>
            <a:r>
              <a:rPr lang="en-US" sz="2500" dirty="0">
                <a:solidFill>
                  <a:srgbClr val="297FD5"/>
                </a:solidFill>
              </a:rPr>
              <a:t>Finding </a:t>
            </a:r>
            <a:r>
              <a:rPr lang="en-US" sz="2500" dirty="0" smtClean="0">
                <a:solidFill>
                  <a:srgbClr val="297FD5"/>
                </a:solidFill>
              </a:rPr>
              <a:t>Keywords</a:t>
            </a:r>
            <a:endParaRPr lang="en-US" sz="2500" dirty="0">
              <a:solidFill>
                <a:srgbClr val="297FD5"/>
              </a:solidFill>
            </a:endParaRPr>
          </a:p>
          <a:p>
            <a:pPr marL="742950" indent="-457200">
              <a:spcBef>
                <a:spcPts val="400"/>
              </a:spcBef>
              <a:buClr>
                <a:srgbClr val="297FD5"/>
              </a:buClr>
              <a:buSzPct val="95000"/>
              <a:buFont typeface="+mj-lt"/>
              <a:buAutoNum type="arabicParenR" startAt="3"/>
              <a:tabLst>
                <a:tab pos="685800" algn="l"/>
                <a:tab pos="800100" algn="l"/>
              </a:tabLst>
            </a:pPr>
            <a:r>
              <a:rPr lang="en-US" sz="2500" dirty="0" smtClean="0">
                <a:solidFill>
                  <a:srgbClr val="292934"/>
                </a:solidFill>
              </a:rPr>
              <a:t>The Google ‘Keyword Planner’ Tool</a:t>
            </a:r>
            <a:endParaRPr lang="en-US" sz="2500" dirty="0">
              <a:solidFill>
                <a:srgbClr val="292934"/>
              </a:solidFill>
            </a:endParaRPr>
          </a:p>
          <a:p>
            <a:pPr marL="914400" indent="-228600">
              <a:spcBef>
                <a:spcPts val="400"/>
              </a:spcBef>
              <a:buClr>
                <a:srgbClr val="0046D2"/>
              </a:buClr>
              <a:buSzPct val="100000"/>
              <a:buFont typeface="Arial" pitchFamily="34" charset="0"/>
              <a:buChar char="•"/>
              <a:tabLst>
                <a:tab pos="800100" algn="l"/>
                <a:tab pos="914400" algn="l"/>
              </a:tabLst>
            </a:pPr>
            <a:r>
              <a:rPr lang="en-US" sz="2300" b="0" dirty="0" smtClean="0">
                <a:solidFill>
                  <a:srgbClr val="292934"/>
                </a:solidFill>
              </a:rPr>
              <a:t>Go </a:t>
            </a:r>
            <a:r>
              <a:rPr lang="en-US" sz="2300" b="0" dirty="0">
                <a:solidFill>
                  <a:srgbClr val="292934"/>
                </a:solidFill>
              </a:rPr>
              <a:t>into your account, then click on “Tools,” </a:t>
            </a:r>
            <a:r>
              <a:rPr lang="en-US" sz="2300" b="0" dirty="0" smtClean="0">
                <a:solidFill>
                  <a:srgbClr val="292934"/>
                </a:solidFill>
              </a:rPr>
              <a:t/>
            </a:r>
            <a:br>
              <a:rPr lang="en-US" sz="2300" b="0" dirty="0" smtClean="0">
                <a:solidFill>
                  <a:srgbClr val="292934"/>
                </a:solidFill>
              </a:rPr>
            </a:br>
            <a:r>
              <a:rPr lang="en-US" sz="2300" b="0" dirty="0" smtClean="0">
                <a:solidFill>
                  <a:srgbClr val="292934"/>
                </a:solidFill>
              </a:rPr>
              <a:t>then </a:t>
            </a:r>
            <a:r>
              <a:rPr lang="en-US" sz="2300" b="0" dirty="0">
                <a:solidFill>
                  <a:srgbClr val="292934"/>
                </a:solidFill>
              </a:rPr>
              <a:t>“Keyword Planner”</a:t>
            </a:r>
          </a:p>
          <a:p>
            <a:pPr marL="857250" lvl="0" indent="4000500">
              <a:spcBef>
                <a:spcPts val="400"/>
              </a:spcBef>
              <a:spcAft>
                <a:spcPts val="800"/>
              </a:spcAft>
              <a:tabLst>
                <a:tab pos="800100" algn="l"/>
              </a:tabLst>
            </a:pPr>
            <a:endParaRPr lang="en-US" sz="250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4059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marL="857250" lvl="0" indent="4000500">
              <a:spcBef>
                <a:spcPts val="400"/>
              </a:spcBef>
              <a:spcAft>
                <a:spcPts val="800"/>
              </a:spcAft>
              <a:tabLst>
                <a:tab pos="800100" algn="l"/>
              </a:tabLst>
            </a:pPr>
            <a:endParaRPr lang="en-US" sz="1800" dirty="0">
              <a:solidFill>
                <a:srgbClr val="292934"/>
              </a:solidFill>
            </a:endParaRPr>
          </a:p>
          <a:p>
            <a:pPr marL="742950" indent="-285750">
              <a:spcBef>
                <a:spcPts val="400"/>
              </a:spcBef>
              <a:spcAft>
                <a:spcPts val="1200"/>
              </a:spcAft>
              <a:tabLst>
                <a:tab pos="800100" algn="l"/>
              </a:tabLst>
            </a:pPr>
            <a:endParaRPr lang="en-US" sz="18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809750"/>
            <a:ext cx="5191125" cy="1238250"/>
          </a:xfrm>
          <a:prstGeom prst="rect">
            <a:avLst/>
          </a:prstGeom>
        </p:spPr>
      </p:pic>
    </p:spTree>
    <p:extLst>
      <p:ext uri="{BB962C8B-B14F-4D97-AF65-F5344CB8AC3E}">
        <p14:creationId xmlns:p14="http://schemas.microsoft.com/office/powerpoint/2010/main" val="1407002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marL="857250" lvl="0" indent="4000500">
              <a:spcBef>
                <a:spcPts val="400"/>
              </a:spcBef>
              <a:spcAft>
                <a:spcPts val="800"/>
              </a:spcAft>
              <a:tabLst>
                <a:tab pos="800100" algn="l"/>
              </a:tabLst>
            </a:pPr>
            <a:endParaRPr lang="en-US" sz="1800" dirty="0">
              <a:solidFill>
                <a:srgbClr val="292934"/>
              </a:solidFill>
            </a:endParaRPr>
          </a:p>
          <a:p>
            <a:pPr marL="742950" indent="-285750">
              <a:spcBef>
                <a:spcPts val="400"/>
              </a:spcBef>
              <a:spcAft>
                <a:spcPts val="1200"/>
              </a:spcAft>
              <a:tabLst>
                <a:tab pos="800100" algn="l"/>
              </a:tabLst>
            </a:pPr>
            <a:endParaRPr lang="en-US" sz="18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275" y="2044700"/>
            <a:ext cx="4895850" cy="1819275"/>
          </a:xfrm>
          <a:prstGeom prst="rect">
            <a:avLst/>
          </a:prstGeom>
        </p:spPr>
      </p:pic>
    </p:spTree>
    <p:extLst>
      <p:ext uri="{BB962C8B-B14F-4D97-AF65-F5344CB8AC3E}">
        <p14:creationId xmlns:p14="http://schemas.microsoft.com/office/powerpoint/2010/main" val="27747193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p:txBody>
          <a:bodyPr>
            <a:noAutofit/>
          </a:bodyPr>
          <a:lstStyle/>
          <a:p>
            <a:pPr marL="857250" lvl="0" indent="4000500">
              <a:spcBef>
                <a:spcPts val="400"/>
              </a:spcBef>
              <a:spcAft>
                <a:spcPts val="800"/>
              </a:spcAft>
              <a:tabLst>
                <a:tab pos="800100" algn="l"/>
              </a:tabLst>
            </a:pPr>
            <a:endParaRPr lang="en-US" sz="1800" dirty="0">
              <a:solidFill>
                <a:srgbClr val="292934"/>
              </a:solidFill>
            </a:endParaRPr>
          </a:p>
          <a:p>
            <a:pPr marL="742950" indent="-285750">
              <a:spcBef>
                <a:spcPts val="400"/>
              </a:spcBef>
              <a:spcAft>
                <a:spcPts val="1200"/>
              </a:spcAft>
              <a:tabLst>
                <a:tab pos="800100" algn="l"/>
              </a:tabLst>
            </a:pPr>
            <a:endParaRPr lang="en-US" sz="18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330" y="1123950"/>
            <a:ext cx="7169740" cy="327977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330" y="3241874"/>
            <a:ext cx="6823735" cy="838200"/>
          </a:xfrm>
          <a:prstGeom prst="rect">
            <a:avLst/>
          </a:prstGeom>
        </p:spPr>
      </p:pic>
    </p:spTree>
    <p:extLst>
      <p:ext uri="{BB962C8B-B14F-4D97-AF65-F5344CB8AC3E}">
        <p14:creationId xmlns:p14="http://schemas.microsoft.com/office/powerpoint/2010/main" val="381245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32760" y="1314652"/>
            <a:ext cx="2468880" cy="3279371"/>
          </a:xfrm>
        </p:spPr>
      </p:pic>
      <p:sp>
        <p:nvSpPr>
          <p:cNvPr id="8" name="Title 1"/>
          <p:cNvSpPr>
            <a:spLocks noGrp="1"/>
          </p:cNvSpPr>
          <p:nvPr>
            <p:ph type="title"/>
          </p:nvPr>
        </p:nvSpPr>
        <p:spPr>
          <a:xfrm>
            <a:off x="457200" y="114539"/>
            <a:ext cx="8229600" cy="628411"/>
          </a:xfrm>
        </p:spPr>
        <p:txBody>
          <a:bodyPr>
            <a:normAutofit/>
          </a:bodyPr>
          <a:lstStyle/>
          <a:p>
            <a:r>
              <a:rPr lang="en-US" dirty="0" smtClean="0"/>
              <a:t>Keywords</a:t>
            </a:r>
            <a:endParaRPr lang="en-US" dirty="0"/>
          </a:p>
        </p:txBody>
      </p:sp>
      <p:sp>
        <p:nvSpPr>
          <p:cNvPr id="9" name="Rectangle 8"/>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252143"/>
            <a:ext cx="6500255" cy="3313305"/>
          </a:xfrm>
          <a:prstGeom prst="rect">
            <a:avLst/>
          </a:prstGeom>
        </p:spPr>
      </p:pic>
    </p:spTree>
    <p:extLst>
      <p:ext uri="{BB962C8B-B14F-4D97-AF65-F5344CB8AC3E}">
        <p14:creationId xmlns:p14="http://schemas.microsoft.com/office/powerpoint/2010/main" val="278450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73732"/>
            <a:ext cx="7620000" cy="2561210"/>
          </a:xfrm>
        </p:spPr>
      </p:pic>
      <p:sp>
        <p:nvSpPr>
          <p:cNvPr id="6" name="Title 1"/>
          <p:cNvSpPr>
            <a:spLocks noGrp="1"/>
          </p:cNvSpPr>
          <p:nvPr>
            <p:ph type="title"/>
          </p:nvPr>
        </p:nvSpPr>
        <p:spPr>
          <a:xfrm>
            <a:off x="457200" y="114539"/>
            <a:ext cx="8229600" cy="628411"/>
          </a:xfrm>
        </p:spPr>
        <p:txBody>
          <a:bodyPr>
            <a:normAutofit/>
          </a:bodyPr>
          <a:lstStyle/>
          <a:p>
            <a:r>
              <a:rPr lang="en-US" dirty="0" smtClean="0"/>
              <a:t>Keywords</a:t>
            </a:r>
            <a:endParaRPr lang="en-US" dirty="0"/>
          </a:p>
        </p:txBody>
      </p:sp>
      <p:sp>
        <p:nvSpPr>
          <p:cNvPr id="7" name="Rectangle 6"/>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6907626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7354" y="1314450"/>
            <a:ext cx="4479692" cy="3279775"/>
          </a:xfrm>
        </p:spPr>
      </p:pic>
      <p:sp>
        <p:nvSpPr>
          <p:cNvPr id="6" name="Title 1"/>
          <p:cNvSpPr>
            <a:spLocks noGrp="1"/>
          </p:cNvSpPr>
          <p:nvPr>
            <p:ph type="title"/>
          </p:nvPr>
        </p:nvSpPr>
        <p:spPr>
          <a:xfrm>
            <a:off x="457200" y="114539"/>
            <a:ext cx="8229600" cy="628411"/>
          </a:xfrm>
        </p:spPr>
        <p:txBody>
          <a:bodyPr>
            <a:normAutofit/>
          </a:bodyPr>
          <a:lstStyle/>
          <a:p>
            <a:r>
              <a:rPr lang="en-US" dirty="0" smtClean="0"/>
              <a:t>Keywords</a:t>
            </a:r>
            <a:endParaRPr lang="en-US" dirty="0"/>
          </a:p>
        </p:txBody>
      </p:sp>
      <p:sp>
        <p:nvSpPr>
          <p:cNvPr id="7" name="Rectangle 6"/>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410242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14501" y="428744"/>
            <a:ext cx="2960717" cy="4598436"/>
          </a:xfrm>
        </p:spPr>
      </p:pic>
      <p:sp>
        <p:nvSpPr>
          <p:cNvPr id="6" name="Title 1"/>
          <p:cNvSpPr>
            <a:spLocks noGrp="1"/>
          </p:cNvSpPr>
          <p:nvPr>
            <p:ph type="title"/>
          </p:nvPr>
        </p:nvSpPr>
        <p:spPr>
          <a:xfrm>
            <a:off x="457200" y="114539"/>
            <a:ext cx="8229600" cy="628411"/>
          </a:xfrm>
        </p:spPr>
        <p:txBody>
          <a:bodyPr>
            <a:normAutofit/>
          </a:bodyPr>
          <a:lstStyle/>
          <a:p>
            <a:r>
              <a:rPr lang="en-US" dirty="0" smtClean="0"/>
              <a:t>Keywords</a:t>
            </a:r>
            <a:endParaRPr lang="en-US" dirty="0"/>
          </a:p>
        </p:txBody>
      </p:sp>
      <p:sp>
        <p:nvSpPr>
          <p:cNvPr id="7" name="Rectangle 6"/>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6002" y="1028580"/>
            <a:ext cx="7487998" cy="1504188"/>
          </a:xfrm>
          <a:prstGeom prst="rect">
            <a:avLst/>
          </a:prstGeom>
        </p:spPr>
      </p:pic>
    </p:spTree>
    <p:extLst>
      <p:ext uri="{BB962C8B-B14F-4D97-AF65-F5344CB8AC3E}">
        <p14:creationId xmlns:p14="http://schemas.microsoft.com/office/powerpoint/2010/main" val="136118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727390"/>
            <a:ext cx="6477000" cy="4376624"/>
          </a:xfrm>
        </p:spPr>
      </p:pic>
      <p:sp>
        <p:nvSpPr>
          <p:cNvPr id="6" name="Title 1"/>
          <p:cNvSpPr>
            <a:spLocks noGrp="1"/>
          </p:cNvSpPr>
          <p:nvPr>
            <p:ph type="title"/>
          </p:nvPr>
        </p:nvSpPr>
        <p:spPr>
          <a:xfrm>
            <a:off x="457200" y="114539"/>
            <a:ext cx="8229600" cy="628411"/>
          </a:xfrm>
        </p:spPr>
        <p:txBody>
          <a:bodyPr>
            <a:normAutofit/>
          </a:bodyPr>
          <a:lstStyle/>
          <a:p>
            <a:r>
              <a:rPr lang="en-US" dirty="0" smtClean="0"/>
              <a:t>Keywords</a:t>
            </a:r>
            <a:endParaRPr lang="en-US" dirty="0"/>
          </a:p>
        </p:txBody>
      </p:sp>
      <p:sp>
        <p:nvSpPr>
          <p:cNvPr id="7" name="Rectangle 6"/>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725" y="863991"/>
            <a:ext cx="8391525" cy="1572501"/>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19050"/>
            <a:ext cx="9007883" cy="4400550"/>
          </a:xfrm>
          <a:prstGeom prst="rect">
            <a:avLst/>
          </a:prstGeom>
        </p:spPr>
      </p:pic>
    </p:spTree>
    <p:extLst>
      <p:ext uri="{BB962C8B-B14F-4D97-AF65-F5344CB8AC3E}">
        <p14:creationId xmlns:p14="http://schemas.microsoft.com/office/powerpoint/2010/main" val="399031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3" name="Content Placeholder 2"/>
          <p:cNvSpPr>
            <a:spLocks noGrp="1"/>
          </p:cNvSpPr>
          <p:nvPr>
            <p:ph idx="1"/>
          </p:nvPr>
        </p:nvSpPr>
        <p:spPr>
          <a:xfrm>
            <a:off x="502920" y="971550"/>
            <a:ext cx="7620000" cy="3280172"/>
          </a:xfrm>
        </p:spPr>
        <p:txBody>
          <a:bodyPr>
            <a:noAutofit/>
          </a:bodyPr>
          <a:lstStyle/>
          <a:p>
            <a:pPr lvl="0">
              <a:lnSpc>
                <a:spcPts val="2900"/>
              </a:lnSpc>
              <a:spcBef>
                <a:spcPts val="400"/>
              </a:spcBef>
              <a:buSzPct val="100000"/>
            </a:pPr>
            <a:r>
              <a:rPr lang="en-US" sz="2500" dirty="0">
                <a:solidFill>
                  <a:srgbClr val="297FD5"/>
                </a:solidFill>
              </a:rPr>
              <a:t>Finding </a:t>
            </a:r>
            <a:r>
              <a:rPr lang="en-US" sz="2500" dirty="0" smtClean="0">
                <a:solidFill>
                  <a:srgbClr val="297FD5"/>
                </a:solidFill>
              </a:rPr>
              <a:t>Keywords</a:t>
            </a:r>
            <a:endParaRPr lang="en-US" sz="2500" dirty="0">
              <a:solidFill>
                <a:srgbClr val="297FD5"/>
              </a:solidFill>
            </a:endParaRPr>
          </a:p>
          <a:p>
            <a:pPr marL="742950" indent="-457200">
              <a:spcBef>
                <a:spcPts val="400"/>
              </a:spcBef>
              <a:buClr>
                <a:srgbClr val="297FD5"/>
              </a:buClr>
              <a:buSzPct val="95000"/>
              <a:buFont typeface="+mj-lt"/>
              <a:buAutoNum type="arabicParenR" startAt="3"/>
              <a:tabLst>
                <a:tab pos="685800" algn="l"/>
                <a:tab pos="800100" algn="l"/>
              </a:tabLst>
            </a:pPr>
            <a:r>
              <a:rPr lang="en-US" sz="2500" dirty="0" smtClean="0">
                <a:solidFill>
                  <a:srgbClr val="292934"/>
                </a:solidFill>
              </a:rPr>
              <a:t>The Google ‘Keyword Planner’ Tool</a:t>
            </a:r>
            <a:endParaRPr lang="en-US" sz="2500" dirty="0">
              <a:solidFill>
                <a:srgbClr val="292934"/>
              </a:solidFill>
            </a:endParaRPr>
          </a:p>
          <a:p>
            <a:pPr marL="914400" indent="-228600">
              <a:spcBef>
                <a:spcPts val="400"/>
              </a:spcBef>
              <a:spcAft>
                <a:spcPts val="1800"/>
              </a:spcAft>
              <a:buClr>
                <a:srgbClr val="0046D2"/>
              </a:buClr>
              <a:buSzPct val="100000"/>
              <a:buFont typeface="Arial" pitchFamily="34" charset="0"/>
              <a:buChar char="•"/>
              <a:tabLst>
                <a:tab pos="800100" algn="l"/>
                <a:tab pos="914400" algn="l"/>
              </a:tabLst>
            </a:pPr>
            <a:r>
              <a:rPr lang="en-US" sz="2300" b="0" dirty="0" smtClean="0">
                <a:solidFill>
                  <a:srgbClr val="292934"/>
                </a:solidFill>
              </a:rPr>
              <a:t>Go </a:t>
            </a:r>
            <a:r>
              <a:rPr lang="en-US" sz="2300" b="0" dirty="0">
                <a:solidFill>
                  <a:srgbClr val="292934"/>
                </a:solidFill>
              </a:rPr>
              <a:t>into your account, then click on “Tools,” </a:t>
            </a:r>
            <a:r>
              <a:rPr lang="en-US" sz="2300" b="0" dirty="0" smtClean="0">
                <a:solidFill>
                  <a:srgbClr val="292934"/>
                </a:solidFill>
              </a:rPr>
              <a:t/>
            </a:r>
            <a:br>
              <a:rPr lang="en-US" sz="2300" b="0" dirty="0" smtClean="0">
                <a:solidFill>
                  <a:srgbClr val="292934"/>
                </a:solidFill>
              </a:rPr>
            </a:br>
            <a:r>
              <a:rPr lang="en-US" sz="2300" b="0" dirty="0" smtClean="0">
                <a:solidFill>
                  <a:srgbClr val="292934"/>
                </a:solidFill>
              </a:rPr>
              <a:t>then </a:t>
            </a:r>
            <a:r>
              <a:rPr lang="en-US" sz="2300" b="0" dirty="0">
                <a:solidFill>
                  <a:srgbClr val="292934"/>
                </a:solidFill>
              </a:rPr>
              <a:t>“Keyword Planner</a:t>
            </a:r>
            <a:r>
              <a:rPr lang="en-US" sz="2300" b="0" dirty="0" smtClean="0">
                <a:solidFill>
                  <a:srgbClr val="292934"/>
                </a:solidFill>
              </a:rPr>
              <a:t>”</a:t>
            </a:r>
          </a:p>
          <a:p>
            <a:pPr marL="742950" lvl="0" indent="-457200">
              <a:spcBef>
                <a:spcPts val="400"/>
              </a:spcBef>
              <a:spcAft>
                <a:spcPts val="1800"/>
              </a:spcAft>
              <a:buClr>
                <a:srgbClr val="297FD5"/>
              </a:buClr>
              <a:buSzPct val="95000"/>
              <a:buFont typeface="+mj-lt"/>
              <a:buAutoNum type="arabicParenR" startAt="4"/>
              <a:tabLst>
                <a:tab pos="685800" algn="l"/>
                <a:tab pos="800100" algn="l"/>
              </a:tabLst>
            </a:pPr>
            <a:r>
              <a:rPr lang="en-US" sz="2500" dirty="0" smtClean="0">
                <a:solidFill>
                  <a:srgbClr val="292934"/>
                </a:solidFill>
              </a:rPr>
              <a:t>Wordtracker, </a:t>
            </a:r>
            <a:r>
              <a:rPr lang="en-US" sz="2500" b="0" dirty="0" smtClean="0">
                <a:solidFill>
                  <a:srgbClr val="292934"/>
                </a:solidFill>
                <a:hlinkClick r:id="rId2"/>
              </a:rPr>
              <a:t>www.wordtracker.com</a:t>
            </a:r>
            <a:r>
              <a:rPr lang="en-US" sz="2500" b="0" dirty="0" smtClean="0">
                <a:solidFill>
                  <a:srgbClr val="292934"/>
                </a:solidFill>
              </a:rPr>
              <a:t> </a:t>
            </a:r>
          </a:p>
          <a:p>
            <a:pPr marL="742950" lvl="0" indent="-457200">
              <a:spcBef>
                <a:spcPts val="400"/>
              </a:spcBef>
              <a:buClr>
                <a:srgbClr val="297FD5"/>
              </a:buClr>
              <a:buSzPct val="95000"/>
              <a:buFont typeface="+mj-lt"/>
              <a:buAutoNum type="arabicParenR" startAt="4"/>
              <a:tabLst>
                <a:tab pos="685800" algn="l"/>
                <a:tab pos="800100" algn="l"/>
              </a:tabLst>
            </a:pPr>
            <a:r>
              <a:rPr lang="en-US" sz="2500" dirty="0" smtClean="0">
                <a:solidFill>
                  <a:srgbClr val="292934"/>
                </a:solidFill>
              </a:rPr>
              <a:t>Keyword Details Report</a:t>
            </a:r>
            <a:endParaRPr lang="en-US" sz="2500" dirty="0">
              <a:solidFill>
                <a:srgbClr val="292934"/>
              </a:solidFill>
            </a:endParaRPr>
          </a:p>
          <a:p>
            <a:pPr marL="685800">
              <a:spcBef>
                <a:spcPts val="400"/>
              </a:spcBef>
              <a:buClr>
                <a:srgbClr val="0046D2"/>
              </a:buClr>
              <a:buSzPct val="100000"/>
              <a:tabLst>
                <a:tab pos="800100" algn="l"/>
                <a:tab pos="914400" algn="l"/>
              </a:tabLst>
            </a:pPr>
            <a:endParaRPr lang="en-US" sz="2300" b="0" dirty="0" smtClean="0">
              <a:solidFill>
                <a:srgbClr val="292934"/>
              </a:solidFill>
            </a:endParaRPr>
          </a:p>
          <a:p>
            <a:pPr marL="857250" lvl="0" indent="4000500">
              <a:spcBef>
                <a:spcPts val="400"/>
              </a:spcBef>
              <a:spcAft>
                <a:spcPts val="800"/>
              </a:spcAft>
              <a:tabLst>
                <a:tab pos="800100" algn="l"/>
              </a:tabLst>
            </a:pPr>
            <a:endParaRPr lang="en-US" sz="250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30773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87" y="1123950"/>
            <a:ext cx="7743825" cy="26479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2114550"/>
            <a:ext cx="2439768" cy="1352550"/>
          </a:xfrm>
          <a:prstGeom prst="rect">
            <a:avLst/>
          </a:prstGeom>
        </p:spPr>
      </p:pic>
    </p:spTree>
    <p:extLst>
      <p:ext uri="{BB962C8B-B14F-4D97-AF65-F5344CB8AC3E}">
        <p14:creationId xmlns:p14="http://schemas.microsoft.com/office/powerpoint/2010/main" val="42837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1036659"/>
            <a:ext cx="2933700" cy="3152775"/>
          </a:xfrm>
          <a:prstGeom prst="rect">
            <a:avLst/>
          </a:prstGeom>
        </p:spPr>
      </p:pic>
    </p:spTree>
    <p:extLst>
      <p:ext uri="{BB962C8B-B14F-4D97-AF65-F5344CB8AC3E}">
        <p14:creationId xmlns:p14="http://schemas.microsoft.com/office/powerpoint/2010/main" val="9484897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2963"/>
          <a:stretch/>
        </p:blipFill>
        <p:spPr>
          <a:xfrm>
            <a:off x="2035003" y="666750"/>
            <a:ext cx="5073993" cy="4476750"/>
          </a:xfrm>
          <a:prstGeom prst="rect">
            <a:avLst/>
          </a:prstGeom>
        </p:spPr>
      </p:pic>
    </p:spTree>
    <p:extLst>
      <p:ext uri="{BB962C8B-B14F-4D97-AF65-F5344CB8AC3E}">
        <p14:creationId xmlns:p14="http://schemas.microsoft.com/office/powerpoint/2010/main" val="1031628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470659" y="1581150"/>
            <a:ext cx="8229600" cy="2286000"/>
          </a:xfrm>
          <a:prstGeom prst="rect">
            <a:avLst/>
          </a:prstGeom>
        </p:spPr>
        <p:txBody>
          <a:bodyPr vert="horz" lIns="91440" tIns="45720" rIns="91440" bIns="45720" rtlCol="0" anchor="b">
            <a:noAutofit/>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sz="5000" dirty="0" smtClean="0"/>
              <a:t>KEYWORD </a:t>
            </a:r>
            <a:br>
              <a:rPr lang="en-US" sz="5000" dirty="0" smtClean="0"/>
            </a:br>
            <a:r>
              <a:rPr lang="en-US" sz="5000" dirty="0" smtClean="0"/>
              <a:t>MATCHING </a:t>
            </a:r>
            <a:br>
              <a:rPr lang="en-US" sz="5000" dirty="0" smtClean="0"/>
            </a:br>
            <a:r>
              <a:rPr lang="en-US" sz="5000" dirty="0" smtClean="0"/>
              <a:t>OPTIONS</a:t>
            </a:r>
            <a:endParaRPr lang="en-US" sz="5000" dirty="0"/>
          </a:p>
        </p:txBody>
      </p:sp>
      <p:sp>
        <p:nvSpPr>
          <p:cNvPr id="8" name="Rectangle 7"/>
          <p:cNvSpPr/>
          <p:nvPr/>
        </p:nvSpPr>
        <p:spPr>
          <a:xfrm>
            <a:off x="1447800" y="1438154"/>
            <a:ext cx="45719" cy="2428995"/>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5237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457200" y="971550"/>
            <a:ext cx="8610600" cy="3280172"/>
          </a:xfrm>
        </p:spPr>
        <p:txBody>
          <a:bodyPr>
            <a:noAutofit/>
          </a:bodyPr>
          <a:lstStyle/>
          <a:p>
            <a:pPr lvl="0">
              <a:lnSpc>
                <a:spcPts val="2900"/>
              </a:lnSpc>
              <a:spcBef>
                <a:spcPts val="400"/>
              </a:spcBef>
              <a:buSzPct val="100000"/>
            </a:pPr>
            <a:r>
              <a:rPr lang="en-US" sz="2500" dirty="0" smtClean="0">
                <a:solidFill>
                  <a:srgbClr val="297FD5"/>
                </a:solidFill>
              </a:rPr>
              <a:t>How Matching Options Work</a:t>
            </a:r>
            <a:endParaRPr lang="en-US" sz="2500" dirty="0">
              <a:solidFill>
                <a:srgbClr val="297FD5"/>
              </a:solidFill>
            </a:endParaRPr>
          </a:p>
          <a:p>
            <a:pPr marL="285750">
              <a:spcBef>
                <a:spcPts val="400"/>
              </a:spcBef>
              <a:buClr>
                <a:srgbClr val="297FD5"/>
              </a:buClr>
              <a:buSzPct val="125000"/>
              <a:tabLst>
                <a:tab pos="685800" algn="l"/>
                <a:tab pos="800100" algn="l"/>
              </a:tabLst>
            </a:pPr>
            <a:r>
              <a:rPr lang="en-US" sz="2500" b="0" dirty="0">
                <a:solidFill>
                  <a:srgbClr val="292934"/>
                </a:solidFill>
              </a:rPr>
              <a:t>There are different ways of inputting </a:t>
            </a:r>
            <a:r>
              <a:rPr lang="en-US" sz="2500" b="0" dirty="0" smtClean="0">
                <a:solidFill>
                  <a:srgbClr val="292934"/>
                </a:solidFill>
              </a:rPr>
              <a:t>Keywords</a:t>
            </a:r>
            <a:r>
              <a:rPr lang="en-US" sz="2500" b="0" dirty="0">
                <a:solidFill>
                  <a:srgbClr val="292934"/>
                </a:solidFill>
              </a:rPr>
              <a:t>, and how you do it will determine when your ads are </a:t>
            </a:r>
            <a:r>
              <a:rPr lang="en-US" sz="2500" b="0" dirty="0" smtClean="0">
                <a:solidFill>
                  <a:srgbClr val="292934"/>
                </a:solidFill>
              </a:rPr>
              <a:t>displayed.</a:t>
            </a:r>
            <a:endParaRPr lang="en-US" sz="2500" b="0" dirty="0">
              <a:solidFill>
                <a:srgbClr val="292934"/>
              </a:solidFill>
            </a:endParaRPr>
          </a:p>
          <a:p>
            <a:pPr marL="969963" indent="-231775">
              <a:spcBef>
                <a:spcPts val="400"/>
              </a:spcBef>
              <a:buClr>
                <a:srgbClr val="297FD5"/>
              </a:buClr>
              <a:buSzPct val="125000"/>
              <a:buFont typeface="Arial" pitchFamily="34" charset="0"/>
              <a:buChar char="•"/>
              <a:tabLst>
                <a:tab pos="685800" algn="l"/>
                <a:tab pos="800100" algn="l"/>
              </a:tabLst>
            </a:pPr>
            <a:r>
              <a:rPr lang="en-US" sz="2400" dirty="0">
                <a:solidFill>
                  <a:srgbClr val="292934"/>
                </a:solidFill>
              </a:rPr>
              <a:t>Broad Match:  tennis shoes </a:t>
            </a:r>
          </a:p>
          <a:p>
            <a:pPr marL="969963" indent="-231775">
              <a:spcBef>
                <a:spcPts val="400"/>
              </a:spcBef>
              <a:buClr>
                <a:srgbClr val="297FD5"/>
              </a:buClr>
              <a:buSzPct val="125000"/>
              <a:buFont typeface="Arial" pitchFamily="34" charset="0"/>
              <a:buChar char="•"/>
              <a:tabLst>
                <a:tab pos="685800" algn="l"/>
                <a:tab pos="800100" algn="l"/>
              </a:tabLst>
            </a:pPr>
            <a:r>
              <a:rPr lang="en-US" sz="2400" dirty="0">
                <a:solidFill>
                  <a:srgbClr val="292934"/>
                </a:solidFill>
              </a:rPr>
              <a:t>Broad Match Modifier:  +tennis +shoes</a:t>
            </a:r>
          </a:p>
          <a:p>
            <a:pPr marL="969963" indent="-231775">
              <a:spcBef>
                <a:spcPts val="400"/>
              </a:spcBef>
              <a:buClr>
                <a:srgbClr val="297FD5"/>
              </a:buClr>
              <a:buSzPct val="125000"/>
              <a:buFont typeface="Arial" pitchFamily="34" charset="0"/>
              <a:buChar char="•"/>
              <a:tabLst>
                <a:tab pos="685800" algn="l"/>
                <a:tab pos="800100" algn="l"/>
              </a:tabLst>
            </a:pPr>
            <a:r>
              <a:rPr lang="en-US" sz="2400" dirty="0">
                <a:solidFill>
                  <a:srgbClr val="292934"/>
                </a:solidFill>
              </a:rPr>
              <a:t>Phrase Match:  “tennis shoes”</a:t>
            </a:r>
          </a:p>
          <a:p>
            <a:pPr marL="969963" indent="-231775">
              <a:spcBef>
                <a:spcPts val="400"/>
              </a:spcBef>
              <a:buClr>
                <a:srgbClr val="297FD5"/>
              </a:buClr>
              <a:buSzPct val="125000"/>
              <a:buFont typeface="Arial" pitchFamily="34" charset="0"/>
              <a:buChar char="•"/>
              <a:tabLst>
                <a:tab pos="685800" algn="l"/>
                <a:tab pos="800100" algn="l"/>
              </a:tabLst>
            </a:pPr>
            <a:r>
              <a:rPr lang="en-US" sz="2400" dirty="0">
                <a:solidFill>
                  <a:srgbClr val="292934"/>
                </a:solidFill>
              </a:rPr>
              <a:t>Exact Match:  [tennis shoes]</a:t>
            </a:r>
            <a:endParaRPr lang="en-US" sz="2400" dirty="0" smtClean="0">
              <a:solidFill>
                <a:srgbClr val="292934"/>
              </a:solidFill>
            </a:endParaRPr>
          </a:p>
          <a:p>
            <a:pPr marL="742950" indent="-285750">
              <a:spcBef>
                <a:spcPts val="400"/>
              </a:spcBef>
              <a:spcAft>
                <a:spcPts val="1200"/>
              </a:spcAft>
              <a:tabLst>
                <a:tab pos="800100" algn="l"/>
              </a:tabLst>
            </a:pPr>
            <a:endParaRPr lang="en-US" sz="18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95428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480060" y="1047750"/>
            <a:ext cx="7620000" cy="3280172"/>
          </a:xfrm>
        </p:spPr>
        <p:txBody>
          <a:bodyPr>
            <a:noAutofit/>
          </a:bodyPr>
          <a:lstStyle/>
          <a:p>
            <a:pPr marL="457200" lvl="0" indent="-457200">
              <a:lnSpc>
                <a:spcPts val="2900"/>
              </a:lnSpc>
              <a:spcBef>
                <a:spcPts val="400"/>
              </a:spcBef>
              <a:spcAft>
                <a:spcPts val="1800"/>
              </a:spcAft>
              <a:buClr>
                <a:srgbClr val="297FD5"/>
              </a:buClr>
              <a:buSzPct val="95000"/>
              <a:buFont typeface="+mj-lt"/>
              <a:buAutoNum type="arabicParenR"/>
            </a:pPr>
            <a:r>
              <a:rPr lang="en-US" sz="2500" dirty="0" smtClean="0"/>
              <a:t>Broad Match: </a:t>
            </a:r>
            <a:r>
              <a:rPr lang="en-US" sz="2500" b="0" dirty="0" smtClean="0"/>
              <a:t>tennis shoes</a:t>
            </a:r>
            <a:endParaRPr lang="en-US" sz="2500" b="0" dirty="0"/>
          </a:p>
          <a:p>
            <a:pPr marL="461963" lvl="0">
              <a:spcBef>
                <a:spcPts val="400"/>
              </a:spcBef>
              <a:spcAft>
                <a:spcPts val="1800"/>
              </a:spcAft>
              <a:buClr>
                <a:srgbClr val="292349"/>
              </a:buClr>
              <a:buSzPct val="100000"/>
              <a:tabLst>
                <a:tab pos="800100" algn="l"/>
                <a:tab pos="1085850" algn="l"/>
              </a:tabLst>
            </a:pPr>
            <a:r>
              <a:rPr lang="en-US" sz="2500" b="0" dirty="0" smtClean="0">
                <a:solidFill>
                  <a:srgbClr val="292934"/>
                </a:solidFill>
              </a:rPr>
              <a:t>Google </a:t>
            </a:r>
            <a:r>
              <a:rPr lang="en-US" sz="2500" b="0" dirty="0">
                <a:solidFill>
                  <a:srgbClr val="292934"/>
                </a:solidFill>
              </a:rPr>
              <a:t>will display your ad on any version of the phrase “tennis shoes</a:t>
            </a:r>
            <a:r>
              <a:rPr lang="en-US" sz="2500" b="0" dirty="0" smtClean="0">
                <a:solidFill>
                  <a:srgbClr val="292934"/>
                </a:solidFill>
              </a:rPr>
              <a:t>”.</a:t>
            </a:r>
          </a:p>
          <a:p>
            <a:pPr marL="461963" lvl="0">
              <a:spcBef>
                <a:spcPts val="400"/>
              </a:spcBef>
              <a:spcAft>
                <a:spcPts val="1800"/>
              </a:spcAft>
              <a:buClr>
                <a:srgbClr val="292349"/>
              </a:buClr>
              <a:buSzPct val="100000"/>
              <a:tabLst>
                <a:tab pos="800100" algn="l"/>
                <a:tab pos="1085850" algn="l"/>
              </a:tabLst>
            </a:pPr>
            <a:r>
              <a:rPr lang="en-US" sz="2500" b="0" dirty="0" smtClean="0">
                <a:solidFill>
                  <a:srgbClr val="292934"/>
                </a:solidFill>
              </a:rPr>
              <a:t>On </a:t>
            </a:r>
            <a:r>
              <a:rPr lang="en-US" sz="2500" b="0" dirty="0">
                <a:solidFill>
                  <a:srgbClr val="292934"/>
                </a:solidFill>
              </a:rPr>
              <a:t>Broad Match, your ad will also appear for related </a:t>
            </a:r>
            <a:r>
              <a:rPr lang="en-US" sz="2500" b="0" dirty="0" smtClean="0">
                <a:solidFill>
                  <a:srgbClr val="292934"/>
                </a:solidFill>
              </a:rPr>
              <a:t>phrases, e.g., “</a:t>
            </a:r>
            <a:r>
              <a:rPr lang="en-US" sz="2500" b="0" dirty="0">
                <a:solidFill>
                  <a:srgbClr val="292934"/>
                </a:solidFill>
              </a:rPr>
              <a:t>sporting </a:t>
            </a:r>
            <a:r>
              <a:rPr lang="en-US" sz="2500" b="0" dirty="0" smtClean="0">
                <a:solidFill>
                  <a:srgbClr val="292934"/>
                </a:solidFill>
              </a:rPr>
              <a:t>footwear.”</a:t>
            </a:r>
            <a:endParaRPr lang="en-US" sz="2500" b="0" dirty="0">
              <a:solidFill>
                <a:srgbClr val="292934"/>
              </a:solidFill>
            </a:endParaRPr>
          </a:p>
          <a:p>
            <a:pPr marL="742950" indent="-285750">
              <a:spcBef>
                <a:spcPts val="400"/>
              </a:spcBef>
              <a:spcAft>
                <a:spcPts val="1200"/>
              </a:spcAft>
              <a:tabLst>
                <a:tab pos="80010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30945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480060" y="1047750"/>
            <a:ext cx="7620000" cy="3280172"/>
          </a:xfrm>
        </p:spPr>
        <p:txBody>
          <a:bodyPr>
            <a:noAutofit/>
          </a:bodyPr>
          <a:lstStyle/>
          <a:p>
            <a:pPr marL="457200" lvl="0" indent="-457200">
              <a:lnSpc>
                <a:spcPts val="2900"/>
              </a:lnSpc>
              <a:spcBef>
                <a:spcPts val="400"/>
              </a:spcBef>
              <a:buClr>
                <a:srgbClr val="297FD5"/>
              </a:buClr>
              <a:buSzPct val="95000"/>
              <a:buFont typeface="+mj-lt"/>
              <a:buAutoNum type="arabicParenR"/>
            </a:pPr>
            <a:r>
              <a:rPr lang="en-US" sz="2500" dirty="0" smtClean="0"/>
              <a:t>Broad Match: </a:t>
            </a:r>
            <a:r>
              <a:rPr lang="en-US" sz="2500" b="0" dirty="0" smtClean="0"/>
              <a:t>tennis shoes</a:t>
            </a:r>
            <a:endParaRPr lang="en-US" sz="2500" b="0" dirty="0"/>
          </a:p>
          <a:p>
            <a:pPr marL="461963" lvl="0">
              <a:spcBef>
                <a:spcPts val="400"/>
              </a:spcBef>
              <a:buClr>
                <a:srgbClr val="292349"/>
              </a:buClr>
              <a:buSzPct val="100000"/>
              <a:tabLst>
                <a:tab pos="800100" algn="l"/>
                <a:tab pos="1085850" algn="l"/>
              </a:tabLst>
            </a:pPr>
            <a:r>
              <a:rPr lang="en-US" sz="2500" dirty="0" smtClean="0">
                <a:solidFill>
                  <a:srgbClr val="292934"/>
                </a:solidFill>
              </a:rPr>
              <a:t>Example: Marketing</a:t>
            </a:r>
          </a:p>
          <a:p>
            <a:pPr marL="969963" lvl="0" indent="-231775">
              <a:spcBef>
                <a:spcPts val="400"/>
              </a:spcBef>
              <a:buClr>
                <a:srgbClr val="297FD5"/>
              </a:buClr>
              <a:buSzPct val="125000"/>
              <a:buFont typeface="Arial" pitchFamily="34" charset="0"/>
              <a:buChar char="•"/>
              <a:tabLst>
                <a:tab pos="685800" algn="l"/>
                <a:tab pos="800100" algn="l"/>
              </a:tabLst>
            </a:pPr>
            <a:r>
              <a:rPr lang="en-US" sz="2400" b="0" dirty="0">
                <a:solidFill>
                  <a:srgbClr val="292934"/>
                </a:solidFill>
              </a:rPr>
              <a:t>Our ads were appearing when people searched for phrases like “Billingsgate Market</a:t>
            </a:r>
            <a:r>
              <a:rPr lang="en-US" sz="2400" b="0" dirty="0" smtClean="0">
                <a:solidFill>
                  <a:srgbClr val="292934"/>
                </a:solidFill>
              </a:rPr>
              <a:t>”.</a:t>
            </a:r>
            <a:endParaRPr lang="en-US" sz="2400" b="0" dirty="0">
              <a:solidFill>
                <a:srgbClr val="292934"/>
              </a:solidFill>
            </a:endParaRPr>
          </a:p>
          <a:p>
            <a:pPr marL="969963" lvl="0" indent="-231775">
              <a:spcBef>
                <a:spcPts val="400"/>
              </a:spcBef>
              <a:buClr>
                <a:srgbClr val="297FD5"/>
              </a:buClr>
              <a:buSzPct val="125000"/>
              <a:buFont typeface="Arial" pitchFamily="34" charset="0"/>
              <a:buChar char="•"/>
              <a:tabLst>
                <a:tab pos="685800" algn="l"/>
                <a:tab pos="800100" algn="l"/>
              </a:tabLst>
            </a:pPr>
            <a:r>
              <a:rPr lang="en-US" sz="2400" b="0" dirty="0">
                <a:solidFill>
                  <a:srgbClr val="292934"/>
                </a:solidFill>
              </a:rPr>
              <a:t>Someone searching for Billingsgate Market probably isn’t looking for what I have to </a:t>
            </a:r>
            <a:r>
              <a:rPr lang="en-US" sz="2400" b="0" dirty="0" smtClean="0">
                <a:solidFill>
                  <a:srgbClr val="292934"/>
                </a:solidFill>
              </a:rPr>
              <a:t>offer.</a:t>
            </a:r>
          </a:p>
          <a:p>
            <a:pPr marL="461963" lvl="0">
              <a:spcBef>
                <a:spcPts val="400"/>
              </a:spcBef>
              <a:buClr>
                <a:srgbClr val="297FD5"/>
              </a:buClr>
              <a:buSzPct val="125000"/>
              <a:tabLst>
                <a:tab pos="461963" algn="l"/>
                <a:tab pos="800100" algn="l"/>
              </a:tabLst>
            </a:pPr>
            <a:r>
              <a:rPr lang="en-US" sz="2500" dirty="0" smtClean="0">
                <a:solidFill>
                  <a:srgbClr val="292934"/>
                </a:solidFill>
              </a:rPr>
              <a:t>Be very careful about using Broad Match!</a:t>
            </a:r>
            <a:endParaRPr lang="en-US" sz="2500" dirty="0">
              <a:solidFill>
                <a:srgbClr val="292934"/>
              </a:solidFill>
            </a:endParaRPr>
          </a:p>
          <a:p>
            <a:pPr marL="461963" lvl="0">
              <a:spcBef>
                <a:spcPts val="400"/>
              </a:spcBef>
              <a:spcAft>
                <a:spcPts val="1200"/>
              </a:spcAft>
              <a:buClr>
                <a:srgbClr val="292349"/>
              </a:buClr>
              <a:buSzPct val="100000"/>
              <a:tabLst>
                <a:tab pos="800100" algn="l"/>
                <a:tab pos="1085850" algn="l"/>
              </a:tabLst>
            </a:pP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94170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521454" y="1047750"/>
            <a:ext cx="8241545" cy="3280172"/>
          </a:xfrm>
        </p:spPr>
        <p:txBody>
          <a:bodyPr>
            <a:noAutofit/>
          </a:bodyPr>
          <a:lstStyle/>
          <a:p>
            <a:pPr marL="457200" lvl="0" indent="-457200">
              <a:lnSpc>
                <a:spcPts val="2900"/>
              </a:lnSpc>
              <a:spcBef>
                <a:spcPts val="400"/>
              </a:spcBef>
              <a:spcAft>
                <a:spcPts val="1800"/>
              </a:spcAft>
              <a:buClr>
                <a:srgbClr val="297FD5"/>
              </a:buClr>
              <a:buSzPct val="95000"/>
              <a:buFont typeface="+mj-lt"/>
              <a:buAutoNum type="arabicParenR" startAt="2"/>
            </a:pPr>
            <a:r>
              <a:rPr lang="en-US" sz="2500" dirty="0" smtClean="0"/>
              <a:t>Broad Match Modifier: </a:t>
            </a:r>
            <a:r>
              <a:rPr lang="en-US" sz="2500" b="0" dirty="0" smtClean="0"/>
              <a:t>+tennis +shoes</a:t>
            </a:r>
            <a:endParaRPr lang="en-US" sz="2500" b="0" dirty="0"/>
          </a:p>
          <a:p>
            <a:pPr marL="461963" lvl="0">
              <a:spcBef>
                <a:spcPts val="400"/>
              </a:spcBef>
              <a:spcAft>
                <a:spcPts val="1800"/>
              </a:spcAft>
              <a:buClr>
                <a:srgbClr val="292349"/>
              </a:buClr>
              <a:buSzPct val="100000"/>
              <a:tabLst>
                <a:tab pos="461963" algn="l"/>
                <a:tab pos="1085850" algn="l"/>
              </a:tabLst>
            </a:pPr>
            <a:r>
              <a:rPr lang="en-US" sz="2500" b="0" dirty="0">
                <a:solidFill>
                  <a:srgbClr val="292934"/>
                </a:solidFill>
              </a:rPr>
              <a:t>Your ad will display when the words “tennis” and “shoes” are present in the </a:t>
            </a:r>
            <a:r>
              <a:rPr lang="en-US" sz="2500" b="0" dirty="0" smtClean="0">
                <a:solidFill>
                  <a:srgbClr val="292934"/>
                </a:solidFill>
              </a:rPr>
              <a:t>query.</a:t>
            </a:r>
            <a:endParaRPr lang="en-US" sz="2500" b="0" dirty="0">
              <a:solidFill>
                <a:srgbClr val="292934"/>
              </a:solidFill>
            </a:endParaRPr>
          </a:p>
          <a:p>
            <a:pPr marL="461963" lvl="0">
              <a:spcBef>
                <a:spcPts val="400"/>
              </a:spcBef>
              <a:buClr>
                <a:srgbClr val="292349"/>
              </a:buClr>
              <a:buSzPct val="100000"/>
              <a:tabLst>
                <a:tab pos="461963" algn="l"/>
                <a:tab pos="1085850" algn="l"/>
              </a:tabLst>
            </a:pPr>
            <a:r>
              <a:rPr lang="en-US" sz="2500" dirty="0">
                <a:solidFill>
                  <a:srgbClr val="292934"/>
                </a:solidFill>
              </a:rPr>
              <a:t>Start with Broad Match Modifier, not Broad </a:t>
            </a:r>
            <a:r>
              <a:rPr lang="en-US" sz="2500" dirty="0" smtClean="0">
                <a:solidFill>
                  <a:srgbClr val="292934"/>
                </a:solidFill>
              </a:rPr>
              <a:t>Match.</a:t>
            </a: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58005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457200" y="1047750"/>
            <a:ext cx="7620000" cy="3280172"/>
          </a:xfrm>
        </p:spPr>
        <p:txBody>
          <a:bodyPr>
            <a:noAutofit/>
          </a:bodyPr>
          <a:lstStyle/>
          <a:p>
            <a:pPr marL="457200" lvl="0" indent="-457200">
              <a:lnSpc>
                <a:spcPts val="2900"/>
              </a:lnSpc>
              <a:spcBef>
                <a:spcPts val="400"/>
              </a:spcBef>
              <a:buClr>
                <a:srgbClr val="297FD5"/>
              </a:buClr>
              <a:buSzPct val="95000"/>
              <a:buFont typeface="+mj-lt"/>
              <a:buAutoNum type="arabicParenR" startAt="3"/>
            </a:pPr>
            <a:r>
              <a:rPr lang="en-US" sz="2500" dirty="0" smtClean="0"/>
              <a:t>Phrase Match: </a:t>
            </a:r>
            <a:r>
              <a:rPr lang="en-US" sz="2500" b="0" dirty="0" smtClean="0"/>
              <a:t>“tennis shoes”</a:t>
            </a:r>
            <a:endParaRPr lang="en-US" sz="2500" b="0" dirty="0"/>
          </a:p>
          <a:p>
            <a:pPr marL="341313" lvl="0" indent="1588">
              <a:spcBef>
                <a:spcPts val="400"/>
              </a:spcBef>
              <a:buClr>
                <a:srgbClr val="292349"/>
              </a:buClr>
              <a:buSzPct val="100000"/>
              <a:tabLst>
                <a:tab pos="800100" algn="l"/>
                <a:tab pos="1085850" algn="l"/>
              </a:tabLst>
            </a:pPr>
            <a:r>
              <a:rPr lang="en-US" sz="2500" dirty="0">
                <a:solidFill>
                  <a:srgbClr val="292934"/>
                </a:solidFill>
              </a:rPr>
              <a:t>Your ad will display when the query includes your exact </a:t>
            </a:r>
            <a:r>
              <a:rPr lang="en-US" sz="2500" dirty="0" smtClean="0">
                <a:solidFill>
                  <a:srgbClr val="292934"/>
                </a:solidFill>
              </a:rPr>
              <a:t>phrase.</a:t>
            </a:r>
            <a:endParaRPr lang="en-US" sz="2500" dirty="0">
              <a:solidFill>
                <a:srgbClr val="292934"/>
              </a:solidFill>
            </a:endParaRPr>
          </a:p>
          <a:p>
            <a:pPr marL="969963" lvl="0" indent="-231775">
              <a:spcBef>
                <a:spcPts val="400"/>
              </a:spcBef>
              <a:buClr>
                <a:srgbClr val="297FD5"/>
              </a:buClr>
              <a:buSzPct val="125000"/>
              <a:buFont typeface="Arial" pitchFamily="34" charset="0"/>
              <a:buChar char="•"/>
              <a:tabLst>
                <a:tab pos="685800" algn="l"/>
                <a:tab pos="800100" algn="l"/>
              </a:tabLst>
            </a:pPr>
            <a:r>
              <a:rPr lang="en-US" sz="2400" b="0" dirty="0">
                <a:solidFill>
                  <a:srgbClr val="292934"/>
                </a:solidFill>
              </a:rPr>
              <a:t>Your ad will appear if someone searches for, “Where can I get new tennis shoes?”</a:t>
            </a:r>
          </a:p>
          <a:p>
            <a:pPr marL="969963" lvl="0" indent="-231775">
              <a:spcBef>
                <a:spcPts val="400"/>
              </a:spcBef>
              <a:buClr>
                <a:srgbClr val="297FD5"/>
              </a:buClr>
              <a:buSzPct val="125000"/>
              <a:buFont typeface="Arial" pitchFamily="34" charset="0"/>
              <a:buChar char="•"/>
              <a:tabLst>
                <a:tab pos="685800" algn="l"/>
                <a:tab pos="800100" algn="l"/>
              </a:tabLst>
            </a:pPr>
            <a:r>
              <a:rPr lang="en-US" sz="2400" b="0" dirty="0">
                <a:solidFill>
                  <a:srgbClr val="292934"/>
                </a:solidFill>
              </a:rPr>
              <a:t>If they search for, “Where can I get shoes to play tennis in?” your ad will not </a:t>
            </a:r>
            <a:r>
              <a:rPr lang="en-US" sz="2400" b="0" dirty="0" smtClean="0">
                <a:solidFill>
                  <a:srgbClr val="292934"/>
                </a:solidFill>
              </a:rPr>
              <a:t>appear.</a:t>
            </a:r>
            <a:endParaRPr lang="en-US" sz="2400" b="0" dirty="0">
              <a:solidFill>
                <a:srgbClr val="292934"/>
              </a:solidFill>
            </a:endParaRPr>
          </a:p>
          <a:p>
            <a:pPr marL="341313" lvl="0" indent="1588">
              <a:spcBef>
                <a:spcPts val="400"/>
              </a:spcBef>
              <a:buClr>
                <a:srgbClr val="292349"/>
              </a:buClr>
              <a:buSzPct val="100000"/>
              <a:tabLst>
                <a:tab pos="800100" algn="l"/>
                <a:tab pos="1085850" algn="l"/>
              </a:tabLst>
            </a:pPr>
            <a:r>
              <a:rPr lang="en-US" sz="2500" dirty="0" smtClean="0">
                <a:solidFill>
                  <a:srgbClr val="292934"/>
                </a:solidFill>
              </a:rPr>
              <a:t>Phrase </a:t>
            </a:r>
            <a:r>
              <a:rPr lang="en-US" sz="2500" dirty="0">
                <a:solidFill>
                  <a:srgbClr val="292934"/>
                </a:solidFill>
              </a:rPr>
              <a:t>Match is more specific and more </a:t>
            </a:r>
            <a:r>
              <a:rPr lang="en-US" sz="2500" dirty="0" smtClean="0">
                <a:solidFill>
                  <a:srgbClr val="292934"/>
                </a:solidFill>
              </a:rPr>
              <a:t>accurate.</a:t>
            </a: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95099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517130" y="971550"/>
            <a:ext cx="8093470" cy="3280172"/>
          </a:xfrm>
        </p:spPr>
        <p:txBody>
          <a:bodyPr>
            <a:noAutofit/>
          </a:bodyPr>
          <a:lstStyle/>
          <a:p>
            <a:pPr marL="457200" lvl="0" indent="-457200">
              <a:lnSpc>
                <a:spcPts val="2900"/>
              </a:lnSpc>
              <a:spcBef>
                <a:spcPts val="400"/>
              </a:spcBef>
              <a:buClr>
                <a:srgbClr val="297FD5"/>
              </a:buClr>
              <a:buSzPct val="95000"/>
              <a:buFont typeface="+mj-lt"/>
              <a:buAutoNum type="arabicParenR" startAt="4"/>
            </a:pPr>
            <a:r>
              <a:rPr lang="en-US" sz="2500" dirty="0" smtClean="0"/>
              <a:t>Exact Match: </a:t>
            </a:r>
            <a:r>
              <a:rPr lang="en-US" sz="2500" b="0" dirty="0"/>
              <a:t>[</a:t>
            </a:r>
            <a:r>
              <a:rPr lang="en-US" sz="2500" b="0" dirty="0" smtClean="0"/>
              <a:t>tennis shoes]</a:t>
            </a:r>
            <a:endParaRPr lang="en-US" sz="2500" b="0" dirty="0"/>
          </a:p>
          <a:p>
            <a:pPr marL="341313" lvl="0" indent="1588">
              <a:spcBef>
                <a:spcPts val="400"/>
              </a:spcBef>
              <a:spcAft>
                <a:spcPts val="0"/>
              </a:spcAft>
              <a:buClr>
                <a:srgbClr val="292349"/>
              </a:buClr>
              <a:buSzPct val="100000"/>
              <a:tabLst>
                <a:tab pos="800100" algn="l"/>
                <a:tab pos="1085850" algn="l"/>
              </a:tabLst>
            </a:pPr>
            <a:r>
              <a:rPr lang="en-US" sz="2500" dirty="0">
                <a:solidFill>
                  <a:srgbClr val="292934"/>
                </a:solidFill>
              </a:rPr>
              <a:t>Your ad will only be displayed if people search for the phrase “tennis shoes” and nothing </a:t>
            </a:r>
            <a:r>
              <a:rPr lang="en-US" sz="2500" dirty="0" smtClean="0">
                <a:solidFill>
                  <a:srgbClr val="292934"/>
                </a:solidFill>
              </a:rPr>
              <a:t>else.</a:t>
            </a:r>
            <a:endParaRPr lang="en-US" sz="2500" dirty="0">
              <a:solidFill>
                <a:srgbClr val="292934"/>
              </a:solidFill>
            </a:endParaRPr>
          </a:p>
          <a:p>
            <a:pPr marL="969963" lvl="0" indent="-231775">
              <a:spcBef>
                <a:spcPts val="400"/>
              </a:spcBef>
              <a:spcAft>
                <a:spcPts val="1200"/>
              </a:spcAft>
              <a:buClr>
                <a:srgbClr val="297FD5"/>
              </a:buClr>
              <a:buSzPct val="125000"/>
              <a:buFont typeface="Arial" pitchFamily="34" charset="0"/>
              <a:buChar char="•"/>
              <a:tabLst>
                <a:tab pos="685800" algn="l"/>
                <a:tab pos="800100" algn="l"/>
              </a:tabLst>
            </a:pPr>
            <a:r>
              <a:rPr lang="en-US" sz="2400" b="0" dirty="0">
                <a:solidFill>
                  <a:srgbClr val="292934"/>
                </a:solidFill>
              </a:rPr>
              <a:t>If people search for “cheap tennis shoes”, your ad won’t </a:t>
            </a:r>
            <a:r>
              <a:rPr lang="en-US" sz="2400" b="0" dirty="0" smtClean="0">
                <a:solidFill>
                  <a:srgbClr val="292934"/>
                </a:solidFill>
              </a:rPr>
              <a:t>appear.</a:t>
            </a:r>
            <a:endParaRPr lang="en-US" sz="2400" b="0" dirty="0">
              <a:solidFill>
                <a:srgbClr val="292934"/>
              </a:solidFill>
            </a:endParaRPr>
          </a:p>
          <a:p>
            <a:pPr marL="341313" lvl="0" indent="1588">
              <a:spcBef>
                <a:spcPts val="400"/>
              </a:spcBef>
              <a:buClr>
                <a:srgbClr val="292349"/>
              </a:buClr>
              <a:buSzPct val="100000"/>
              <a:tabLst>
                <a:tab pos="800100" algn="l"/>
                <a:tab pos="1085850" algn="l"/>
              </a:tabLst>
            </a:pPr>
            <a:r>
              <a:rPr lang="en-US" sz="2500" dirty="0" smtClean="0">
                <a:solidFill>
                  <a:srgbClr val="292934"/>
                </a:solidFill>
              </a:rPr>
              <a:t>You </a:t>
            </a:r>
            <a:r>
              <a:rPr lang="en-US" sz="2500" dirty="0">
                <a:solidFill>
                  <a:srgbClr val="292934"/>
                </a:solidFill>
              </a:rPr>
              <a:t>will get less clicks, but they will be highly qualified </a:t>
            </a:r>
            <a:r>
              <a:rPr lang="en-US" sz="2500" dirty="0" smtClean="0">
                <a:solidFill>
                  <a:srgbClr val="292934"/>
                </a:solidFill>
              </a:rPr>
              <a:t>clicks.</a:t>
            </a:r>
            <a:endParaRPr lang="en-US" sz="250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64439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Keyword Matching options</a:t>
            </a:r>
            <a:endParaRPr lang="en-US" dirty="0"/>
          </a:p>
        </p:txBody>
      </p:sp>
      <p:sp>
        <p:nvSpPr>
          <p:cNvPr id="3" name="Content Placeholder 2"/>
          <p:cNvSpPr>
            <a:spLocks noGrp="1"/>
          </p:cNvSpPr>
          <p:nvPr>
            <p:ph idx="1"/>
          </p:nvPr>
        </p:nvSpPr>
        <p:spPr>
          <a:xfrm>
            <a:off x="304800" y="1047750"/>
            <a:ext cx="7620000" cy="3280172"/>
          </a:xfrm>
        </p:spPr>
        <p:txBody>
          <a:bodyPr>
            <a:noAutofit/>
          </a:bodyPr>
          <a:lstStyle/>
          <a:p>
            <a:pPr marL="341313" lvl="0" indent="1588">
              <a:spcBef>
                <a:spcPts val="400"/>
              </a:spcBef>
              <a:spcAft>
                <a:spcPts val="0"/>
              </a:spcAft>
              <a:buClr>
                <a:srgbClr val="292349"/>
              </a:buClr>
              <a:buSzPct val="100000"/>
              <a:tabLst>
                <a:tab pos="800100" algn="l"/>
                <a:tab pos="1085850" algn="l"/>
              </a:tabLst>
            </a:pPr>
            <a:r>
              <a:rPr lang="en-US" sz="2500" dirty="0" smtClean="0">
                <a:solidFill>
                  <a:srgbClr val="297FD5"/>
                </a:solidFill>
              </a:rPr>
              <a:t>Best Practice</a:t>
            </a:r>
          </a:p>
          <a:p>
            <a:pPr marL="341313" lvl="0" indent="1588">
              <a:spcBef>
                <a:spcPts val="400"/>
              </a:spcBef>
              <a:spcAft>
                <a:spcPts val="0"/>
              </a:spcAft>
              <a:buClr>
                <a:srgbClr val="292349"/>
              </a:buClr>
              <a:buSzPct val="100000"/>
              <a:tabLst>
                <a:tab pos="800100" algn="l"/>
                <a:tab pos="1085850" algn="l"/>
              </a:tabLst>
            </a:pPr>
            <a:r>
              <a:rPr lang="en-US" sz="2500" b="0" dirty="0">
                <a:solidFill>
                  <a:srgbClr val="292934"/>
                </a:solidFill>
              </a:rPr>
              <a:t>Is to get to the point where you have a large number of Ad Groups, each with just a phrase and exact match – or just an exact </a:t>
            </a:r>
            <a:r>
              <a:rPr lang="en-US" sz="2500" b="0" dirty="0" smtClean="0">
                <a:solidFill>
                  <a:srgbClr val="292934"/>
                </a:solidFill>
              </a:rPr>
              <a:t>match. Then </a:t>
            </a:r>
            <a:r>
              <a:rPr lang="en-US" sz="2500" b="0" dirty="0">
                <a:solidFill>
                  <a:srgbClr val="292934"/>
                </a:solidFill>
              </a:rPr>
              <a:t>broad match is used for research or if you are certain that it is profitable for </a:t>
            </a:r>
            <a:r>
              <a:rPr lang="en-US" sz="2500" b="0" dirty="0" smtClean="0">
                <a:solidFill>
                  <a:srgbClr val="292934"/>
                </a:solidFill>
              </a:rPr>
              <a:t>you.</a:t>
            </a:r>
            <a:endParaRPr lang="en-US" sz="2500" b="0" dirty="0">
              <a:solidFill>
                <a:srgbClr val="292934"/>
              </a:solidFill>
            </a:endParaRPr>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4157205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3139"/>
            <a:ext cx="8229600" cy="628411"/>
          </a:xfrm>
        </p:spPr>
        <p:txBody>
          <a:bodyPr>
            <a:normAutofit fontScale="90000"/>
          </a:bodyPr>
          <a:lstStyle/>
          <a:p>
            <a:r>
              <a:rPr lang="en-US" sz="3200" dirty="0"/>
              <a:t>Competitors’ Trademarks </a:t>
            </a:r>
            <a:r>
              <a:rPr lang="en-US" sz="3200" dirty="0" smtClean="0"/>
              <a:t/>
            </a:r>
            <a:br>
              <a:rPr lang="en-US" sz="3200" dirty="0" smtClean="0"/>
            </a:br>
            <a:r>
              <a:rPr lang="en-US" sz="3200" dirty="0" smtClean="0"/>
              <a:t>and Keywords</a:t>
            </a:r>
            <a:endParaRPr lang="en-US" dirty="0"/>
          </a:p>
        </p:txBody>
      </p:sp>
      <p:sp>
        <p:nvSpPr>
          <p:cNvPr id="3" name="Content Placeholder 2"/>
          <p:cNvSpPr>
            <a:spLocks noGrp="1"/>
          </p:cNvSpPr>
          <p:nvPr>
            <p:ph idx="1"/>
          </p:nvPr>
        </p:nvSpPr>
        <p:spPr>
          <a:xfrm>
            <a:off x="533400" y="1215835"/>
            <a:ext cx="8077200" cy="3280172"/>
          </a:xfrm>
        </p:spPr>
        <p:txBody>
          <a:bodyPr>
            <a:noAutofit/>
          </a:bodyPr>
          <a:lstStyle/>
          <a:p>
            <a:r>
              <a:rPr lang="en-US" sz="2500" b="0" dirty="0"/>
              <a:t>You cannot use a trademark in your ad unless you own it. Legally, you can use a trademark as a </a:t>
            </a:r>
            <a:r>
              <a:rPr lang="en-US" sz="2500" b="0" dirty="0" smtClean="0"/>
              <a:t>Keyword. </a:t>
            </a:r>
            <a:r>
              <a:rPr lang="en-US" sz="2500" b="0" dirty="0"/>
              <a:t>So if you own your own brand of training shoes, you could use ‘Nike’ as a </a:t>
            </a:r>
            <a:r>
              <a:rPr lang="en-US" sz="2500" b="0" dirty="0" smtClean="0"/>
              <a:t>Keyword.</a:t>
            </a:r>
          </a:p>
          <a:p>
            <a:r>
              <a:rPr lang="en-US" sz="2500" b="0" dirty="0" smtClean="0"/>
              <a:t>If </a:t>
            </a:r>
            <a:r>
              <a:rPr lang="en-US" sz="2500" b="0" dirty="0"/>
              <a:t>your competitors are corporations, this is a strategy you may want to consider. If they are small businesses or individuals, it’s generally regarded as bad practice to try to steal their traffic.</a:t>
            </a:r>
          </a:p>
        </p:txBody>
      </p:sp>
      <p:sp>
        <p:nvSpPr>
          <p:cNvPr id="5" name="Rectangle 4"/>
          <p:cNvSpPr/>
          <p:nvPr/>
        </p:nvSpPr>
        <p:spPr>
          <a:xfrm flipH="1">
            <a:off x="411482" y="133350"/>
            <a:ext cx="45719" cy="7620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24594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470659" y="1962150"/>
            <a:ext cx="8229600" cy="1371600"/>
          </a:xfrm>
          <a:prstGeom prst="rect">
            <a:avLst/>
          </a:prstGeom>
        </p:spPr>
        <p:txBody>
          <a:bodyPr vert="horz" lIns="91440" tIns="45720" rIns="91440" bIns="45720" rtlCol="0" anchor="b">
            <a:noAutofit/>
          </a:bodyPr>
          <a:lstStyle>
            <a:lvl1pPr algn="l" defTabSz="914400" rtl="0" eaLnBrk="1" latinLnBrk="0" hangingPunct="1">
              <a:spcBef>
                <a:spcPct val="0"/>
              </a:spcBef>
              <a:buNone/>
              <a:defRPr sz="3000" kern="1200" cap="all" spc="-60" baseline="0">
                <a:solidFill>
                  <a:schemeClr val="tx2"/>
                </a:solidFill>
                <a:latin typeface="+mj-lt"/>
                <a:ea typeface="+mj-ea"/>
                <a:cs typeface="+mj-cs"/>
              </a:defRPr>
            </a:lvl1pPr>
          </a:lstStyle>
          <a:p>
            <a:r>
              <a:rPr lang="en-US" sz="5000" dirty="0" smtClean="0"/>
              <a:t>MEASURE CONVERSIONS</a:t>
            </a:r>
            <a:endParaRPr lang="en-US" sz="5000" dirty="0"/>
          </a:p>
        </p:txBody>
      </p:sp>
      <p:sp>
        <p:nvSpPr>
          <p:cNvPr id="9" name="Rectangle 8"/>
          <p:cNvSpPr/>
          <p:nvPr/>
        </p:nvSpPr>
        <p:spPr>
          <a:xfrm>
            <a:off x="1447800" y="1819154"/>
            <a:ext cx="45719" cy="1438395"/>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09343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pic>
        <p:nvPicPr>
          <p:cNvPr id="7" name="Content Placeholder 6" descr="Conversion-0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33063"/>
            <a:ext cx="7620000" cy="2842548"/>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60933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pic>
        <p:nvPicPr>
          <p:cNvPr id="4" name="Content Placeholder 3" descr="Conversion-02.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32721"/>
            <a:ext cx="7620000" cy="2643232"/>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421882240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pic>
        <p:nvPicPr>
          <p:cNvPr id="7" name="Content Placeholder 6" descr="Conversion-03.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1561" y="1314450"/>
            <a:ext cx="6411278" cy="3279775"/>
          </a:xfrm>
        </p:spPr>
      </p:pic>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21348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descr="Conversion-0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819150"/>
            <a:ext cx="5082048" cy="51435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1352550"/>
            <a:ext cx="8766107" cy="2209800"/>
          </a:xfrm>
          <a:prstGeom prst="rect">
            <a:avLst/>
          </a:prstGeom>
        </p:spPr>
      </p:pic>
    </p:spTree>
    <p:extLst>
      <p:ext uri="{BB962C8B-B14F-4D97-AF65-F5344CB8AC3E}">
        <p14:creationId xmlns:p14="http://schemas.microsoft.com/office/powerpoint/2010/main" val="142891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onversion-0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971550"/>
            <a:ext cx="4653911" cy="51435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123950"/>
            <a:ext cx="8286406" cy="2895600"/>
          </a:xfrm>
          <a:prstGeom prst="rect">
            <a:avLst/>
          </a:prstGeom>
        </p:spPr>
      </p:pic>
    </p:spTree>
    <p:extLst>
      <p:ext uri="{BB962C8B-B14F-4D97-AF65-F5344CB8AC3E}">
        <p14:creationId xmlns:p14="http://schemas.microsoft.com/office/powerpoint/2010/main" val="199368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Conversion-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727390"/>
            <a:ext cx="4811849" cy="51435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507" y="1733550"/>
            <a:ext cx="7728985" cy="2176072"/>
          </a:xfrm>
          <a:prstGeom prst="rect">
            <a:avLst/>
          </a:prstGeom>
        </p:spPr>
      </p:pic>
    </p:spTree>
    <p:extLst>
      <p:ext uri="{BB962C8B-B14F-4D97-AF65-F5344CB8AC3E}">
        <p14:creationId xmlns:p14="http://schemas.microsoft.com/office/powerpoint/2010/main" val="328743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onversion-07.png"/>
          <p:cNvPicPr>
            <a:picLocks noChangeAspect="1"/>
          </p:cNvPicPr>
          <p:nvPr/>
        </p:nvPicPr>
        <p:blipFill rotWithShape="1">
          <a:blip r:embed="rId2">
            <a:extLst>
              <a:ext uri="{28A0092B-C50C-407E-A947-70E740481C1C}">
                <a14:useLocalDpi xmlns:a14="http://schemas.microsoft.com/office/drawing/2010/main" val="0"/>
              </a:ext>
            </a:extLst>
          </a:blip>
          <a:srcRect t="34707" b="9046"/>
          <a:stretch/>
        </p:blipFill>
        <p:spPr>
          <a:xfrm>
            <a:off x="1447800" y="1428750"/>
            <a:ext cx="5140406" cy="35814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727390"/>
            <a:ext cx="6629400" cy="3057762"/>
          </a:xfrm>
          <a:prstGeom prst="rect">
            <a:avLst/>
          </a:prstGeom>
        </p:spPr>
      </p:pic>
    </p:spTree>
    <p:extLst>
      <p:ext uri="{BB962C8B-B14F-4D97-AF65-F5344CB8AC3E}">
        <p14:creationId xmlns:p14="http://schemas.microsoft.com/office/powerpoint/2010/main" val="151156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Conversion-08.png"/>
          <p:cNvPicPr>
            <a:picLocks noChangeAspect="1"/>
          </p:cNvPicPr>
          <p:nvPr/>
        </p:nvPicPr>
        <p:blipFill rotWithShape="1">
          <a:blip r:embed="rId2">
            <a:extLst>
              <a:ext uri="{28A0092B-C50C-407E-A947-70E740481C1C}">
                <a14:useLocalDpi xmlns:a14="http://schemas.microsoft.com/office/drawing/2010/main" val="0"/>
              </a:ext>
            </a:extLst>
          </a:blip>
          <a:srcRect t="49348" b="9057"/>
          <a:stretch/>
        </p:blipFill>
        <p:spPr>
          <a:xfrm>
            <a:off x="1314450" y="1657350"/>
            <a:ext cx="6034641" cy="2667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819150"/>
            <a:ext cx="9327265" cy="2755394"/>
          </a:xfrm>
          <a:prstGeom prst="rect">
            <a:avLst/>
          </a:prstGeom>
        </p:spPr>
      </p:pic>
    </p:spTree>
    <p:extLst>
      <p:ext uri="{BB962C8B-B14F-4D97-AF65-F5344CB8AC3E}">
        <p14:creationId xmlns:p14="http://schemas.microsoft.com/office/powerpoint/2010/main" val="96260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onversion-10.png"/>
          <p:cNvPicPr>
            <a:picLocks noChangeAspect="1"/>
          </p:cNvPicPr>
          <p:nvPr/>
        </p:nvPicPr>
        <p:blipFill rotWithShape="1">
          <a:blip r:embed="rId2">
            <a:extLst>
              <a:ext uri="{28A0092B-C50C-407E-A947-70E740481C1C}">
                <a14:useLocalDpi xmlns:a14="http://schemas.microsoft.com/office/drawing/2010/main" val="0"/>
              </a:ext>
            </a:extLst>
          </a:blip>
          <a:srcRect t="53333"/>
          <a:stretch/>
        </p:blipFill>
        <p:spPr>
          <a:xfrm>
            <a:off x="1600200" y="1581150"/>
            <a:ext cx="5746579" cy="2400300"/>
          </a:xfrm>
          <a:prstGeom prst="rect">
            <a:avLst/>
          </a:prstGeom>
        </p:spPr>
      </p:pic>
    </p:spTree>
    <p:extLst>
      <p:ext uri="{BB962C8B-B14F-4D97-AF65-F5344CB8AC3E}">
        <p14:creationId xmlns:p14="http://schemas.microsoft.com/office/powerpoint/2010/main" val="139967164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Conversion-11.png"/>
          <p:cNvPicPr>
            <a:picLocks noChangeAspect="1"/>
          </p:cNvPicPr>
          <p:nvPr/>
        </p:nvPicPr>
        <p:blipFill rotWithShape="1">
          <a:blip r:embed="rId2">
            <a:extLst>
              <a:ext uri="{28A0092B-C50C-407E-A947-70E740481C1C}">
                <a14:useLocalDpi xmlns:a14="http://schemas.microsoft.com/office/drawing/2010/main" val="0"/>
              </a:ext>
            </a:extLst>
          </a:blip>
          <a:srcRect t="46892"/>
          <a:stretch/>
        </p:blipFill>
        <p:spPr>
          <a:xfrm>
            <a:off x="1752600" y="1123950"/>
            <a:ext cx="5207146" cy="3936933"/>
          </a:xfrm>
          <a:prstGeom prst="rect">
            <a:avLst/>
          </a:prstGeom>
        </p:spPr>
      </p:pic>
    </p:spTree>
    <p:extLst>
      <p:ext uri="{BB962C8B-B14F-4D97-AF65-F5344CB8AC3E}">
        <p14:creationId xmlns:p14="http://schemas.microsoft.com/office/powerpoint/2010/main" val="33517812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descr="Conversion-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94928"/>
            <a:ext cx="9144000" cy="794885"/>
          </a:xfrm>
          <a:prstGeom prst="rect">
            <a:avLst/>
          </a:prstGeom>
        </p:spPr>
      </p:pic>
    </p:spTree>
    <p:extLst>
      <p:ext uri="{BB962C8B-B14F-4D97-AF65-F5344CB8AC3E}">
        <p14:creationId xmlns:p14="http://schemas.microsoft.com/office/powerpoint/2010/main" val="305387935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 Conversions</a:t>
            </a:r>
            <a:endParaRPr lang="en-US"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Conversion-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2520" y="1653603"/>
            <a:ext cx="5024080" cy="1977984"/>
          </a:xfrm>
          <a:prstGeom prst="rect">
            <a:avLst/>
          </a:prstGeom>
        </p:spPr>
      </p:pic>
    </p:spTree>
    <p:extLst>
      <p:ext uri="{BB962C8B-B14F-4D97-AF65-F5344CB8AC3E}">
        <p14:creationId xmlns:p14="http://schemas.microsoft.com/office/powerpoint/2010/main" val="15608333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Seminar 1 Checklist</a:t>
            </a:r>
            <a:endParaRPr lang="en-US" dirty="0"/>
          </a:p>
        </p:txBody>
      </p:sp>
      <p:sp>
        <p:nvSpPr>
          <p:cNvPr id="3" name="Content Placeholder 2"/>
          <p:cNvSpPr>
            <a:spLocks noGrp="1"/>
          </p:cNvSpPr>
          <p:nvPr>
            <p:ph idx="1"/>
          </p:nvPr>
        </p:nvSpPr>
        <p:spPr>
          <a:xfrm>
            <a:off x="515277" y="971550"/>
            <a:ext cx="8171524" cy="3280172"/>
          </a:xfrm>
        </p:spPr>
        <p:txBody>
          <a:bodyPr>
            <a:noAutofit/>
          </a:bodyPr>
          <a:lstStyle/>
          <a:p>
            <a:pPr marL="457200" lvl="0" indent="-457200">
              <a:spcBef>
                <a:spcPts val="0"/>
              </a:spcBef>
              <a:spcAft>
                <a:spcPts val="1200"/>
              </a:spcAft>
              <a:buClr>
                <a:srgbClr val="297FD5"/>
              </a:buClr>
              <a:buSzPct val="95000"/>
              <a:buFont typeface="+mj-lt"/>
              <a:buAutoNum type="arabicParenR"/>
            </a:pPr>
            <a:r>
              <a:rPr lang="en-US" sz="2300" b="0" dirty="0"/>
              <a:t>If you’re reaching your daily budget, either increase </a:t>
            </a:r>
            <a:r>
              <a:rPr lang="en-US" sz="2300" b="0" dirty="0" smtClean="0"/>
              <a:t>it </a:t>
            </a:r>
            <a:r>
              <a:rPr lang="en-US" sz="2300" b="0" dirty="0"/>
              <a:t>or reduce the cost per click.</a:t>
            </a:r>
          </a:p>
          <a:p>
            <a:pPr marL="457200" lvl="0" indent="-457200">
              <a:spcBef>
                <a:spcPts val="0"/>
              </a:spcBef>
              <a:spcAft>
                <a:spcPts val="1200"/>
              </a:spcAft>
              <a:buClr>
                <a:srgbClr val="297FD5"/>
              </a:buClr>
              <a:buSzPct val="95000"/>
              <a:buFont typeface="+mj-lt"/>
              <a:buAutoNum type="arabicParenR"/>
            </a:pPr>
            <a:r>
              <a:rPr lang="en-US" sz="2300" b="0" dirty="0" smtClean="0"/>
              <a:t>Consider </a:t>
            </a:r>
            <a:r>
              <a:rPr lang="en-US" sz="2300" b="0" dirty="0"/>
              <a:t>spending more, being willing to break </a:t>
            </a:r>
            <a:r>
              <a:rPr lang="en-US" sz="2300" b="0" dirty="0" smtClean="0"/>
              <a:t>even, </a:t>
            </a:r>
            <a:r>
              <a:rPr lang="en-US" sz="2300" b="0" dirty="0"/>
              <a:t>and </a:t>
            </a:r>
            <a:r>
              <a:rPr lang="en-US" sz="2300" b="0" dirty="0" smtClean="0"/>
              <a:t>bringing in </a:t>
            </a:r>
            <a:r>
              <a:rPr lang="en-US" sz="2300" b="0" dirty="0"/>
              <a:t>large numbers of new customers as a result.</a:t>
            </a:r>
          </a:p>
          <a:p>
            <a:pPr marL="457200" lvl="0" indent="-457200">
              <a:spcBef>
                <a:spcPts val="0"/>
              </a:spcBef>
              <a:spcAft>
                <a:spcPts val="1200"/>
              </a:spcAft>
              <a:buClr>
                <a:srgbClr val="297FD5"/>
              </a:buClr>
              <a:buSzPct val="95000"/>
              <a:buFont typeface="+mj-lt"/>
              <a:buAutoNum type="arabicParenR"/>
            </a:pPr>
            <a:r>
              <a:rPr lang="en-US" sz="2300" b="0" dirty="0" smtClean="0"/>
              <a:t>Optimize </a:t>
            </a:r>
            <a:r>
              <a:rPr lang="en-US" sz="2300" b="0" dirty="0"/>
              <a:t>your </a:t>
            </a:r>
            <a:r>
              <a:rPr lang="en-US" sz="2300" b="0" dirty="0" smtClean="0"/>
              <a:t>Keywords</a:t>
            </a:r>
            <a:r>
              <a:rPr lang="en-US" sz="2300" b="0" dirty="0"/>
              <a:t>. Make sure that you are bidding on the maximum </a:t>
            </a:r>
            <a:r>
              <a:rPr lang="en-US" sz="2300" b="0" dirty="0" smtClean="0"/>
              <a:t>number </a:t>
            </a:r>
            <a:r>
              <a:rPr lang="en-US" sz="2300" b="0" dirty="0"/>
              <a:t>of relevant </a:t>
            </a:r>
            <a:r>
              <a:rPr lang="en-US" sz="2300" b="0" dirty="0" smtClean="0"/>
              <a:t>Keywords</a:t>
            </a:r>
            <a:r>
              <a:rPr lang="en-US" sz="2300" b="0" dirty="0"/>
              <a:t>. Brainstorm new </a:t>
            </a:r>
            <a:r>
              <a:rPr lang="en-US" sz="2300" b="0" dirty="0" smtClean="0"/>
              <a:t>Keywords</a:t>
            </a:r>
            <a:r>
              <a:rPr lang="en-US" sz="2300" b="0" dirty="0"/>
              <a:t>. Use tools such as </a:t>
            </a:r>
            <a:r>
              <a:rPr lang="en-US" sz="2300" b="0" dirty="0" smtClean="0"/>
              <a:t>the </a:t>
            </a:r>
            <a:r>
              <a:rPr lang="en-US" sz="2300" b="0" dirty="0"/>
              <a:t>Google </a:t>
            </a:r>
            <a:r>
              <a:rPr lang="en-US" sz="2300" b="0" dirty="0" smtClean="0"/>
              <a:t>Search Tool </a:t>
            </a:r>
            <a:r>
              <a:rPr lang="en-US" sz="2300" b="0" dirty="0"/>
              <a:t>and the </a:t>
            </a:r>
            <a:r>
              <a:rPr lang="en-US" sz="2300" b="0" dirty="0" smtClean="0"/>
              <a:t>Keyword Details Report </a:t>
            </a:r>
            <a:r>
              <a:rPr lang="en-US" sz="2300" b="0" dirty="0"/>
              <a:t>to assist you</a:t>
            </a:r>
            <a:r>
              <a:rPr lang="en-US" sz="2300" b="0" dirty="0" smtClean="0"/>
              <a:t>.</a:t>
            </a:r>
            <a:endParaRPr lang="en-US" sz="230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63055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Seminar 1 Checklist</a:t>
            </a:r>
            <a:endParaRPr lang="en-US" dirty="0"/>
          </a:p>
        </p:txBody>
      </p:sp>
      <p:sp>
        <p:nvSpPr>
          <p:cNvPr id="3" name="Content Placeholder 2"/>
          <p:cNvSpPr>
            <a:spLocks noGrp="1"/>
          </p:cNvSpPr>
          <p:nvPr>
            <p:ph idx="1"/>
          </p:nvPr>
        </p:nvSpPr>
        <p:spPr>
          <a:xfrm>
            <a:off x="515276" y="971550"/>
            <a:ext cx="8400123" cy="3280172"/>
          </a:xfrm>
        </p:spPr>
        <p:txBody>
          <a:bodyPr>
            <a:noAutofit/>
          </a:bodyPr>
          <a:lstStyle/>
          <a:p>
            <a:pPr marL="457200" lvl="0" indent="-457200">
              <a:spcBef>
                <a:spcPts val="0"/>
              </a:spcBef>
              <a:spcAft>
                <a:spcPts val="1200"/>
              </a:spcAft>
              <a:buClr>
                <a:srgbClr val="297FD5"/>
              </a:buClr>
              <a:buSzPct val="95000"/>
              <a:buFont typeface="+mj-lt"/>
              <a:buAutoNum type="arabicParenR" startAt="4"/>
            </a:pPr>
            <a:r>
              <a:rPr lang="en-US" sz="2300" b="0" dirty="0" smtClean="0"/>
              <a:t>When </a:t>
            </a:r>
            <a:r>
              <a:rPr lang="en-US" sz="2300" b="0" dirty="0"/>
              <a:t>you set up your </a:t>
            </a:r>
            <a:r>
              <a:rPr lang="en-US" sz="2300" b="0" dirty="0" smtClean="0"/>
              <a:t>Keywords</a:t>
            </a:r>
            <a:r>
              <a:rPr lang="en-US" sz="2300" b="0" dirty="0"/>
              <a:t>, enter them with different matching options </a:t>
            </a:r>
            <a:r>
              <a:rPr lang="en-US" sz="2300" b="0" dirty="0" smtClean="0"/>
              <a:t>and </a:t>
            </a:r>
            <a:r>
              <a:rPr lang="en-US" sz="2300" b="0" dirty="0"/>
              <a:t>start measuring the results.</a:t>
            </a:r>
          </a:p>
          <a:p>
            <a:pPr marL="457200" lvl="0" indent="-457200">
              <a:spcBef>
                <a:spcPts val="0"/>
              </a:spcBef>
              <a:spcAft>
                <a:spcPts val="1200"/>
              </a:spcAft>
              <a:buClr>
                <a:srgbClr val="297FD5"/>
              </a:buClr>
              <a:buSzPct val="95000"/>
              <a:buFont typeface="+mj-lt"/>
              <a:buAutoNum type="arabicParenR" startAt="4"/>
            </a:pPr>
            <a:r>
              <a:rPr lang="en-US" sz="2300" b="0" dirty="0" smtClean="0"/>
              <a:t>Make </a:t>
            </a:r>
            <a:r>
              <a:rPr lang="en-US" sz="2300" b="0" dirty="0"/>
              <a:t>sure that you can measure how many people are coming to your site </a:t>
            </a:r>
            <a:r>
              <a:rPr lang="en-US" sz="2300" b="0" dirty="0" smtClean="0"/>
              <a:t>and </a:t>
            </a:r>
            <a:r>
              <a:rPr lang="en-US" sz="2300" b="0" dirty="0"/>
              <a:t>how many are converting.</a:t>
            </a:r>
          </a:p>
          <a:p>
            <a:pPr marL="457200" lvl="0" indent="-457200">
              <a:spcBef>
                <a:spcPts val="0"/>
              </a:spcBef>
              <a:spcAft>
                <a:spcPts val="1200"/>
              </a:spcAft>
              <a:buClr>
                <a:srgbClr val="297FD5"/>
              </a:buClr>
              <a:buSzPct val="95000"/>
              <a:buFont typeface="+mj-lt"/>
              <a:buAutoNum type="arabicParenR" startAt="4"/>
            </a:pPr>
            <a:r>
              <a:rPr lang="en-US" sz="2300" b="0" dirty="0" smtClean="0"/>
              <a:t>Make </a:t>
            </a:r>
            <a:r>
              <a:rPr lang="en-US" sz="2300" b="0" dirty="0"/>
              <a:t>sure that the Google conversion counter is on your website </a:t>
            </a:r>
            <a:r>
              <a:rPr lang="en-US" sz="2300" b="0" dirty="0" smtClean="0"/>
              <a:t>‘</a:t>
            </a:r>
            <a:r>
              <a:rPr lang="en-US" sz="2300" b="0" dirty="0"/>
              <a:t>thank you’ page(s</a:t>
            </a:r>
            <a:r>
              <a:rPr lang="en-US" sz="2300" b="0" dirty="0" smtClean="0"/>
              <a:t>).</a:t>
            </a:r>
            <a:endParaRPr lang="en-US" sz="2300" dirty="0"/>
          </a:p>
        </p:txBody>
      </p:sp>
      <p:sp>
        <p:nvSpPr>
          <p:cNvPr id="5" name="Rectangle 4"/>
          <p:cNvSpPr/>
          <p:nvPr/>
        </p:nvSpPr>
        <p:spPr>
          <a:xfrm>
            <a:off x="457201" y="270190"/>
            <a:ext cx="45719" cy="457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61608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
            <a:ext cx="7010400" cy="1047748"/>
          </a:xfrm>
        </p:spPr>
        <p:txBody>
          <a:bodyPr>
            <a:normAutofit/>
          </a:bodyPr>
          <a:lstStyle/>
          <a:p>
            <a:r>
              <a:rPr lang="en-US" dirty="0" smtClean="0"/>
              <a:t>MAIN COURSE PAGE AND MEMBERS’ PRIVATE GROUP</a:t>
            </a:r>
            <a:endParaRPr lang="en-US" dirty="0"/>
          </a:p>
        </p:txBody>
      </p:sp>
      <p:sp>
        <p:nvSpPr>
          <p:cNvPr id="3" name="Content Placeholder 2"/>
          <p:cNvSpPr>
            <a:spLocks noGrp="1"/>
          </p:cNvSpPr>
          <p:nvPr>
            <p:ph idx="1"/>
          </p:nvPr>
        </p:nvSpPr>
        <p:spPr>
          <a:xfrm>
            <a:off x="0" y="1276350"/>
            <a:ext cx="9144000" cy="3280172"/>
          </a:xfrm>
        </p:spPr>
        <p:txBody>
          <a:bodyPr>
            <a:normAutofit/>
          </a:bodyPr>
          <a:lstStyle/>
          <a:p>
            <a:pPr lvl="0" algn="ctr"/>
            <a:r>
              <a:rPr lang="en-US" sz="2500" dirty="0" smtClean="0"/>
              <a:t>All the course information, slides and </a:t>
            </a:r>
            <a:br>
              <a:rPr lang="en-US" sz="2500" dirty="0" smtClean="0"/>
            </a:br>
            <a:r>
              <a:rPr lang="en-US" sz="2500" dirty="0" smtClean="0"/>
              <a:t>Seminar recordings are here:</a:t>
            </a:r>
          </a:p>
          <a:p>
            <a:pPr algn="ctr"/>
            <a:r>
              <a:rPr lang="en-US" sz="2500" u="sng" dirty="0">
                <a:hlinkClick r:id="rId2"/>
              </a:rPr>
              <a:t>http://www.cardell2015.com</a:t>
            </a:r>
            <a:endParaRPr lang="en-US" sz="2500" dirty="0"/>
          </a:p>
          <a:p>
            <a:pPr lvl="0" algn="ctr"/>
            <a:endParaRPr lang="en-US" sz="1400" dirty="0"/>
          </a:p>
          <a:p>
            <a:pPr lvl="0" algn="ctr"/>
            <a:r>
              <a:rPr lang="en-US" sz="2500" dirty="0" smtClean="0"/>
              <a:t>The Private Facebook Group for Members is here:</a:t>
            </a:r>
          </a:p>
          <a:p>
            <a:pPr lvl="0" algn="ctr"/>
            <a:r>
              <a:rPr lang="en-US" sz="2500" u="sng" dirty="0">
                <a:hlinkClick r:id="rId3"/>
              </a:rPr>
              <a:t>https://www.facebook.com/groups/ppcmastery</a:t>
            </a:r>
            <a:r>
              <a:rPr lang="en-US" sz="2500" u="sng" dirty="0" smtClean="0">
                <a:hlinkClick r:id="rId3"/>
              </a:rPr>
              <a:t>/</a:t>
            </a:r>
            <a:r>
              <a:rPr lang="en-US" sz="2500" u="sng" dirty="0" smtClean="0"/>
              <a:t> </a:t>
            </a:r>
          </a:p>
        </p:txBody>
      </p:sp>
      <p:sp>
        <p:nvSpPr>
          <p:cNvPr id="8" name="Rectangle 7"/>
          <p:cNvSpPr/>
          <p:nvPr/>
        </p:nvSpPr>
        <p:spPr>
          <a:xfrm>
            <a:off x="434899" y="133350"/>
            <a:ext cx="45719" cy="8382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836919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2000" b="-12000"/>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895350"/>
            <a:ext cx="8404825" cy="3086004"/>
          </a:xfrm>
          <a:prstGeom prst="rect">
            <a:avLst/>
          </a:prstGeom>
        </p:spPr>
      </p:pic>
    </p:spTree>
    <p:custDataLst>
      <p:tags r:id="rId1"/>
    </p:custDataLst>
    <p:extLst>
      <p:ext uri="{BB962C8B-B14F-4D97-AF65-F5344CB8AC3E}">
        <p14:creationId xmlns:p14="http://schemas.microsoft.com/office/powerpoint/2010/main" val="1365936624"/>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 name="ISPRING_UUID" val="{5DE7548B-E0AB-4A69-BF39-AA471C90BCA7}"/>
  <p:tag name="ISPRING_RESOURCE_FOLDER" val="C:\Users\Susie\Documents\_design\Cardell Media\How to Double Your Online Sales Webinar\Double Your Online Sales\"/>
  <p:tag name="ISPRING_SCORM_RATE_QUIZZES" val="0"/>
  <p:tag name="ISPRING_SCORM_PASSING_SCORE" val="100.0000000000"/>
  <p:tag name="ISPRING_RESOURCE_FOLDER_STATIC" val="C:\Users\Susie\Documents\_design\Cardell Media\How to Double Your Online Sales Webinar\Double Your Online Sales\"/>
  <p:tag name="ISPRING_PRESENTATION_PATH" val="C:\Users\Susie\Documents\_design\Cardell Media\Ultimate Marketing 2012\Seminar 5\Seminar5.pptx"/>
  <p:tag name="ISPRING_PRESENTATION_INFO" val="&lt;?xml version=&quot;1.0&quot; encoding=&quot;UTF-8&quot; standalone=&quot;no&quot; ?&gt;&#10;&lt;presentation&gt;&#10;&#10;  &lt;slides&gt;&#10;    &lt;slide duration=&quot;516&quot; id=&quot;{C76D6F4D-ACF2-4A90-9EF4-A4ACBA550F5F}&quot; pptId=&quot;641&quot; transitionDuration=&quot;0&quot;/&gt;&#10;    &lt;slide duration=&quot;68923&quot; id=&quot;{EE4A1647-4E6D-4EAB-9365-6D9B868DAB38}&quot; pptId=&quot;642&quot; transitionDuration=&quot;0&quot;/&gt;&#10;    &lt;slide duration=&quot;73895&quot; id=&quot;{36041C0D-22A4-4FB9-A98C-A932D24D658E}&quot; pptId=&quot;528&quot; transitionDuration=&quot;0&quot;/&gt;&#10;    &lt;slide duration=&quot;33483&quot; id=&quot;{B0B76D2B-27A5-482C-BEEC-EB31733E7409}&quot; pptId=&quot;706&quot; transitionDuration=&quot;0&quot;/&gt;&#10;    &lt;slide duration=&quot;7570&quot; id=&quot;{C0684171-EB0D-461D-B5DB-8EF83CC1D1C7}&quot; pptId=&quot;703&quot; transitionDuration=&quot;0&quot;/&gt;&#10;    &lt;slide duration=&quot;275176&quot; id=&quot;{C28E8BF8-4176-4D18-8EBE-C5DF95A00330}&quot; pptId=&quot;708&quot; transitionDuration=&quot;0&quot;/&gt;&#10;    &lt;slide duration=&quot;89222&quot; id=&quot;{74396C09-5CA9-4F3D-85B4-C10978D0894E}&quot; pptId=&quot;709&quot; transitionDuration=&quot;0&quot;/&gt;&#10;    &lt;slide duration=&quot;154045&quot; id=&quot;{DDFDC778-FA62-491E-906F-E23699FE4917}&quot; pptId=&quot;710&quot; transitionDuration=&quot;0&quot;/&gt;&#10;    &lt;slide duration=&quot;157098&quot; id=&quot;{C5A9E39D-A22F-45C2-BE58-DC95B7F1EA86}&quot; pptId=&quot;711&quot; transitionDuration=&quot;0&quot;/&gt;&#10;    &lt;slide duration=&quot;85464&quot; id=&quot;{CB4F974A-3145-4324-A89F-AB661C8BA01A}&quot; pptId=&quot;606&quot; transitionDuration=&quot;0&quot;/&gt;&#10;    &lt;slide duration=&quot;52997&quot; id=&quot;{A42E5CB2-F908-4B3C-A325-0BFFB8B8D60C}&quot; pptId=&quot;712&quot; transitionDuration=&quot;0&quot;/&gt;&#10;    &lt;slide duration=&quot;30324&quot; id=&quot;{F2A22B06-8851-4FF3-BC46-16DC45869DCE}&quot; pptId=&quot;586&quot; transitionDuration=&quot;0&quot;/&gt;&#10;    &lt;slide duration=&quot;93305&quot; id=&quot;{E6022A10-280E-43C7-A5EB-A867F6694484}&quot; pptId=&quot;713&quot; transitionDuration=&quot;0&quot;/&gt;&#10;    &lt;slide duration=&quot;36322&quot; id=&quot;{B0FFE486-C53B-4890-9023-C7E87918F0B5}&quot; pptId=&quot;714&quot; transitionDuration=&quot;0&quot;/&gt;&#10;    &lt;slide duration=&quot;44945&quot; id=&quot;{FED45E72-8513-45E0-A888-F385C538D10E}&quot; pptId=&quot;716&quot; transitionDuration=&quot;0&quot;/&gt;&#10;    &lt;slide duration=&quot;36495&quot; id=&quot;{215F7336-0ABA-4F24-90B7-50634153B6D6}&quot; pptId=&quot;717&quot; transitionDuration=&quot;0&quot;/&gt;&#10;    &lt;slide duration=&quot;106800&quot; id=&quot;{99A38A3E-98DC-40BC-A17B-3089785F7128}&quot; pptId=&quot;718&quot; transitionDuration=&quot;0&quot;/&gt;&#10;    &lt;slide duration=&quot;33820&quot; id=&quot;{B0DB539A-5BAD-41D9-A1A2-59DFE0305897}&quot; pptId=&quot;722&quot; transitionDuration=&quot;0&quot;/&gt;&#10;    &lt;slide duration=&quot;43184&quot; id=&quot;{E40EECA4-DA34-4533-B09E-6EBF71C32E9B}&quot; pptId=&quot;720&quot; transitionDuration=&quot;0&quot;/&gt;&#10;    &lt;slide duration=&quot;70183&quot; id=&quot;{D2D3A518-F007-43A7-8F54-9E18BB6C302F}&quot; pptId=&quot;721&quot; transitionDuration=&quot;0&quot;/&gt;&#10;    &lt;slide duration=&quot;39586&quot; id=&quot;{B4B3D430-DDDA-40E2-871B-66201EB903B7}&quot; pptId=&quot;719&quot; transitionDuration=&quot;0&quot;/&gt;&#10;    &lt;slide duration=&quot;41035&quot; id=&quot;{DEED93F4-554F-4113-8EA9-E6AF70B04361}&quot; pptId=&quot;723&quot; transitionDuration=&quot;0&quot;/&gt;&#10;    &lt;slide duration=&quot;39545&quot; id=&quot;{87AA098D-54E5-4213-B154-3D0498D4860C}&quot; pptId=&quot;724&quot; transitionDuration=&quot;0&quot;/&gt;&#10;    &lt;slide duration=&quot;54795&quot; id=&quot;{C0763E83-97BA-4257-BB97-E6B1A05836FC}&quot; pptId=&quot;726&quot; transitionDuration=&quot;0&quot;/&gt;&#10;    &lt;slide duration=&quot;108235&quot; id=&quot;{E1515E0F-6EAE-4182-8CD1-99B8D5BA3088}&quot; pptId=&quot;725&quot; transitionDuration=&quot;0&quot;/&gt;&#10;    &lt;slide duration=&quot;60164&quot; id=&quot;{F3D43166-3D81-4070-8462-2CF33F788424}&quot; pptId=&quot;727&quot; transitionDuration=&quot;0&quot;/&gt;&#10;    &lt;slide duration=&quot;29605&quot; id=&quot;{D0B52A08-067E-4B14-BD66-DC01321CA691}&quot; pptId=&quot;728&quot; transitionDuration=&quot;0&quot;/&gt;&#10;    &lt;slide duration=&quot;75127&quot; id=&quot;{3A47B9FA-1EED-47C7-8BF7-E4A13071A7DD}&quot; pptId=&quot;729&quot; transitionDuration=&quot;0&quot;/&gt;&#10;    &lt;slide duration=&quot;58089&quot; id=&quot;{30656611-BC60-4DAA-B6D8-952D39012DF5}&quot; pptId=&quot;730&quot; transitionDuration=&quot;0&quot;/&gt;&#10;    &lt;slide duration=&quot;61728&quot; id=&quot;{F2ABF952-235F-44BC-BEC4-A24E829B0802}&quot; pptId=&quot;731&quot; transitionDuration=&quot;0&quot;/&gt;&#10;    &lt;slide duration=&quot;79713&quot; id=&quot;{A5612CDE-86D8-468C-8689-231007118BF7}&quot; pptId=&quot;732&quot; transitionDuration=&quot;0&quot;/&gt;&#10;    &lt;slide duration=&quot;84524&quot; id=&quot;{BEBC7935-5FDF-425D-9968-248F3DD64394}&quot; pptId=&quot;733&quot; transitionDuration=&quot;0&quot;/&gt;&#10;    &lt;slide duration=&quot;45215&quot; id=&quot;{E4E22334-82DE-4290-93F1-6C2FF590C7EE}&quot; pptId=&quot;734&quot; transitionDuration=&quot;0&quot;/&gt;&#10;    &lt;slide duration=&quot;43631&quot; id=&quot;{377A71CE-F930-4C12-ACBC-BC14156C8EDF}&quot; pptId=&quot;735&quot; transitionDuration=&quot;0&quot;/&gt;&#10;    &lt;slide duration=&quot;28566&quot; id=&quot;{703395D0-8649-4A01-A187-22CA173D9C24}&quot; pptId=&quot;736&quot; transitionDuration=&quot;0&quot;/&gt;&#10;    &lt;slide duration=&quot;6934&quot; id=&quot;{59836ACD-4800-4A98-8C28-AF304B1F90FA}&quot; pptId=&quot;737&quot; transitionDuration=&quot;0&quot;/&gt;&#10;    &lt;slide duration=&quot;78342&quot; id=&quot;{CAD9567C-47FE-4D69-A833-C8B1084B3ED6}&quot; pptId=&quot;738&quot; transitionDuration=&quot;0&quot;/&gt;&#10;    &lt;slide duration=&quot;71237&quot; id=&quot;{A8CD32E5-1F3E-45CD-AEAA-1887266A4522}&quot; pptId=&quot;739&quot; transitionDuration=&quot;0&quot;/&gt;&#10;    &lt;slide duration=&quot;38194&quot; id=&quot;{B0969348-007D-40FE-BFC1-58DC3A2DF0BB}&quot; pptId=&quot;740&quot; transitionDuration=&quot;0&quot;/&gt;&#10;    &lt;slide duration=&quot;149890&quot; id=&quot;{AD2AAE09-2BEA-4A2E-8230-DB386C8632B7}&quot; pptId=&quot;741&quot; transitionDuration=&quot;0&quot;/&gt;&#10;    &lt;slide duration=&quot;64324&quot; id=&quot;{805AF534-758F-408E-A556-A9528F86837D}&quot; pptId=&quot;744&quot; transitionDuration=&quot;0&quot;/&gt;&#10;    &lt;slide duration=&quot;44745&quot; id=&quot;{9C35031E-74D7-4C54-B67D-4E5A8BE7BFF1}&quot; pptId=&quot;743&quot; transitionDuration=&quot;0&quot;/&gt;&#10;    &lt;slide duration=&quot;71331&quot; id=&quot;{18AEBECB-2188-449E-A451-ABC866201C25}&quot; pptId=&quot;742&quot; transitionDuration=&quot;0&quot;/&gt;&#10;    &lt;slide duration=&quot;21148&quot; id=&quot;{90F97D4D-4218-4374-B27F-67D59E14005B}&quot; pptId=&quot;745&quot; transitionDuration=&quot;0&quot;/&gt;&#10;    &lt;slide duration=&quot;35788&quot; id=&quot;{D393B157-A08A-4C6A-823E-E54D385EEF43}&quot; pptId=&quot;746&quot; transitionDuration=&quot;0&quot;/&gt;&#10;    &lt;slide duration=&quot;43141&quot; id=&quot;{EF9871DB-2621-4D91-BA72-B7C038356960}&quot; pptId=&quot;747&quot; transitionDuration=&quot;0&quot;/&gt;&#10;    &lt;slide duration=&quot;24061&quot; id=&quot;{3FFFF6B6-BB2F-4E27-BD9E-71F243E70863}&quot; pptId=&quot;748&quot; transitionDuration=&quot;0&quot;/&gt;&#10;    &lt;slide duration=&quot;115309&quot; id=&quot;{DE0946D6-0F52-4D7D-AD55-0A4E9725F38F}&quot; pptId=&quot;654&quot; transitionDuration=&quot;0&quot;/&gt;&#10;    &lt;slide duration=&quot;17297&quot; id=&quot;{3531CCD5-23E6-4FCF-9A3A-5262A4665CBC}&quot; pptId=&quot;749&quot; transitionDuration=&quot;0&quot;/&gt;&#10;    &lt;slide duration=&quot;65273&quot; id=&quot;{F2F3249C-5AFB-43C4-BD42-5D25D30C3F56}&quot; pptId=&quot;750&quot; transitionDuration=&quot;0&quot;/&gt;&#10;    &lt;slide duration=&quot;54694&quot; id=&quot;{C9A967C8-617E-44F3-A31A-63CC9B6B9016}&quot; pptId=&quot;751&quot; transitionDuration=&quot;0&quot;/&gt;&#10;    &lt;slide duration=&quot;19973&quot; id=&quot;{50B3B41B-7086-40DD-9476-7229070DB8BF}&quot; pptId=&quot;752&quot; transitionDuration=&quot;0&quot;/&gt;&#10;    &lt;slide duration=&quot;13715&quot; id=&quot;{EC0E501F-243D-481C-803A-13AB6B89C6FD}&quot; pptId=&quot;753&quot; transitionDuration=&quot;0&quot;/&gt;&#10;    &lt;slide duration=&quot;80391&quot; id=&quot;{3D58BF97-6173-441A-8536-C2AC0E93B796}&quot; pptId=&quot;754&quot; transitionDuration=&quot;0&quot;/&gt;&#10;    &lt;slide duration=&quot;92335&quot; id=&quot;{A0502827-47C8-4ADA-A831-65B218C42591}&quot; pptId=&quot;755&quot; transitionDuration=&quot;0&quot;/&gt;&#10;    &lt;slide duration=&quot;9016&quot; id=&quot;{137B7565-4158-45BA-86AB-B0C5237F7205}&quot; pptId=&quot;701&quot; transitionDuration=&quot;0&quot;/&gt;&#10;    &lt;slide duration=&quot;25543&quot; id=&quot;{5745ACC1-C2AE-4F68-BE89-BC3EBE2563A1}&quot; pptId=&quot;756&quot; transitionDuration=&quot;0&quot;/&gt;&#10;    &lt;slide duration=&quot;44535&quot; id=&quot;{2A00F1F9-9AAB-4789-84C7-184188FE88C3}&quot; pptId=&quot;757&quot; transitionDuration=&quot;0&quot;/&gt;&#10;    &lt;slide duration=&quot;34976&quot; id=&quot;{8A693051-1D4C-481E-9329-1AF127685107}&quot; pptId=&quot;758&quot; transitionDuration=&quot;0&quot;/&gt;&#10;    &lt;slide duration=&quot;8834&quot; id=&quot;{29EC6B48-A46B-401B-BD2F-B95CB2FE2F94}&quot; pptId=&quot;759&quot; transitionDuration=&quot;0&quot;/&gt;&#10;    &lt;slide duration=&quot;18135&quot; id=&quot;{ABD43062-9ECA-439C-A3BA-38EEBA0611D1}&quot; pptId=&quot;761&quot; transitionDuration=&quot;0&quot;/&gt;&#10;    &lt;slide duration=&quot;10387&quot; id=&quot;{CA082385-F5E9-478E-B3EF-06091D28BAAB}&quot; pptId=&quot;762&quot; transitionDuration=&quot;0&quot;/&gt;&#10;    &lt;slide duration=&quot;45113&quot; id=&quot;{A09610F4-E3A3-4581-854D-8F6820407E4E}&quot; pptId=&quot;763&quot; transitionDuration=&quot;0&quot;/&gt;&#10;    &lt;slide duration=&quot;13107&quot; id=&quot;{F14BBFF1-28AB-4388-9C6C-8D3889716A49}&quot; pptId=&quot;764&quot; transitionDuration=&quot;0&quot;/&gt;&#10;    &lt;slide duration=&quot;11113&quot; id=&quot;{83D82607-B5B6-4583-8C28-95FFCC464FBB}&quot; pptId=&quot;795&quot; transitionDuration=&quot;0&quot;/&gt;&#10;    &lt;slide duration=&quot;21835&quot; id=&quot;{400A9E5A-8985-47F9-915E-DCC0EE24D602}&quot; pptId=&quot;765&quot; transitionDuration=&quot;0&quot;/&gt;&#10;    &lt;slide duration=&quot;38777&quot; id=&quot;{D50C2D1F-4CA4-4457-A767-AE576B04CA40}&quot; pptId=&quot;766&quot; transitionDuration=&quot;0&quot;/&gt;&#10;    &lt;slide duration=&quot;104852&quot; id=&quot;{31F071C6-56D8-4E78-97CA-44088996D05D}&quot; pptId=&quot;767&quot; transitionDuration=&quot;0&quot;/&gt;&#10;    &lt;slide duration=&quot;68989&quot; id=&quot;{3136C4F4-EF13-4D7A-B3B9-95FE4E9D6878}&quot; pptId=&quot;768&quot; transitionDuration=&quot;0&quot;/&gt;&#10;    &lt;slide duration=&quot;51989&quot; id=&quot;{DAE3BC75-BFFE-4365-9773-36F6ED4F6B5C}&quot; pptId=&quot;769&quot; transitionDuration=&quot;0&quot;/&gt;&#10;    &lt;slide duration=&quot;29362&quot; id=&quot;{AA642D9A-E76A-4DA0-B7E1-B00B484F9AD7}&quot; pptId=&quot;770&quot; transitionDuration=&quot;0&quot;/&gt;&#10;    &lt;slide duration=&quot;117564&quot; id=&quot;{FA5E82D4-71A8-4AAD-95C4-085E0019D355}&quot; pptId=&quot;771&quot; transitionDuration=&quot;0&quot;/&gt;&#10;    &lt;slide duration=&quot;39100&quot; id=&quot;{67FF8214-A494-4991-8254-EA5F82E6B981}&quot; pptId=&quot;772&quot; transitionDuration=&quot;0&quot;/&gt;&#10;    &lt;slide duration=&quot;136850&quot; id=&quot;{E93E7875-2D8B-4034-A7B8-A258387D1ED8}&quot; pptId=&quot;773&quot; transitionDuration=&quot;0&quot;/&gt;&#10;    &lt;slide duration=&quot;148429&quot; id=&quot;{56224CBC-1B5A-4134-B30B-8F376E4B7750}&quot; pptId=&quot;774&quot; transitionDuration=&quot;0&quot;/&gt;&#10;    &lt;slide duration=&quot;27351&quot; id=&quot;{FDF5462A-55C8-4F6F-87CE-CA272B479907}&quot; pptId=&quot;775&quot; transitionDuration=&quot;0&quot;/&gt;&#10;    &lt;slide duration=&quot;64065&quot; id=&quot;{2A4611A3-9C49-44F7-A6AA-A619A627D4EC}&quot; pptId=&quot;776&quot; transitionDuration=&quot;0&quot;/&gt;&#10;    &lt;slide duration=&quot;33350&quot; id=&quot;{38BF6488-F672-45ED-A2CA-CF9C99F0FC1E}&quot; pptId=&quot;777&quot; transitionDuration=&quot;0&quot;/&gt;&#10;    &lt;slide duration=&quot;34832&quot; id=&quot;{1C8E798B-27FF-4192-B870-D512861A4963}&quot; pptId=&quot;778&quot; transitionDuration=&quot;0&quot;/&gt;&#10;    &lt;slide duration=&quot;24313&quot; id=&quot;{C31E8989-3E23-4058-8CBC-9E11EF5A99AA}&quot; pptId=&quot;781&quot; transitionDuration=&quot;0&quot;/&gt;&#10;    &lt;slide duration=&quot;47533&quot; id=&quot;{FE801C83-D4C3-456A-8ED0-7428CE871FBE}&quot; pptId=&quot;780&quot; transitionDuration=&quot;0&quot;/&gt;&#10;    &lt;slide duration=&quot;59828&quot; id=&quot;{A6371792-0038-45DB-A385-35DA2D9A4E4E}&quot; pptId=&quot;779&quot; transitionDuration=&quot;0&quot;/&gt;&#10;    &lt;slide duration=&quot;136064&quot; id=&quot;{35F9367D-D878-4BBF-B107-3DB50EA9065C}&quot; pptId=&quot;782&quot; transitionDuration=&quot;0&quot;/&gt;&#10;    &lt;slide duration=&quot;18326&quot; id=&quot;{17BBD77D-7CFB-41F7-8813-392E691C9E07}&quot; pptId=&quot;785&quot; transitionDuration=&quot;0&quot;/&gt;&#10;    &lt;slide duration=&quot;62472&quot; id=&quot;{138A8FB7-6D14-4C4B-ACF5-F2A6786EF9A4}&quot; pptId=&quot;784&quot; transitionDuration=&quot;0&quot;/&gt;&#10;    &lt;slide duration=&quot;27242&quot; id=&quot;{929FAEF7-C13F-437B-9595-F4220A51C586}&quot; pptId=&quot;783&quot; transitionDuration=&quot;0&quot;/&gt;&#10;    &lt;slide duration=&quot;64046&quot; id=&quot;{BC1D15BC-67B0-4E33-B438-3659C1B1CB1C}&quot; pptId=&quot;788&quot; transitionDuration=&quot;0&quot;/&gt;&#10;    &lt;slide duration=&quot;56486&quot; id=&quot;{23D2F3F5-54A6-4C3C-9EF9-2B9F8746AD03}&quot; pptId=&quot;789&quot; transitionDuration=&quot;0&quot;/&gt;&#10;    &lt;slide duration=&quot;30278&quot; id=&quot;{7E6EA165-4498-4795-AB0A-15DF0534C7C4}&quot; pptId=&quot;790&quot; transitionDuration=&quot;0&quot;/&gt;&#10;    &lt;slide duration=&quot;66921&quot; id=&quot;{49880C2F-FB82-4B37-A361-78677531016D}&quot; pptId=&quot;791&quot; transitionDuration=&quot;0&quot;/&gt;&#10;    &lt;slide duration=&quot;44501&quot; id=&quot;{082A976D-C169-40D9-B5D2-A1D74B97B809}&quot; pptId=&quot;792&quot; transitionDuration=&quot;0&quot;/&gt;&#10;    &lt;slide duration=&quot;71608&quot; id=&quot;{888BE1E5-129B-4263-BE1A-9BA1CF1CB7C5}&quot; pptId=&quot;793&quot; transitionDuration=&quot;0&quot;/&gt;&#10;    &lt;slide duration=&quot;11523&quot; id=&quot;{CA0EF224-EF8E-4A79-B63C-E98864C1DEE5}&quot; pptId=&quot;796&quot; transitionDuration=&quot;0&quot;/&gt;&#10;    &lt;slide duration=&quot;8740&quot; id=&quot;{91A2220A-71AA-49B4-BB63-1E98041E2D88}&quot; pptId=&quot;794&quot; transitionDuration=&quot;0&quot;/&gt;&#10;  &lt;/slides&gt;&#10;&#10;  &lt;narration&gt;&#10;    &lt;audioTracks&gt;&#10;      &lt;audioTrack duration=&quot;5318916&quot; muted=&quot;false&quot; slideId=&quot;{EE4A1647-4E6D-4EAB-9365-6D9B868DAB38}&quot; startTime=&quot;0&quot; stepIndex=&quot;0&quot; volume=&quot;1&quot;&gt;&#10;        &lt;file modifyTime=&quot;2012-06-13T14:59:35&quot; size=&quot;85102657&quot;&gt;&#10;          &lt;path full=&quot;C:\Users\Susie\Documents\_design\Cardell Media\How to Double Your Online Sales Webinar\Double Your Online Sales\audio\Seminar Five (2).mp3&quot; relative=&quot;..\..\How to Double Your Online Sales Webinar\Double Your Online Sales\audio\Seminar Five (2).mp3&quot; resource=&quot;Seminar Five (2).mp3&quot;/&gt;&#10;        &lt;/file&gt;&#10;        &lt;audio channels=&quot;1&quot; sampleRate=&quot;44100&quot;/&gt;&#10;      &lt;/audioTrack&gt;&#10;    &lt;/audioTracks&gt;&#10;  &lt;/narration&gt;&#10;&#10;&lt;/presentation&gt;&#10;"/>
  <p:tag name="GENSWF_OUTPUT_FILE_NAME" val="seminar5"/>
  <p:tag name="ISPRING_RESOURCE_PATHS_HASH_2" val="90b97f4268ef473cfe517fb7aa18be5fb8e73bbf"/>
  <p:tag name="ISPRING_RESOURCE_PATHS_HASH_PRESENTER" val="421f96e1ad7534ff7d14d46a2e395fe65e2198"/>
</p:tagLst>
</file>

<file path=ppt/tags/tag2.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ags/tag4.xml><?xml version="1.0" encoding="utf-8"?>
<p:tagLst xmlns:a="http://schemas.openxmlformats.org/drawingml/2006/main" xmlns:r="http://schemas.openxmlformats.org/officeDocument/2006/relationships" xmlns:p="http://schemas.openxmlformats.org/presentationml/2006/main">
  <p:tag name="ISPRING_SLIDE_ID" val="{A42E5CB2-F908-4B3C-A325-0BFFB8B8D60C}"/>
  <p:tag name="GENSWF_ADVANCE_TIME" val="52.997"/>
  <p:tag name="TIMING" val=""/>
  <p:tag name="ISPRING_CUSTOM_TIMING_USED" val="1"/>
</p:tagLst>
</file>

<file path=ppt/tags/tag5.xml><?xml version="1.0" encoding="utf-8"?>
<p:tagLst xmlns:a="http://schemas.openxmlformats.org/drawingml/2006/main" xmlns:r="http://schemas.openxmlformats.org/officeDocument/2006/relationships" xmlns:p="http://schemas.openxmlformats.org/presentationml/2006/main">
  <p:tag name="ISPRING_SLIDE_ID" val="{99A38A3E-98DC-40BC-A17B-3089785F7128}"/>
  <p:tag name="GENSWF_ADVANCE_TIME" val="106.8"/>
  <p:tag name="TIMING" val=""/>
  <p:tag name="ISPRING_CUSTOM_TIMING_USED" val="1"/>
</p:tagLst>
</file>

<file path=ppt/tags/tag6.xml><?xml version="1.0" encoding="utf-8"?>
<p:tagLst xmlns:a="http://schemas.openxmlformats.org/drawingml/2006/main" xmlns:r="http://schemas.openxmlformats.org/officeDocument/2006/relationships" xmlns:p="http://schemas.openxmlformats.org/presentationml/2006/main">
  <p:tag name="ISPRING_SLIDE_ID" val="{EE4A1647-4E6D-4EAB-9365-6D9B868DAB38}"/>
  <p:tag name="GENSWF_ADVANCE_TIME" val="68.923"/>
  <p:tag name="TIMING" val=""/>
  <p:tag name="ISPRING_CUSTOM_TIMING_US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34577</TotalTime>
  <Words>1576</Words>
  <Application>Microsoft Office PowerPoint</Application>
  <PresentationFormat>On-screen Show (16:9)</PresentationFormat>
  <Paragraphs>218</Paragraphs>
  <Slides>77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77</vt:i4>
      </vt:variant>
    </vt:vector>
  </HeadingPairs>
  <TitlesOfParts>
    <vt:vector size="82" baseType="lpstr">
      <vt:lpstr>Arial</vt:lpstr>
      <vt:lpstr>Arial Black</vt:lpstr>
      <vt:lpstr>Calibri</vt:lpstr>
      <vt:lpstr>Wingdings 2</vt:lpstr>
      <vt:lpstr>Essential</vt:lpstr>
      <vt:lpstr>PowerPoint Presentation</vt:lpstr>
      <vt:lpstr>PowerPoint Presentation</vt:lpstr>
      <vt:lpstr>MAIN COURSE PAGE AND MEMBERS’ PRIVATE GROUP</vt:lpstr>
      <vt:lpstr>PowerPoint Presentation</vt:lpstr>
      <vt:lpstr>PowerPoint Presentation</vt:lpstr>
      <vt:lpstr>PowerPoint Presentation</vt:lpstr>
      <vt:lpstr>  Why Mastery?</vt:lpstr>
      <vt:lpstr>  Why Mastery?</vt:lpstr>
      <vt:lpstr> Your Sales Process</vt:lpstr>
      <vt:lpstr> Your Sales Process</vt:lpstr>
      <vt:lpstr>The Cumulative Effect of improving your  Pay-per-Click and Website Conversion</vt:lpstr>
      <vt:lpstr>The Cumulative Effect of improving your  Pay-per-Click and Website Conversion</vt:lpstr>
      <vt:lpstr>PowerPoint Presentation</vt:lpstr>
      <vt:lpstr> Why Use Pay-per-Click Advertising?</vt:lpstr>
      <vt:lpstr> How it Works</vt:lpstr>
      <vt:lpstr> How it Works</vt:lpstr>
      <vt:lpstr> How Much Should You Pay per Click?</vt:lpstr>
      <vt:lpstr> How Much Should You Pay per Click?</vt:lpstr>
      <vt:lpstr> How much should you Pay per Click?</vt:lpstr>
      <vt:lpstr> Daily Budgets</vt:lpstr>
      <vt:lpstr> Daily Budgets</vt:lpstr>
      <vt:lpstr>BID HIGHER THAN YOU’RE Planning to pay</vt:lpstr>
      <vt:lpstr>The breakeven concept</vt:lpstr>
      <vt:lpstr>Click Fraud</vt:lpstr>
      <vt:lpstr>Click Fraud</vt:lpstr>
      <vt:lpstr>PowerPoint Presentation</vt:lpstr>
      <vt:lpstr>Local advertising</vt:lpstr>
      <vt:lpstr>Local advertising</vt:lpstr>
      <vt:lpstr>Local advertising</vt:lpstr>
      <vt:lpstr>Local advertising</vt:lpstr>
      <vt:lpstr>KEYWORDS</vt:lpstr>
      <vt:lpstr>Keywords</vt:lpstr>
      <vt:lpstr>Keywords</vt:lpstr>
      <vt:lpstr>Keywords</vt:lpstr>
      <vt:lpstr>Keywords</vt:lpstr>
      <vt:lpstr>PowerPoint Presentation</vt:lpstr>
      <vt:lpstr>Keywords</vt:lpstr>
      <vt:lpstr>Keywords</vt:lpstr>
      <vt:lpstr>Keywords</vt:lpstr>
      <vt:lpstr>Keywords</vt:lpstr>
      <vt:lpstr>Keywords</vt:lpstr>
      <vt:lpstr>Keywords</vt:lpstr>
      <vt:lpstr>Keywords</vt:lpstr>
      <vt:lpstr>Keywords</vt:lpstr>
      <vt:lpstr>Keywords</vt:lpstr>
      <vt:lpstr>Keywords</vt:lpstr>
      <vt:lpstr>Keywords</vt:lpstr>
      <vt:lpstr>Keywords</vt:lpstr>
      <vt:lpstr>Keywords</vt:lpstr>
      <vt:lpstr>Keywords</vt:lpstr>
      <vt:lpstr>Keywords</vt:lpstr>
      <vt:lpstr>PowerPoint Presentation</vt:lpstr>
      <vt:lpstr>Keyword Matching options</vt:lpstr>
      <vt:lpstr>Keyword Matching options</vt:lpstr>
      <vt:lpstr>Keyword Matching options</vt:lpstr>
      <vt:lpstr>Keyword Matching options</vt:lpstr>
      <vt:lpstr>Keyword Matching options</vt:lpstr>
      <vt:lpstr>Keyword Matching options</vt:lpstr>
      <vt:lpstr>Keyword Matching options</vt:lpstr>
      <vt:lpstr>Competitors’ Trademarks  and Keywords</vt:lpstr>
      <vt:lpstr>PowerPoint Presentation</vt:lpstr>
      <vt:lpstr>Measure Conversions</vt:lpstr>
      <vt:lpstr>Measure Conversions</vt:lpstr>
      <vt:lpstr>Measure Conversions</vt:lpstr>
      <vt:lpstr>Measure Conversions</vt:lpstr>
      <vt:lpstr>Measure Conversions</vt:lpstr>
      <vt:lpstr>Measure Conversions</vt:lpstr>
      <vt:lpstr>Measure Conversions</vt:lpstr>
      <vt:lpstr>Measure Conversions</vt:lpstr>
      <vt:lpstr>Measure Conversions</vt:lpstr>
      <vt:lpstr>Measure Conversions</vt:lpstr>
      <vt:lpstr>Measure Conversions</vt:lpstr>
      <vt:lpstr>Measure Conversions</vt:lpstr>
      <vt:lpstr>Seminar 1 Checklist</vt:lpstr>
      <vt:lpstr>Seminar 1 Checklist</vt:lpstr>
      <vt:lpstr>MAIN COURSE PAGE AND MEMBERS’ PRIVATE GROUP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5</dc:title>
  <dc:creator>Chris</dc:creator>
  <cp:lastModifiedBy>Chris Cardell</cp:lastModifiedBy>
  <cp:revision>679</cp:revision>
  <cp:lastPrinted>2013-06-10T20:54:22Z</cp:lastPrinted>
  <dcterms:created xsi:type="dcterms:W3CDTF">2010-07-13T20:32:25Z</dcterms:created>
  <dcterms:modified xsi:type="dcterms:W3CDTF">2015-06-29T20:42:48Z</dcterms:modified>
</cp:coreProperties>
</file>