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notesSlides/notesSlide29.xml" ContentType="application/vnd.openxmlformats-officedocument.presentationml.notesSlide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tags/tag28.xml" ContentType="application/vnd.openxmlformats-officedocument.presentationml.tags+xml"/>
  <Override PartName="/ppt/notesSlides/notesSlide31.xml" ContentType="application/vnd.openxmlformats-officedocument.presentationml.notesSlide+xml"/>
  <Override PartName="/ppt/tags/tag29.xml" ContentType="application/vnd.openxmlformats-officedocument.presentationml.tags+xml"/>
  <Override PartName="/ppt/notesSlides/notesSlide32.xml" ContentType="application/vnd.openxmlformats-officedocument.presentationml.notesSlide+xml"/>
  <Override PartName="/ppt/tags/tag30.xml" ContentType="application/vnd.openxmlformats-officedocument.presentationml.tags+xml"/>
  <Override PartName="/ppt/notesSlides/notesSlide33.xml" ContentType="application/vnd.openxmlformats-officedocument.presentationml.notesSlide+xml"/>
  <Override PartName="/ppt/tags/tag31.xml" ContentType="application/vnd.openxmlformats-officedocument.presentationml.tags+xml"/>
  <Override PartName="/ppt/notesSlides/notesSlide34.xml" ContentType="application/vnd.openxmlformats-officedocument.presentationml.notesSlide+xml"/>
  <Override PartName="/ppt/tags/tag32.xml" ContentType="application/vnd.openxmlformats-officedocument.presentationml.tags+xml"/>
  <Override PartName="/ppt/notesSlides/notesSlide35.xml" ContentType="application/vnd.openxmlformats-officedocument.presentationml.notesSlide+xml"/>
  <Override PartName="/ppt/tags/tag33.xml" ContentType="application/vnd.openxmlformats-officedocument.presentationml.tags+xml"/>
  <Override PartName="/ppt/notesSlides/notesSlide36.xml" ContentType="application/vnd.openxmlformats-officedocument.presentationml.notesSlide+xml"/>
  <Override PartName="/ppt/tags/tag34.xml" ContentType="application/vnd.openxmlformats-officedocument.presentationml.tags+xml"/>
  <Override PartName="/ppt/notesSlides/notesSlide37.xml" ContentType="application/vnd.openxmlformats-officedocument.presentationml.notesSlide+xml"/>
  <Override PartName="/ppt/tags/tag35.xml" ContentType="application/vnd.openxmlformats-officedocument.presentationml.tags+xml"/>
  <Override PartName="/ppt/notesSlides/notesSlide38.xml" ContentType="application/vnd.openxmlformats-officedocument.presentationml.notesSlide+xml"/>
  <Override PartName="/ppt/tags/tag36.xml" ContentType="application/vnd.openxmlformats-officedocument.presentationml.tags+xml"/>
  <Override PartName="/ppt/notesSlides/notesSlide39.xml" ContentType="application/vnd.openxmlformats-officedocument.presentationml.notesSlide+xml"/>
  <Override PartName="/ppt/tags/tag37.xml" ContentType="application/vnd.openxmlformats-officedocument.presentationml.tags+xml"/>
  <Override PartName="/ppt/notesSlides/notesSlide40.xml" ContentType="application/vnd.openxmlformats-officedocument.presentationml.notesSlide+xml"/>
  <Override PartName="/ppt/tags/tag38.xml" ContentType="application/vnd.openxmlformats-officedocument.presentationml.tags+xml"/>
  <Override PartName="/ppt/notesSlides/notesSlide41.xml" ContentType="application/vnd.openxmlformats-officedocument.presentationml.notesSlide+xml"/>
  <Override PartName="/ppt/tags/tag39.xml" ContentType="application/vnd.openxmlformats-officedocument.presentationml.tags+xml"/>
  <Override PartName="/ppt/notesSlides/notesSlide42.xml" ContentType="application/vnd.openxmlformats-officedocument.presentationml.notesSlide+xml"/>
  <Override PartName="/ppt/tags/tag40.xml" ContentType="application/vnd.openxmlformats-officedocument.presentationml.tags+xml"/>
  <Override PartName="/ppt/notesSlides/notesSlide43.xml" ContentType="application/vnd.openxmlformats-officedocument.presentationml.notesSlide+xml"/>
  <Override PartName="/ppt/tags/tag41.xml" ContentType="application/vnd.openxmlformats-officedocument.presentationml.tags+xml"/>
  <Override PartName="/ppt/notesSlides/notesSlide44.xml" ContentType="application/vnd.openxmlformats-officedocument.presentationml.notesSlide+xml"/>
  <Override PartName="/ppt/tags/tag42.xml" ContentType="application/vnd.openxmlformats-officedocument.presentationml.tags+xml"/>
  <Override PartName="/ppt/notesSlides/notesSlide45.xml" ContentType="application/vnd.openxmlformats-officedocument.presentationml.notesSlide+xml"/>
  <Override PartName="/ppt/tags/tag43.xml" ContentType="application/vnd.openxmlformats-officedocument.presentationml.tags+xml"/>
  <Override PartName="/ppt/notesSlides/notesSlide46.xml" ContentType="application/vnd.openxmlformats-officedocument.presentationml.notesSlide+xml"/>
  <Override PartName="/ppt/tags/tag44.xml" ContentType="application/vnd.openxmlformats-officedocument.presentationml.tags+xml"/>
  <Override PartName="/ppt/notesSlides/notesSlide47.xml" ContentType="application/vnd.openxmlformats-officedocument.presentationml.notesSlide+xml"/>
  <Override PartName="/ppt/tags/tag45.xml" ContentType="application/vnd.openxmlformats-officedocument.presentationml.tags+xml"/>
  <Override PartName="/ppt/notesSlides/notesSlide48.xml" ContentType="application/vnd.openxmlformats-officedocument.presentationml.notesSlide+xml"/>
  <Override PartName="/ppt/tags/tag46.xml" ContentType="application/vnd.openxmlformats-officedocument.presentationml.tags+xml"/>
  <Override PartName="/ppt/notesSlides/notesSlide49.xml" ContentType="application/vnd.openxmlformats-officedocument.presentationml.notesSlide+xml"/>
  <Override PartName="/ppt/tags/tag47.xml" ContentType="application/vnd.openxmlformats-officedocument.presentationml.tags+xml"/>
  <Override PartName="/ppt/notesSlides/notesSlide50.xml" ContentType="application/vnd.openxmlformats-officedocument.presentationml.notesSlide+xml"/>
  <Override PartName="/ppt/tags/tag48.xml" ContentType="application/vnd.openxmlformats-officedocument.presentationml.tags+xml"/>
  <Override PartName="/ppt/notesSlides/notesSlide51.xml" ContentType="application/vnd.openxmlformats-officedocument.presentationml.notesSlide+xml"/>
  <Override PartName="/ppt/tags/tag49.xml" ContentType="application/vnd.openxmlformats-officedocument.presentationml.tags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71"/>
  </p:notesMasterIdLst>
  <p:sldIdLst>
    <p:sldId id="642" r:id="rId2"/>
    <p:sldId id="883" r:id="rId3"/>
    <p:sldId id="1045" r:id="rId4"/>
    <p:sldId id="974" r:id="rId5"/>
    <p:sldId id="975" r:id="rId6"/>
    <p:sldId id="976" r:id="rId7"/>
    <p:sldId id="977" r:id="rId8"/>
    <p:sldId id="978" r:id="rId9"/>
    <p:sldId id="979" r:id="rId10"/>
    <p:sldId id="980" r:id="rId11"/>
    <p:sldId id="981" r:id="rId12"/>
    <p:sldId id="982" r:id="rId13"/>
    <p:sldId id="983" r:id="rId14"/>
    <p:sldId id="984" r:id="rId15"/>
    <p:sldId id="985" r:id="rId16"/>
    <p:sldId id="986" r:id="rId17"/>
    <p:sldId id="987" r:id="rId18"/>
    <p:sldId id="988" r:id="rId19"/>
    <p:sldId id="1031" r:id="rId20"/>
    <p:sldId id="990" r:id="rId21"/>
    <p:sldId id="991" r:id="rId22"/>
    <p:sldId id="992" r:id="rId23"/>
    <p:sldId id="993" r:id="rId24"/>
    <p:sldId id="994" r:id="rId25"/>
    <p:sldId id="995" r:id="rId26"/>
    <p:sldId id="996" r:id="rId27"/>
    <p:sldId id="997" r:id="rId28"/>
    <p:sldId id="998" r:id="rId29"/>
    <p:sldId id="999" r:id="rId30"/>
    <p:sldId id="1000" r:id="rId31"/>
    <p:sldId id="1001" r:id="rId32"/>
    <p:sldId id="1002" r:id="rId33"/>
    <p:sldId id="1003" r:id="rId34"/>
    <p:sldId id="1004" r:id="rId35"/>
    <p:sldId id="1043" r:id="rId36"/>
    <p:sldId id="1005" r:id="rId37"/>
    <p:sldId id="1006" r:id="rId38"/>
    <p:sldId id="1032" r:id="rId39"/>
    <p:sldId id="1008" r:id="rId40"/>
    <p:sldId id="1010" r:id="rId41"/>
    <p:sldId id="1011" r:id="rId42"/>
    <p:sldId id="1012" r:id="rId43"/>
    <p:sldId id="1013" r:id="rId44"/>
    <p:sldId id="1014" r:id="rId45"/>
    <p:sldId id="1015" r:id="rId46"/>
    <p:sldId id="1016" r:id="rId47"/>
    <p:sldId id="1017" r:id="rId48"/>
    <p:sldId id="1019" r:id="rId49"/>
    <p:sldId id="1020" r:id="rId50"/>
    <p:sldId id="1021" r:id="rId51"/>
    <p:sldId id="1044" r:id="rId52"/>
    <p:sldId id="1022" r:id="rId53"/>
    <p:sldId id="1034" r:id="rId54"/>
    <p:sldId id="1024" r:id="rId55"/>
    <p:sldId id="1025" r:id="rId56"/>
    <p:sldId id="1035" r:id="rId57"/>
    <p:sldId id="1036" r:id="rId58"/>
    <p:sldId id="1037" r:id="rId59"/>
    <p:sldId id="1038" r:id="rId60"/>
    <p:sldId id="1039" r:id="rId61"/>
    <p:sldId id="1026" r:id="rId62"/>
    <p:sldId id="1040" r:id="rId63"/>
    <p:sldId id="1041" r:id="rId64"/>
    <p:sldId id="1042" r:id="rId65"/>
    <p:sldId id="1028" r:id="rId66"/>
    <p:sldId id="1029" r:id="rId67"/>
    <p:sldId id="1030" r:id="rId68"/>
    <p:sldId id="1033" r:id="rId69"/>
    <p:sldId id="973" r:id="rId70"/>
  </p:sldIdLst>
  <p:sldSz cx="9144000" cy="5143500" type="screen16x9"/>
  <p:notesSz cx="7315200" cy="9601200"/>
  <p:custDataLst>
    <p:tags r:id="rId7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2916">
          <p15:clr>
            <a:srgbClr val="A4A3A4"/>
          </p15:clr>
        </p15:guide>
        <p15:guide id="4" pos="2880">
          <p15:clr>
            <a:srgbClr val="A4A3A4"/>
          </p15:clr>
        </p15:guide>
        <p15:guide id="5" pos="528">
          <p15:clr>
            <a:srgbClr val="A4A3A4"/>
          </p15:clr>
        </p15:guide>
        <p15:guide id="6" pos="4848">
          <p15:clr>
            <a:srgbClr val="A4A3A4"/>
          </p15:clr>
        </p15:guide>
        <p15:guide id="7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297FD5"/>
    <a:srgbClr val="0036A2"/>
    <a:srgbClr val="00257B"/>
    <a:srgbClr val="002060"/>
    <a:srgbClr val="57257D"/>
    <a:srgbClr val="0046D2"/>
    <a:srgbClr val="421C5E"/>
    <a:srgbClr val="2717F1"/>
    <a:srgbClr val="292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99" autoAdjust="0"/>
    <p:restoredTop sz="98841" autoAdjust="0"/>
  </p:normalViewPr>
  <p:slideViewPr>
    <p:cSldViewPr>
      <p:cViewPr varScale="1">
        <p:scale>
          <a:sx n="157" d="100"/>
          <a:sy n="157" d="100"/>
        </p:scale>
        <p:origin x="162" y="438"/>
      </p:cViewPr>
      <p:guideLst>
        <p:guide orient="horz" pos="1620"/>
        <p:guide orient="horz" pos="948"/>
        <p:guide orient="horz" pos="2916"/>
        <p:guide pos="2880"/>
        <p:guide pos="528"/>
        <p:guide pos="4848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E1B0315-43B6-47A6-96E3-C38AAF8AA039}" type="datetimeFigureOut">
              <a:rPr lang="en-GB" smtClean="0"/>
              <a:pPr/>
              <a:t>06/07/2015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624B386-297D-4EA4-B481-8F2DF21BB5E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63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0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22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22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195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6492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195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291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2200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981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501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3960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430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22022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994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0089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008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5288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662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3221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471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892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0657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4419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4419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4419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37266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4419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4419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04926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0877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0877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3508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2941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2941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1200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2915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3547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59703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7878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5094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9680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2060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82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1452"/>
            <a:ext cx="7772400" cy="3428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00450"/>
            <a:ext cx="6858000" cy="6858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5853"/>
            <a:ext cx="7772400" cy="3240881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1451"/>
            <a:ext cx="7772400" cy="800100"/>
          </a:xfrm>
        </p:spPr>
        <p:txBody>
          <a:bodyPr anchor="b">
            <a:noAutofit/>
          </a:bodyPr>
          <a:lstStyle>
            <a:lvl1pPr marL="0" indent="0">
              <a:buNone/>
              <a:defRPr sz="3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00150"/>
            <a:ext cx="5111750" cy="3360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200150"/>
            <a:ext cx="3008313" cy="336042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363474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86250"/>
            <a:ext cx="8153400" cy="342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714750"/>
            <a:ext cx="8153400" cy="5715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76200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0C991ED-89EC-4A4D-84FD-00D20F0A7C43}" type="datetimeFigureOut">
              <a:rPr lang="en-US" smtClean="0"/>
              <a:pPr/>
              <a:t>06-Jul-15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869657"/>
            <a:ext cx="3429000" cy="2128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297FD5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ppcmastery/" TargetMode="External"/><Relationship Id="rId2" Type="http://schemas.openxmlformats.org/officeDocument/2006/relationships/hyperlink" Target="http://www.cardell2015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4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5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3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31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3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3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35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36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37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36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39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40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41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5979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0"/>
            <a:ext cx="8991600" cy="2247900"/>
          </a:xfrm>
        </p:spPr>
        <p:txBody>
          <a:bodyPr>
            <a:noAutofit/>
          </a:bodyPr>
          <a:lstStyle/>
          <a:p>
            <a:pPr marL="114300" lvl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800" b="1" dirty="0" smtClean="0">
                <a:solidFill>
                  <a:srgbClr val="00257B"/>
                </a:solidFill>
              </a:rPr>
              <a:t>SEMINAR TWO:</a:t>
            </a:r>
          </a:p>
          <a:p>
            <a:pPr marL="114300" lvl="0" algn="ctr">
              <a:spcBef>
                <a:spcPts val="400"/>
              </a:spcBef>
            </a:pPr>
            <a:r>
              <a:rPr lang="en-US" sz="4800" dirty="0">
                <a:solidFill>
                  <a:srgbClr val="00257B"/>
                </a:solidFill>
              </a:rPr>
              <a:t>Advanced PPC Strategies </a:t>
            </a:r>
            <a:br>
              <a:rPr lang="en-US" sz="4800" dirty="0">
                <a:solidFill>
                  <a:srgbClr val="00257B"/>
                </a:solidFill>
              </a:rPr>
            </a:br>
            <a:r>
              <a:rPr lang="en-US" sz="4800" dirty="0">
                <a:solidFill>
                  <a:srgbClr val="00257B"/>
                </a:solidFill>
              </a:rPr>
              <a:t>to Double or Triple Your Response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4270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"/>
            <a:ext cx="7010400" cy="1047748"/>
          </a:xfrm>
        </p:spPr>
        <p:txBody>
          <a:bodyPr>
            <a:normAutofit/>
          </a:bodyPr>
          <a:lstStyle/>
          <a:p>
            <a:r>
              <a:rPr lang="en-US" dirty="0" smtClean="0"/>
              <a:t>MAIN COURSE PAGE AND MEMBERS’ PRIVATE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6350"/>
            <a:ext cx="9144000" cy="3280172"/>
          </a:xfrm>
        </p:spPr>
        <p:txBody>
          <a:bodyPr>
            <a:normAutofit/>
          </a:bodyPr>
          <a:lstStyle/>
          <a:p>
            <a:pPr lvl="0" algn="ctr"/>
            <a:r>
              <a:rPr lang="en-US" sz="2500" dirty="0" smtClean="0"/>
              <a:t>All the course information, slides and </a:t>
            </a:r>
            <a:br>
              <a:rPr lang="en-US" sz="2500" dirty="0" smtClean="0"/>
            </a:br>
            <a:r>
              <a:rPr lang="en-US" sz="2500" dirty="0" smtClean="0"/>
              <a:t>Seminar recordings are here:</a:t>
            </a:r>
          </a:p>
          <a:p>
            <a:pPr algn="ctr"/>
            <a:r>
              <a:rPr lang="en-US" sz="2500" u="sng" dirty="0">
                <a:hlinkClick r:id="rId2"/>
              </a:rPr>
              <a:t>http://www.cardell2015.com</a:t>
            </a:r>
            <a:endParaRPr lang="en-US" sz="2500" dirty="0"/>
          </a:p>
          <a:p>
            <a:pPr lvl="0" algn="ctr"/>
            <a:endParaRPr lang="en-US" sz="1400" dirty="0"/>
          </a:p>
          <a:p>
            <a:pPr lvl="0" algn="ctr"/>
            <a:r>
              <a:rPr lang="en-US" sz="2500" dirty="0" smtClean="0"/>
              <a:t>The Private Facebook Group for Members is here:</a:t>
            </a:r>
          </a:p>
          <a:p>
            <a:pPr lvl="0" algn="ctr"/>
            <a:r>
              <a:rPr lang="en-US" sz="2500" u="sng" dirty="0">
                <a:hlinkClick r:id="rId3"/>
              </a:rPr>
              <a:t>https://www.facebook.com/groups/ppcmastery</a:t>
            </a:r>
            <a:r>
              <a:rPr lang="en-US" sz="2500" u="sng" dirty="0" smtClean="0">
                <a:hlinkClick r:id="rId3"/>
              </a:rPr>
              <a:t>/</a:t>
            </a:r>
            <a:r>
              <a:rPr lang="en-US" sz="2500" u="sng" dirty="0" smtClean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899" y="133350"/>
            <a:ext cx="45719" cy="838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93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50"/>
            <a:ext cx="8991600" cy="2019300"/>
          </a:xfrm>
        </p:spPr>
        <p:txBody>
          <a:bodyPr>
            <a:noAutofit/>
          </a:bodyPr>
          <a:lstStyle/>
          <a:p>
            <a:pPr marL="114300" lvl="0" algn="ctr">
              <a:spcBef>
                <a:spcPts val="400"/>
              </a:spcBef>
            </a:pPr>
            <a:r>
              <a:rPr lang="en-US" sz="4800" dirty="0" smtClean="0">
                <a:solidFill>
                  <a:srgbClr val="00257B"/>
                </a:solidFill>
              </a:rPr>
              <a:t>Campaign Settings</a:t>
            </a:r>
          </a:p>
          <a:p>
            <a:pPr marL="114300" lvl="0" algn="ctr">
              <a:spcBef>
                <a:spcPts val="400"/>
              </a:spcBef>
            </a:pPr>
            <a:r>
              <a:rPr lang="en-US" sz="4800" dirty="0" smtClean="0">
                <a:solidFill>
                  <a:srgbClr val="00257B"/>
                </a:solidFill>
              </a:rPr>
              <a:t>Mobile Bidding</a:t>
            </a:r>
            <a:endParaRPr lang="en-US" sz="4800" dirty="0">
              <a:solidFill>
                <a:srgbClr val="00257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5988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bid adjustments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0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95350"/>
            <a:ext cx="6019800" cy="51435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2057400" y="1276350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14800" y="4019550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79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bid adjustments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26" y="1314450"/>
            <a:ext cx="3829274" cy="3279775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bid adjustments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00150"/>
            <a:ext cx="4648200" cy="3279775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bid adjustments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1" y="1047750"/>
            <a:ext cx="4876800" cy="3546475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84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Ad position is vital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27032"/>
            <a:ext cx="5617900" cy="4324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02920" y="1047750"/>
            <a:ext cx="787908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rgbClr val="297FD5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  <a:buClr>
                <a:srgbClr val="297FD5"/>
              </a:buClr>
              <a:buSzPct val="125000"/>
            </a:pPr>
            <a:r>
              <a:rPr lang="en-US" sz="2500" dirty="0" smtClean="0"/>
              <a:t>ADWORDS SUCCESS is all about getting your Ads on the left-hand side</a:t>
            </a:r>
          </a:p>
          <a:p>
            <a:pPr marL="512763" indent="-342900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Arial"/>
              <a:buChar char="•"/>
            </a:pPr>
            <a:r>
              <a:rPr lang="en-US" sz="2500" b="0" dirty="0" smtClean="0"/>
              <a:t>They can get </a:t>
            </a:r>
            <a:r>
              <a:rPr lang="en-US" sz="2500" dirty="0" smtClean="0">
                <a:solidFill>
                  <a:srgbClr val="297FD5"/>
                </a:solidFill>
              </a:rPr>
              <a:t>15 TIMES </a:t>
            </a:r>
            <a:r>
              <a:rPr lang="en-US" sz="2500" b="0" dirty="0" smtClean="0">
                <a:solidFill>
                  <a:srgbClr val="000000"/>
                </a:solidFill>
              </a:rPr>
              <a:t>as many clicks as </a:t>
            </a:r>
            <a:br>
              <a:rPr lang="en-US" sz="2500" b="0" dirty="0" smtClean="0">
                <a:solidFill>
                  <a:srgbClr val="000000"/>
                </a:solidFill>
              </a:rPr>
            </a:br>
            <a:r>
              <a:rPr lang="en-US" sz="2500" b="0" dirty="0" smtClean="0">
                <a:solidFill>
                  <a:srgbClr val="000000"/>
                </a:solidFill>
              </a:rPr>
              <a:t>the ads on the right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>
            <a:normAutofit/>
          </a:bodyPr>
          <a:lstStyle/>
          <a:p>
            <a:r>
              <a:rPr lang="en-US" sz="2700" dirty="0" smtClean="0"/>
              <a:t>Ad position is vital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9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8570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importance of quality score </a:t>
            </a:r>
            <a:br>
              <a:rPr lang="en-US" dirty="0" smtClean="0"/>
            </a:br>
            <a:r>
              <a:rPr lang="en-US" dirty="0" smtClean="0"/>
              <a:t>and click-through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077200" cy="3394473"/>
          </a:xfrm>
        </p:spPr>
        <p:txBody>
          <a:bodyPr>
            <a:noAutofit/>
          </a:bodyPr>
          <a:lstStyle/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300" b="0" dirty="0" smtClean="0"/>
              <a:t>It’s not a straightforward auction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300" b="0" dirty="0" smtClean="0"/>
              <a:t>Google rewards you for more people clicking on your ad (your ‘click-through rate’ or ‘CTR’)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300" b="0" dirty="0" smtClean="0"/>
              <a:t>The higher your click-through rate, the higher your Quality Score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300" b="0" dirty="0" smtClean="0"/>
              <a:t>Your position on the page = Cost per Click x Quality Score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300" b="0" dirty="0" smtClean="0"/>
              <a:t>There are many ways to increase your Quality Score and most of your competitors won’t have a clue</a:t>
            </a:r>
            <a:endParaRPr lang="en-US" sz="2300" b="0" dirty="0"/>
          </a:p>
        </p:txBody>
      </p:sp>
      <p:sp>
        <p:nvSpPr>
          <p:cNvPr id="4" name="Rectangle 3"/>
          <p:cNvSpPr/>
          <p:nvPr/>
        </p:nvSpPr>
        <p:spPr>
          <a:xfrm>
            <a:off x="411481" y="179070"/>
            <a:ext cx="45719" cy="71628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3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Quality score</a:t>
            </a:r>
            <a:endParaRPr lang="en-US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4" y="1047750"/>
            <a:ext cx="7815263" cy="3352602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7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Quality score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5"/>
          <a:stretch/>
        </p:blipFill>
        <p:spPr>
          <a:xfrm>
            <a:off x="1524000" y="720373"/>
            <a:ext cx="5070041" cy="4289778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8570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importance of quality score </a:t>
            </a:r>
            <a:br>
              <a:rPr lang="en-US" dirty="0" smtClean="0"/>
            </a:br>
            <a:r>
              <a:rPr lang="en-US" dirty="0" smtClean="0"/>
              <a:t>and click-through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7620000" cy="3394473"/>
          </a:xfrm>
        </p:spPr>
        <p:txBody>
          <a:bodyPr/>
          <a:lstStyle/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 smtClean="0"/>
              <a:t>It’s not a straightforward auction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 smtClean="0"/>
              <a:t>Google rewards you for more people clicking on your ad (your ‘click-through rate’ or ‘CTR’)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 smtClean="0"/>
              <a:t>The higher your click-through rate, the higher your Quality Score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 smtClean="0"/>
              <a:t>Your position on the page = Cost per Click x Quality Score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 smtClean="0"/>
              <a:t>There are many ways to increase your Quality Score and most of your competitors won’t have a clue</a:t>
            </a:r>
            <a:endParaRPr lang="en-US" b="0" dirty="0"/>
          </a:p>
        </p:txBody>
      </p:sp>
      <p:sp>
        <p:nvSpPr>
          <p:cNvPr id="4" name="Rectangle 3"/>
          <p:cNvSpPr/>
          <p:nvPr/>
        </p:nvSpPr>
        <p:spPr>
          <a:xfrm>
            <a:off x="411481" y="133350"/>
            <a:ext cx="45719" cy="6858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3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Quality score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41" y="1047750"/>
            <a:ext cx="7620000" cy="3280172"/>
          </a:xfrm>
        </p:spPr>
        <p:txBody>
          <a:bodyPr>
            <a:normAutofit/>
          </a:bodyPr>
          <a:lstStyle/>
          <a:p>
            <a:pPr marL="742950" lvl="0" indent="-457200">
              <a:lnSpc>
                <a:spcPct val="150000"/>
              </a:lnSpc>
              <a:spcBef>
                <a:spcPts val="400"/>
              </a:spcBef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US" sz="2500" dirty="0" smtClean="0"/>
              <a:t>Click-Through Rate (CTR)</a:t>
            </a:r>
          </a:p>
          <a:p>
            <a:pPr marL="742950" lvl="0" indent="-457200">
              <a:lnSpc>
                <a:spcPct val="150000"/>
              </a:lnSpc>
              <a:spcBef>
                <a:spcPts val="400"/>
              </a:spcBef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US" sz="2500" dirty="0" smtClean="0"/>
              <a:t>Relevance of your Ad to the Keyword</a:t>
            </a:r>
          </a:p>
          <a:p>
            <a:pPr marL="742950" lvl="0" indent="-457200">
              <a:lnSpc>
                <a:spcPct val="150000"/>
              </a:lnSpc>
              <a:spcBef>
                <a:spcPts val="400"/>
              </a:spcBef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US" sz="2500" dirty="0" smtClean="0"/>
              <a:t>Landing Page Relevance</a:t>
            </a:r>
          </a:p>
          <a:p>
            <a:pPr marL="742950" lvl="0" indent="-457200">
              <a:lnSpc>
                <a:spcPct val="150000"/>
              </a:lnSpc>
              <a:spcBef>
                <a:spcPts val="400"/>
              </a:spcBef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US" sz="2500" dirty="0" smtClean="0"/>
              <a:t>Website Quality</a:t>
            </a:r>
            <a:endParaRPr lang="en-US" sz="250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5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Quality score</a:t>
            </a:r>
            <a:endParaRPr lang="en-US" sz="2700" dirty="0"/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47750"/>
            <a:ext cx="7620000" cy="3459621"/>
          </a:xfrm>
        </p:spPr>
      </p:pic>
    </p:spTree>
    <p:extLst>
      <p:ext uri="{BB962C8B-B14F-4D97-AF65-F5344CB8AC3E}">
        <p14:creationId xmlns:p14="http://schemas.microsoft.com/office/powerpoint/2010/main" val="72772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382000" cy="571500"/>
          </a:xfrm>
        </p:spPr>
        <p:txBody>
          <a:bodyPr>
            <a:noAutofit/>
          </a:bodyPr>
          <a:lstStyle/>
          <a:p>
            <a:r>
              <a:rPr lang="en-US" sz="2500" dirty="0"/>
              <a:t>The magic of </a:t>
            </a:r>
            <a:r>
              <a:rPr lang="en-US" sz="2500" dirty="0" smtClean="0"/>
              <a:t>click-through </a:t>
            </a:r>
            <a:r>
              <a:rPr lang="en-US" sz="2500" dirty="0"/>
              <a:t>rate (CTR)</a:t>
            </a:r>
            <a:endParaRPr lang="en-US" sz="2500" b="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23950"/>
            <a:ext cx="7808495" cy="2895600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  <a:spcAft>
                <a:spcPts val="0"/>
              </a:spcAft>
              <a:buSzPct val="100000"/>
              <a:buNone/>
              <a:tabLst>
                <a:tab pos="800100" algn="l"/>
              </a:tabLst>
            </a:pPr>
            <a:r>
              <a:rPr lang="en-US" sz="2800" b="0" dirty="0" smtClean="0">
                <a:solidFill>
                  <a:srgbClr val="292934"/>
                </a:solidFill>
              </a:rPr>
              <a:t>When you get more people to click on your ad, your Click-Through Rate and Quality Score go up, and you get a snowball effect.</a:t>
            </a:r>
          </a:p>
          <a:p>
            <a:pPr algn="ctr">
              <a:spcBef>
                <a:spcPts val="400"/>
              </a:spcBef>
              <a:spcAft>
                <a:spcPts val="600"/>
              </a:spcAft>
              <a:buSzPct val="100000"/>
              <a:buNone/>
              <a:tabLst>
                <a:tab pos="800100" algn="l"/>
              </a:tabLst>
            </a:pPr>
            <a:endParaRPr lang="en-US" sz="2800" dirty="0">
              <a:solidFill>
                <a:srgbClr val="292934"/>
              </a:solidFill>
            </a:endParaRPr>
          </a:p>
          <a:p>
            <a:pPr algn="ctr">
              <a:spcBef>
                <a:spcPts val="400"/>
              </a:spcBef>
              <a:spcAft>
                <a:spcPts val="600"/>
              </a:spcAft>
              <a:buSzPct val="100000"/>
              <a:buNone/>
              <a:tabLst>
                <a:tab pos="800100" algn="l"/>
              </a:tabLst>
            </a:pPr>
            <a:r>
              <a:rPr lang="en-US" sz="2800" dirty="0" smtClean="0">
                <a:solidFill>
                  <a:srgbClr val="292934"/>
                </a:solidFill>
              </a:rPr>
              <a:t>Click Through Rate is the most important component of your Quality Score.</a:t>
            </a:r>
          </a:p>
          <a:p>
            <a:pPr algn="ctr">
              <a:spcBef>
                <a:spcPts val="400"/>
              </a:spcBef>
              <a:spcAft>
                <a:spcPts val="600"/>
              </a:spcAft>
              <a:buSzPct val="100000"/>
              <a:buNone/>
              <a:tabLst>
                <a:tab pos="800100" algn="l"/>
              </a:tabLst>
            </a:pPr>
            <a:endParaRPr lang="en-US" sz="28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</a:pPr>
            <a:r>
              <a:rPr lang="en-US" sz="2700" b="1" dirty="0"/>
              <a:t>The CTR Snowball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04" y="897317"/>
            <a:ext cx="8341895" cy="3733800"/>
          </a:xfrm>
        </p:spPr>
        <p:txBody>
          <a:bodyPr>
            <a:noAutofit/>
          </a:bodyPr>
          <a:lstStyle/>
          <a:p>
            <a:pPr marL="742950" lvl="0" indent="-457200">
              <a:spcBef>
                <a:spcPts val="400"/>
              </a:spcBef>
              <a:spcAft>
                <a:spcPts val="1400"/>
              </a:spcAft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GB" sz="2400" b="0" dirty="0" smtClean="0"/>
              <a:t>Using the strategies outlined in this training, your Click-Through Rate increases</a:t>
            </a:r>
          </a:p>
          <a:p>
            <a:pPr marL="742950" lvl="0" indent="-457200">
              <a:spcBef>
                <a:spcPts val="400"/>
              </a:spcBef>
              <a:spcAft>
                <a:spcPts val="1400"/>
              </a:spcAft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GB" sz="2400" b="0" dirty="0" smtClean="0"/>
              <a:t>This brings more visitors to your website</a:t>
            </a:r>
          </a:p>
          <a:p>
            <a:pPr marL="742950" lvl="0" indent="-457200">
              <a:spcBef>
                <a:spcPts val="400"/>
              </a:spcBef>
              <a:spcAft>
                <a:spcPts val="1400"/>
              </a:spcAft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GB" sz="2400" b="0" dirty="0" smtClean="0"/>
              <a:t>Because your CTR has increased, Google puts you higher up the page - this brings even more clicks</a:t>
            </a:r>
          </a:p>
          <a:p>
            <a:pPr marL="742950" lvl="0" indent="-457200">
              <a:spcBef>
                <a:spcPts val="400"/>
              </a:spcBef>
              <a:spcAft>
                <a:spcPts val="1400"/>
              </a:spcAft>
              <a:buClr>
                <a:srgbClr val="297FD5"/>
              </a:buClr>
              <a:buSzPct val="95000"/>
              <a:buFont typeface="+mj-lt"/>
              <a:buAutoNum type="arabicParenR"/>
              <a:tabLst>
                <a:tab pos="685800" algn="l"/>
                <a:tab pos="800100" algn="l"/>
              </a:tabLst>
            </a:pPr>
            <a:r>
              <a:rPr lang="en-GB" sz="2400" b="0" dirty="0" smtClean="0"/>
              <a:t>Because you’re higher up and getting more clicks, your CTR increases and Google moves you higher</a:t>
            </a:r>
            <a:endParaRPr lang="en-US" sz="2400" b="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16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</a:pPr>
            <a:r>
              <a:rPr lang="en-US" sz="2700" b="1" dirty="0"/>
              <a:t>The CTR Snowball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04" y="897317"/>
            <a:ext cx="8341895" cy="3733800"/>
          </a:xfrm>
        </p:spPr>
        <p:txBody>
          <a:bodyPr>
            <a:noAutofit/>
          </a:bodyPr>
          <a:lstStyle/>
          <a:p>
            <a:pPr marL="742950" lvl="0" indent="-457200">
              <a:spcBef>
                <a:spcPts val="400"/>
              </a:spcBef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 startAt="5"/>
              <a:tabLst>
                <a:tab pos="685800" algn="l"/>
                <a:tab pos="800100" algn="l"/>
              </a:tabLst>
            </a:pPr>
            <a:r>
              <a:rPr lang="en-GB" sz="2400" b="0" dirty="0" smtClean="0"/>
              <a:t>Using </a:t>
            </a:r>
            <a:r>
              <a:rPr lang="en-US" sz="2400" b="0" dirty="0"/>
              <a:t>Using the strategies outlined in this training, your Click-Through Rate increases</a:t>
            </a:r>
          </a:p>
          <a:p>
            <a:pPr marL="742950" lvl="0" indent="-457200">
              <a:spcBef>
                <a:spcPts val="400"/>
              </a:spcBef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 startAt="5"/>
              <a:tabLst>
                <a:tab pos="685800" algn="l"/>
                <a:tab pos="800100" algn="l"/>
              </a:tabLst>
            </a:pPr>
            <a:r>
              <a:rPr lang="en-US" sz="2400" b="0" dirty="0"/>
              <a:t>Meanwhile, you’re continuing with the strategies I recommend (such as split-testing), so your CTR keeps on increasing</a:t>
            </a:r>
          </a:p>
          <a:p>
            <a:pPr marL="742950" lvl="0" indent="-457200">
              <a:spcBef>
                <a:spcPts val="400"/>
              </a:spcBef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 startAt="5"/>
              <a:tabLst>
                <a:tab pos="685800" algn="l"/>
                <a:tab pos="800100" algn="l"/>
              </a:tabLst>
            </a:pPr>
            <a:r>
              <a:rPr lang="en-US" sz="2400" b="0" dirty="0"/>
              <a:t>This brings you more visitors</a:t>
            </a:r>
          </a:p>
          <a:p>
            <a:pPr marL="742950" lvl="0" indent="-457200">
              <a:spcBef>
                <a:spcPts val="400"/>
              </a:spcBef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 startAt="5"/>
              <a:tabLst>
                <a:tab pos="685800" algn="l"/>
                <a:tab pos="800100" algn="l"/>
              </a:tabLst>
            </a:pPr>
            <a:r>
              <a:rPr lang="en-US" sz="2400" b="0" dirty="0"/>
              <a:t>Google puts you higher up (and/or you’re now able to spend more to go even higher</a:t>
            </a:r>
            <a:r>
              <a:rPr lang="en-US" sz="2400" b="0" dirty="0" smtClean="0"/>
              <a:t>)</a:t>
            </a:r>
          </a:p>
          <a:p>
            <a:pPr marL="285750" lvl="0">
              <a:spcBef>
                <a:spcPts val="400"/>
              </a:spcBef>
              <a:spcAft>
                <a:spcPts val="1000"/>
              </a:spcAft>
              <a:buClr>
                <a:srgbClr val="297FD5"/>
              </a:buClr>
              <a:buSzPct val="95000"/>
              <a:tabLst>
                <a:tab pos="685800" algn="l"/>
                <a:tab pos="800100" algn="l"/>
              </a:tabLst>
            </a:pPr>
            <a:r>
              <a:rPr lang="en-US" sz="2400" b="0" dirty="0" smtClean="0"/>
              <a:t>    </a:t>
            </a:r>
            <a:r>
              <a:rPr lang="en-US" sz="2400" b="0" dirty="0"/>
              <a:t> …and so the process </a:t>
            </a:r>
            <a:r>
              <a:rPr lang="en-US" sz="2400" b="0" dirty="0" smtClean="0"/>
              <a:t>continues.</a:t>
            </a:r>
            <a:endParaRPr lang="en-US" sz="2400" b="0" dirty="0"/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165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8229600" cy="3124200"/>
          </a:xfrm>
        </p:spPr>
        <p:txBody>
          <a:bodyPr>
            <a:normAutofit/>
          </a:bodyPr>
          <a:lstStyle/>
          <a:p>
            <a:pPr algn="ctr">
              <a:buSzPct val="100000"/>
            </a:pPr>
            <a:r>
              <a:rPr lang="en-US" sz="3000" dirty="0"/>
              <a:t>Using this process, it’s not uncommon to go </a:t>
            </a:r>
            <a:r>
              <a:rPr lang="en-US" sz="3000" dirty="0" smtClean="0"/>
              <a:t>from </a:t>
            </a:r>
            <a:r>
              <a:rPr lang="en-US" sz="3000" dirty="0"/>
              <a:t>a CTR of 1% to 4%, 5% or </a:t>
            </a:r>
            <a:r>
              <a:rPr lang="en-US" sz="3000" dirty="0" smtClean="0"/>
              <a:t>more.</a:t>
            </a:r>
            <a:endParaRPr lang="en-US" sz="3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</a:pPr>
            <a:r>
              <a:rPr lang="en-US" sz="2700" b="1" dirty="0"/>
              <a:t>The CTR Snowball Effect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820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76200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r>
              <a:rPr lang="en-US" sz="2600" b="1" dirty="0" smtClean="0"/>
              <a:t>How do you increase your CTR?</a:t>
            </a:r>
          </a:p>
          <a:p>
            <a:pPr marL="800100" indent="-400050">
              <a:spcAft>
                <a:spcPts val="6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By continually testing two ads against each other and trying to beat your best-performing ad</a:t>
            </a:r>
          </a:p>
          <a:p>
            <a:pPr marL="800100" indent="-400050">
              <a:spcAft>
                <a:spcPts val="6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Google lets you run two or more ads together in </a:t>
            </a:r>
            <a:br>
              <a:rPr lang="en-US" sz="2400" b="0" dirty="0" smtClean="0"/>
            </a:br>
            <a:r>
              <a:rPr lang="en-US" sz="2400" b="0" dirty="0" smtClean="0"/>
              <a:t>the same ad group</a:t>
            </a:r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39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71550"/>
            <a:ext cx="8598085" cy="3276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18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8458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r>
              <a:rPr lang="en-US" sz="2600" b="1" dirty="0" smtClean="0"/>
              <a:t>On the second ad, you might…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Write a different headline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Change the copy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Change the message subtly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Change the message dramatically</a:t>
            </a:r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50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4487"/>
            <a:ext cx="6178938" cy="41386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37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8458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r>
              <a:rPr lang="en-US" sz="2600" b="1" dirty="0" smtClean="0"/>
              <a:t>The goal is to beat your existing ad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Once </a:t>
            </a:r>
            <a:r>
              <a:rPr lang="en-US" sz="2400" b="0" dirty="0"/>
              <a:t>you beat it, get rid of that ad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and </a:t>
            </a:r>
            <a:r>
              <a:rPr lang="en-US" sz="2400" b="0" dirty="0"/>
              <a:t>try to </a:t>
            </a:r>
            <a:r>
              <a:rPr lang="en-US" sz="2400" b="0" dirty="0" smtClean="0"/>
              <a:t>beat </a:t>
            </a:r>
            <a:r>
              <a:rPr lang="en-US" sz="2400" b="0" dirty="0"/>
              <a:t>the new one</a:t>
            </a:r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75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8458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r>
              <a:rPr lang="en-US" sz="2400" b="1" dirty="0" smtClean="0"/>
              <a:t>Capitalisation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You </a:t>
            </a:r>
            <a:r>
              <a:rPr lang="en-US" sz="2400" b="0" dirty="0"/>
              <a:t>can’t use all capitals, but you can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err="1" smtClean="0"/>
              <a:t>capitalise</a:t>
            </a:r>
            <a:r>
              <a:rPr lang="en-US" sz="2400" b="0" dirty="0" smtClean="0"/>
              <a:t> </a:t>
            </a:r>
            <a:r>
              <a:rPr lang="en-US" sz="2400" b="0" dirty="0"/>
              <a:t>the first letter </a:t>
            </a:r>
            <a:r>
              <a:rPr lang="en-US" sz="2400" b="0" dirty="0" smtClean="0"/>
              <a:t>of </a:t>
            </a:r>
            <a:r>
              <a:rPr lang="en-US" sz="2400" b="0" dirty="0"/>
              <a:t>each word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Capitalisation can make a significant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difference </a:t>
            </a:r>
            <a:r>
              <a:rPr lang="en-US" sz="2400" b="0" dirty="0"/>
              <a:t>in your CTR</a:t>
            </a:r>
          </a:p>
          <a:p>
            <a:pPr marL="400050">
              <a:buClr>
                <a:srgbClr val="297FD5"/>
              </a:buClr>
              <a:buSzPct val="125000"/>
            </a:pPr>
            <a:endParaRPr lang="en-US" sz="1900" b="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997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9463" y="1311402"/>
            <a:ext cx="9041063" cy="252069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920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3950"/>
            <a:ext cx="8077200" cy="3733800"/>
          </a:xfrm>
        </p:spPr>
        <p:txBody>
          <a:bodyPr>
            <a:normAutofit/>
          </a:bodyPr>
          <a:lstStyle/>
          <a:p>
            <a:pPr lvl="0">
              <a:spcBef>
                <a:spcPts val="1200"/>
              </a:spcBef>
              <a:buSzPct val="100000"/>
              <a:buNone/>
            </a:pPr>
            <a:endParaRPr lang="en-US" sz="3000" b="1" dirty="0" smtClean="0">
              <a:solidFill>
                <a:srgbClr val="292934"/>
              </a:solidFill>
            </a:endParaRPr>
          </a:p>
          <a:p>
            <a:pPr lvl="0" algn="ctr">
              <a:spcBef>
                <a:spcPts val="1200"/>
              </a:spcBef>
              <a:buSzPct val="100000"/>
              <a:buNone/>
            </a:pPr>
            <a:r>
              <a:rPr lang="en-US" sz="3000" b="1" dirty="0" smtClean="0">
                <a:solidFill>
                  <a:srgbClr val="292934"/>
                </a:solidFill>
              </a:rPr>
              <a:t>Expect to double or triple your CTR through split-testing.</a:t>
            </a:r>
            <a:endParaRPr lang="en-US" sz="3000" dirty="0" smtClean="0">
              <a:solidFill>
                <a:srgbClr val="292934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2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077200" cy="3429000"/>
          </a:xfrm>
        </p:spPr>
        <p:txBody>
          <a:bodyPr>
            <a:normAutofit/>
          </a:bodyPr>
          <a:lstStyle/>
          <a:p>
            <a:pPr lvl="0" algn="ctr">
              <a:spcBef>
                <a:spcPts val="400"/>
              </a:spcBef>
              <a:buSzPct val="100000"/>
            </a:pPr>
            <a:r>
              <a:rPr lang="en-US" sz="2500" dirty="0" smtClean="0">
                <a:solidFill>
                  <a:srgbClr val="297FD5"/>
                </a:solidFill>
              </a:rPr>
              <a:t>IMPORTANT NOTE</a:t>
            </a:r>
          </a:p>
          <a:p>
            <a:pPr lvl="0" algn="ctr">
              <a:spcBef>
                <a:spcPts val="400"/>
              </a:spcBef>
              <a:buSzPct val="100000"/>
            </a:pPr>
            <a:r>
              <a:rPr lang="en-US" sz="3000" dirty="0" smtClean="0"/>
              <a:t>When </a:t>
            </a:r>
            <a:r>
              <a:rPr lang="en-US" sz="3000" dirty="0"/>
              <a:t>split-testing, you need to receive at least 20 clicks on an ad before the results 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/>
              <a:t>are reliable.</a:t>
            </a:r>
            <a:endParaRPr lang="en-US" sz="3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1. SPLIT TEST ADS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748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marL="1085850" indent="-857250">
              <a:spcBef>
                <a:spcPts val="400"/>
              </a:spcBef>
              <a:spcAft>
                <a:spcPts val="600"/>
              </a:spcAft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500" dirty="0" smtClean="0"/>
          </a:p>
          <a:p>
            <a:pPr marL="857250" lvl="0" indent="4000500">
              <a:spcBef>
                <a:spcPts val="400"/>
              </a:spcBef>
              <a:spcAft>
                <a:spcPts val="800"/>
              </a:spcAft>
              <a:buNone/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  <a:p>
            <a:pPr marL="742950" indent="-285750">
              <a:spcBef>
                <a:spcPts val="400"/>
              </a:spcBef>
              <a:spcAft>
                <a:spcPts val="1200"/>
              </a:spcAft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6"/>
          <a:stretch/>
        </p:blipFill>
        <p:spPr>
          <a:xfrm>
            <a:off x="381000" y="864230"/>
            <a:ext cx="6740297" cy="415390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Increase </a:t>
            </a:r>
            <a:r>
              <a:rPr lang="en-US" sz="2600" dirty="0"/>
              <a:t>Your </a:t>
            </a:r>
            <a:r>
              <a:rPr lang="en-US" sz="2600" dirty="0" smtClean="0"/>
              <a:t>CTR: </a:t>
            </a:r>
            <a:r>
              <a:rPr lang="en-US" sz="2600" dirty="0" smtClean="0">
                <a:solidFill>
                  <a:srgbClr val="297FD5"/>
                </a:solidFill>
              </a:rPr>
              <a:t>2. WRITE BETTER ADS</a:t>
            </a:r>
            <a:endParaRPr lang="en-US" sz="2600" b="0" dirty="0" smtClean="0">
              <a:solidFill>
                <a:srgbClr val="297FD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767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marL="1085850" indent="-857250">
              <a:spcBef>
                <a:spcPts val="400"/>
              </a:spcBef>
              <a:spcAft>
                <a:spcPts val="600"/>
              </a:spcAft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500" dirty="0" smtClean="0"/>
          </a:p>
          <a:p>
            <a:pPr marL="857250" lvl="0" indent="4000500">
              <a:spcBef>
                <a:spcPts val="400"/>
              </a:spcBef>
              <a:spcAft>
                <a:spcPts val="800"/>
              </a:spcAft>
              <a:buNone/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  <a:p>
            <a:pPr marL="742950" indent="-285750">
              <a:spcBef>
                <a:spcPts val="400"/>
              </a:spcBef>
              <a:spcAft>
                <a:spcPts val="1200"/>
              </a:spcAft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04950"/>
            <a:ext cx="3962399" cy="23622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Increase </a:t>
            </a:r>
            <a:r>
              <a:rPr lang="en-US" sz="2600" dirty="0"/>
              <a:t>Your </a:t>
            </a:r>
            <a:r>
              <a:rPr lang="en-US" sz="2600" dirty="0" smtClean="0"/>
              <a:t>CTR: </a:t>
            </a:r>
            <a:r>
              <a:rPr lang="en-US" sz="2600" dirty="0" smtClean="0">
                <a:solidFill>
                  <a:srgbClr val="297FD5"/>
                </a:solidFill>
              </a:rPr>
              <a:t>2. WRITE BETTER ADS</a:t>
            </a:r>
            <a:endParaRPr lang="en-US" sz="2600" b="0" dirty="0" smtClean="0">
              <a:solidFill>
                <a:srgbClr val="297FD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586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marL="1085850" indent="-857250">
              <a:spcBef>
                <a:spcPts val="400"/>
              </a:spcBef>
              <a:spcAft>
                <a:spcPts val="600"/>
              </a:spcAft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500" dirty="0" smtClean="0"/>
          </a:p>
          <a:p>
            <a:pPr marL="857250" lvl="0" indent="4000500">
              <a:spcBef>
                <a:spcPts val="400"/>
              </a:spcBef>
              <a:spcAft>
                <a:spcPts val="800"/>
              </a:spcAft>
              <a:buNone/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  <a:p>
            <a:pPr marL="742950" indent="-285750">
              <a:spcBef>
                <a:spcPts val="400"/>
              </a:spcBef>
              <a:spcAft>
                <a:spcPts val="1200"/>
              </a:spcAft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3"/>
          <a:stretch/>
        </p:blipFill>
        <p:spPr>
          <a:xfrm>
            <a:off x="502921" y="864230"/>
            <a:ext cx="6583680" cy="40386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Increase </a:t>
            </a:r>
            <a:r>
              <a:rPr lang="en-US" sz="2600" dirty="0"/>
              <a:t>Your </a:t>
            </a:r>
            <a:r>
              <a:rPr lang="en-US" sz="2600" dirty="0" smtClean="0"/>
              <a:t>CTR: </a:t>
            </a:r>
            <a:r>
              <a:rPr lang="en-US" sz="2600" dirty="0" smtClean="0">
                <a:solidFill>
                  <a:srgbClr val="297FD5"/>
                </a:solidFill>
              </a:rPr>
              <a:t>2. WRITE BETTER ADS</a:t>
            </a:r>
            <a:endParaRPr lang="en-US" sz="2600" b="0" dirty="0" smtClean="0">
              <a:solidFill>
                <a:srgbClr val="297FD5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673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marL="1085850" indent="-857250">
              <a:spcBef>
                <a:spcPts val="400"/>
              </a:spcBef>
              <a:spcAft>
                <a:spcPts val="600"/>
              </a:spcAft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500" dirty="0" smtClean="0"/>
          </a:p>
          <a:p>
            <a:pPr marL="857250" lvl="0" indent="4000500">
              <a:spcBef>
                <a:spcPts val="400"/>
              </a:spcBef>
              <a:spcAft>
                <a:spcPts val="800"/>
              </a:spcAft>
              <a:buNone/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  <a:p>
            <a:pPr marL="742950" indent="-285750">
              <a:spcBef>
                <a:spcPts val="400"/>
              </a:spcBef>
              <a:spcAft>
                <a:spcPts val="1200"/>
              </a:spcAft>
              <a:tabLst>
                <a:tab pos="800100" algn="l"/>
              </a:tabLst>
            </a:pPr>
            <a:endParaRPr lang="en-US" sz="2500" dirty="0" smtClean="0">
              <a:solidFill>
                <a:srgbClr val="29293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09750"/>
            <a:ext cx="6629400" cy="17526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Increase </a:t>
            </a:r>
            <a:r>
              <a:rPr lang="en-US" sz="2600" dirty="0"/>
              <a:t>Your </a:t>
            </a:r>
            <a:r>
              <a:rPr lang="en-US" sz="2600" dirty="0" smtClean="0"/>
              <a:t>CTR: </a:t>
            </a:r>
            <a:r>
              <a:rPr lang="en-US" sz="2600" dirty="0" smtClean="0">
                <a:solidFill>
                  <a:srgbClr val="297FD5"/>
                </a:solidFill>
              </a:rPr>
              <a:t>2. WRITE BETTER ADS</a:t>
            </a:r>
            <a:endParaRPr lang="en-US" sz="2600" b="0" dirty="0" smtClean="0">
              <a:solidFill>
                <a:srgbClr val="297FD5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1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dirty="0" smtClean="0"/>
              <a:t>Increase </a:t>
            </a:r>
            <a:r>
              <a:rPr lang="en-US" sz="2600" dirty="0"/>
              <a:t>Your </a:t>
            </a:r>
            <a:r>
              <a:rPr lang="en-US" sz="2600" dirty="0" smtClean="0"/>
              <a:t>CTR: </a:t>
            </a:r>
            <a:r>
              <a:rPr lang="en-US" sz="2600" dirty="0" smtClean="0">
                <a:solidFill>
                  <a:srgbClr val="297FD5"/>
                </a:solidFill>
              </a:rPr>
              <a:t>2. Writer Better ADS</a:t>
            </a:r>
            <a:endParaRPr lang="en-US" sz="26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71550"/>
            <a:ext cx="8458200" cy="3962400"/>
          </a:xfrm>
        </p:spPr>
        <p:txBody>
          <a:bodyPr>
            <a:normAutofit fontScale="92500"/>
          </a:bodyPr>
          <a:lstStyle/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Use </a:t>
            </a:r>
            <a:r>
              <a:rPr lang="en-US" sz="2500" dirty="0"/>
              <a:t>the Keyword in the </a:t>
            </a:r>
            <a:r>
              <a:rPr lang="en-US" sz="2500" dirty="0" smtClean="0"/>
              <a:t>Headline</a:t>
            </a:r>
            <a:endParaRPr lang="en-US" sz="2500" dirty="0"/>
          </a:p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If </a:t>
            </a:r>
            <a:r>
              <a:rPr lang="en-US" sz="2500" dirty="0"/>
              <a:t>possible, use the </a:t>
            </a:r>
            <a:r>
              <a:rPr lang="en-US" sz="2500" dirty="0" smtClean="0"/>
              <a:t>Keyword </a:t>
            </a:r>
            <a:r>
              <a:rPr lang="en-US" sz="2500" dirty="0"/>
              <a:t>in the </a:t>
            </a:r>
            <a:r>
              <a:rPr lang="en-US" sz="2500" dirty="0" smtClean="0"/>
              <a:t>ad</a:t>
            </a:r>
            <a:endParaRPr lang="en-US" sz="2500" dirty="0"/>
          </a:p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Use </a:t>
            </a:r>
            <a:r>
              <a:rPr lang="en-US" sz="2500" dirty="0"/>
              <a:t>the first line to capture Attention and Interest</a:t>
            </a:r>
          </a:p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Use </a:t>
            </a:r>
            <a:r>
              <a:rPr lang="en-US" sz="2500" dirty="0"/>
              <a:t>the second line to get desire and action</a:t>
            </a:r>
          </a:p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Avoid </a:t>
            </a:r>
            <a:r>
              <a:rPr lang="en-US" sz="2500" dirty="0"/>
              <a:t>hype or ‘pushy’ copy</a:t>
            </a:r>
          </a:p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Look </a:t>
            </a:r>
            <a:r>
              <a:rPr lang="en-US" sz="2500" dirty="0"/>
              <a:t>at the other search results when writing copy</a:t>
            </a:r>
          </a:p>
          <a:p>
            <a:pPr marL="857250" indent="-457200">
              <a:spcAft>
                <a:spcPts val="10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dirty="0" smtClean="0"/>
              <a:t>Test</a:t>
            </a:r>
            <a:r>
              <a:rPr lang="en-US" sz="2500" dirty="0"/>
              <a:t>, Test, Test</a:t>
            </a:r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19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19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1900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19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209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stop after the first sentence!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52550"/>
            <a:ext cx="5962650" cy="2835275"/>
          </a:xfrm>
        </p:spPr>
      </p:pic>
    </p:spTree>
    <p:extLst>
      <p:ext uri="{BB962C8B-B14F-4D97-AF65-F5344CB8AC3E}">
        <p14:creationId xmlns:p14="http://schemas.microsoft.com/office/powerpoint/2010/main" val="273892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3. Separate ads for separate Keywords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71550"/>
            <a:ext cx="8458200" cy="3733800"/>
          </a:xfrm>
        </p:spPr>
        <p:txBody>
          <a:bodyPr>
            <a:no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spcAft>
                <a:spcPts val="0"/>
              </a:spcAft>
              <a:buSzPct val="100000"/>
              <a:buNone/>
            </a:pPr>
            <a:r>
              <a:rPr lang="en-US" sz="2400" b="1" dirty="0" smtClean="0"/>
              <a:t>CTR is about Relevance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The more relevant your ad to the </a:t>
            </a:r>
            <a:r>
              <a:rPr lang="en-US" sz="2400" b="0" dirty="0" smtClean="0"/>
              <a:t>Keyword, </a:t>
            </a:r>
            <a:r>
              <a:rPr lang="en-US" sz="2400" b="0" dirty="0"/>
              <a:t>the higher your Click-Through Rate</a:t>
            </a:r>
          </a:p>
          <a:p>
            <a:pPr marL="800100" indent="-400050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dirty="0" smtClean="0"/>
              <a:t>Example: Leather Recliners</a:t>
            </a:r>
          </a:p>
          <a:p>
            <a:pPr marL="1143000" indent="-285750">
              <a:lnSpc>
                <a:spcPts val="2400"/>
              </a:lnSpc>
              <a:spcBef>
                <a:spcPts val="0"/>
              </a:spcBef>
              <a:spcAft>
                <a:spcPts val="100"/>
              </a:spcAft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sz="2200" b="0" dirty="0" smtClean="0">
                <a:solidFill>
                  <a:srgbClr val="292934"/>
                </a:solidFill>
              </a:rPr>
              <a:t>If </a:t>
            </a:r>
            <a:r>
              <a:rPr lang="en-US" sz="2200" b="0" dirty="0">
                <a:solidFill>
                  <a:srgbClr val="292934"/>
                </a:solidFill>
              </a:rPr>
              <a:t>the ad specifically talks about leather recliners, it’s more relevant </a:t>
            </a:r>
            <a:r>
              <a:rPr lang="en-US" sz="2200" b="0" dirty="0" smtClean="0">
                <a:solidFill>
                  <a:srgbClr val="292934"/>
                </a:solidFill>
              </a:rPr>
              <a:t>for </a:t>
            </a:r>
            <a:r>
              <a:rPr lang="en-US" sz="2200" b="0" dirty="0">
                <a:solidFill>
                  <a:srgbClr val="292934"/>
                </a:solidFill>
              </a:rPr>
              <a:t>the person performing the search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dirty="0" smtClean="0">
                <a:solidFill>
                  <a:srgbClr val="292934"/>
                </a:solidFill>
              </a:rPr>
              <a:t>Your competitors are not doing this!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>
                <a:solidFill>
                  <a:srgbClr val="292934"/>
                </a:solidFill>
              </a:rPr>
              <a:t>The </a:t>
            </a:r>
            <a:r>
              <a:rPr lang="en-US" sz="2400" b="0" dirty="0">
                <a:solidFill>
                  <a:srgbClr val="292934"/>
                </a:solidFill>
              </a:rPr>
              <a:t>more specific you can be, the better you will </a:t>
            </a:r>
            <a:r>
              <a:rPr lang="en-US" sz="2400" b="0" dirty="0" smtClean="0">
                <a:solidFill>
                  <a:srgbClr val="292934"/>
                </a:solidFill>
              </a:rPr>
              <a:t>do</a:t>
            </a:r>
          </a:p>
          <a:p>
            <a:pPr marL="800100" lvl="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>
                <a:solidFill>
                  <a:srgbClr val="292934"/>
                </a:solidFill>
              </a:rPr>
              <a:t>Most </a:t>
            </a:r>
            <a:r>
              <a:rPr lang="en-US" sz="2400" b="0" dirty="0">
                <a:solidFill>
                  <a:srgbClr val="292934"/>
                </a:solidFill>
              </a:rPr>
              <a:t>businesses should have 50 to 100 </a:t>
            </a:r>
            <a:r>
              <a:rPr lang="en-US" sz="2400" b="0" dirty="0" smtClean="0">
                <a:solidFill>
                  <a:srgbClr val="292934"/>
                </a:solidFill>
              </a:rPr>
              <a:t/>
            </a:r>
            <a:br>
              <a:rPr lang="en-US" sz="2400" b="0" dirty="0" smtClean="0">
                <a:solidFill>
                  <a:srgbClr val="292934"/>
                </a:solidFill>
              </a:rPr>
            </a:br>
            <a:r>
              <a:rPr lang="en-US" sz="2400" b="0" dirty="0" smtClean="0">
                <a:solidFill>
                  <a:srgbClr val="292934"/>
                </a:solidFill>
              </a:rPr>
              <a:t>ads </a:t>
            </a:r>
            <a:r>
              <a:rPr lang="en-US" sz="2400" b="0" dirty="0">
                <a:solidFill>
                  <a:srgbClr val="292934"/>
                </a:solidFill>
              </a:rPr>
              <a:t>for different Keywords</a:t>
            </a:r>
          </a:p>
          <a:p>
            <a:pPr marL="800100" indent="-400050">
              <a:buSzPct val="100000"/>
            </a:pPr>
            <a:endParaRPr lang="en-US" sz="1800" dirty="0"/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sz="1900" b="0" dirty="0"/>
          </a:p>
          <a:p>
            <a:pPr marL="400050">
              <a:buClr>
                <a:srgbClr val="297FD5"/>
              </a:buClr>
              <a:buSzPct val="125000"/>
            </a:pPr>
            <a:endParaRPr lang="en-US" sz="1900" b="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33350"/>
            <a:ext cx="45719" cy="73152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142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47637"/>
            <a:ext cx="8420100" cy="4848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320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3. Separate ads for separate Keywords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71550"/>
            <a:ext cx="8458200" cy="3733800"/>
          </a:xfrm>
        </p:spPr>
        <p:txBody>
          <a:bodyPr>
            <a:no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spcAft>
                <a:spcPts val="0"/>
              </a:spcAft>
              <a:buSzPct val="100000"/>
              <a:buNone/>
            </a:pPr>
            <a:r>
              <a:rPr lang="en-US" sz="2400" b="1" dirty="0" smtClean="0"/>
              <a:t>CTR is about Relevance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/>
              <a:t>The more relevant your ad to the </a:t>
            </a:r>
            <a:r>
              <a:rPr lang="en-US" sz="2400" b="0" dirty="0" smtClean="0"/>
              <a:t>Keyword, </a:t>
            </a:r>
            <a:r>
              <a:rPr lang="en-US" sz="2400" b="0" dirty="0"/>
              <a:t>the higher your Click-Through Rate</a:t>
            </a:r>
          </a:p>
          <a:p>
            <a:pPr marL="800100" indent="-400050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dirty="0" smtClean="0"/>
              <a:t>Example: Leather Recliners</a:t>
            </a:r>
          </a:p>
          <a:p>
            <a:pPr marL="1143000" indent="-285750">
              <a:lnSpc>
                <a:spcPts val="2400"/>
              </a:lnSpc>
              <a:spcBef>
                <a:spcPts val="0"/>
              </a:spcBef>
              <a:spcAft>
                <a:spcPts val="100"/>
              </a:spcAft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sz="2200" b="0" dirty="0" smtClean="0">
                <a:solidFill>
                  <a:srgbClr val="292934"/>
                </a:solidFill>
              </a:rPr>
              <a:t>If </a:t>
            </a:r>
            <a:r>
              <a:rPr lang="en-US" sz="2200" b="0" dirty="0">
                <a:solidFill>
                  <a:srgbClr val="292934"/>
                </a:solidFill>
              </a:rPr>
              <a:t>the ad specifically talks about leather recliners, it’s more relevant </a:t>
            </a:r>
            <a:r>
              <a:rPr lang="en-US" sz="2200" b="0" dirty="0" smtClean="0">
                <a:solidFill>
                  <a:srgbClr val="292934"/>
                </a:solidFill>
              </a:rPr>
              <a:t>for </a:t>
            </a:r>
            <a:r>
              <a:rPr lang="en-US" sz="2200" b="0" dirty="0">
                <a:solidFill>
                  <a:srgbClr val="292934"/>
                </a:solidFill>
              </a:rPr>
              <a:t>the person performing the search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dirty="0" smtClean="0">
                <a:solidFill>
                  <a:srgbClr val="292934"/>
                </a:solidFill>
              </a:rPr>
              <a:t>Your competitors are not doing this!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>
                <a:solidFill>
                  <a:srgbClr val="292934"/>
                </a:solidFill>
              </a:rPr>
              <a:t>The </a:t>
            </a:r>
            <a:r>
              <a:rPr lang="en-US" sz="2400" b="0" dirty="0">
                <a:solidFill>
                  <a:srgbClr val="292934"/>
                </a:solidFill>
              </a:rPr>
              <a:t>more specific you can be, the better you will </a:t>
            </a:r>
            <a:r>
              <a:rPr lang="en-US" sz="2400" b="0" dirty="0" smtClean="0">
                <a:solidFill>
                  <a:srgbClr val="292934"/>
                </a:solidFill>
              </a:rPr>
              <a:t>do</a:t>
            </a:r>
          </a:p>
          <a:p>
            <a:pPr marL="800100" lvl="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>
                <a:solidFill>
                  <a:srgbClr val="292934"/>
                </a:solidFill>
              </a:rPr>
              <a:t>Most </a:t>
            </a:r>
            <a:r>
              <a:rPr lang="en-US" sz="2400" b="0" dirty="0">
                <a:solidFill>
                  <a:srgbClr val="292934"/>
                </a:solidFill>
              </a:rPr>
              <a:t>businesses should have 50 to 100 </a:t>
            </a:r>
            <a:r>
              <a:rPr lang="en-US" sz="2400" b="0" dirty="0" smtClean="0">
                <a:solidFill>
                  <a:srgbClr val="292934"/>
                </a:solidFill>
              </a:rPr>
              <a:t/>
            </a:r>
            <a:br>
              <a:rPr lang="en-US" sz="2400" b="0" dirty="0" smtClean="0">
                <a:solidFill>
                  <a:srgbClr val="292934"/>
                </a:solidFill>
              </a:rPr>
            </a:br>
            <a:r>
              <a:rPr lang="en-US" sz="2400" b="0" dirty="0" smtClean="0">
                <a:solidFill>
                  <a:srgbClr val="292934"/>
                </a:solidFill>
              </a:rPr>
              <a:t>ads </a:t>
            </a:r>
            <a:r>
              <a:rPr lang="en-US" sz="2400" b="0" dirty="0">
                <a:solidFill>
                  <a:srgbClr val="292934"/>
                </a:solidFill>
              </a:rPr>
              <a:t>for different Keywords</a:t>
            </a:r>
          </a:p>
          <a:p>
            <a:pPr marL="800100" indent="-400050">
              <a:buSzPct val="100000"/>
            </a:pPr>
            <a:endParaRPr lang="en-US" sz="1800" dirty="0"/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sz="1900" b="0" dirty="0"/>
          </a:p>
          <a:p>
            <a:pPr marL="400050">
              <a:buClr>
                <a:srgbClr val="297FD5"/>
              </a:buClr>
              <a:buSzPct val="125000"/>
            </a:pPr>
            <a:endParaRPr lang="en-US" sz="1900" b="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33350"/>
            <a:ext cx="45719" cy="73152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272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4. Display URLS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95350"/>
            <a:ext cx="8534400" cy="3733800"/>
          </a:xfrm>
        </p:spPr>
        <p:txBody>
          <a:bodyPr>
            <a:noAutofit/>
          </a:bodyPr>
          <a:lstStyle/>
          <a:p>
            <a:pPr lvl="0">
              <a:spcBef>
                <a:spcPts val="400"/>
              </a:spcBef>
              <a:spcAft>
                <a:spcPts val="0"/>
              </a:spcAft>
              <a:buSzPct val="100000"/>
              <a:buNone/>
            </a:pPr>
            <a:r>
              <a:rPr lang="en-US" sz="2400" b="1" dirty="0" smtClean="0"/>
              <a:t>Display URL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This is the URL that people see in the ad</a:t>
            </a:r>
            <a:endParaRPr lang="en-US" sz="2400" b="0" dirty="0"/>
          </a:p>
          <a:p>
            <a:pPr marL="1143000" indent="-285750">
              <a:spcBef>
                <a:spcPts val="0"/>
              </a:spcBef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dirty="0">
                <a:solidFill>
                  <a:srgbClr val="292934"/>
                </a:solidFill>
              </a:rPr>
              <a:t>Example: </a:t>
            </a:r>
            <a:r>
              <a:rPr lang="en-US" dirty="0">
                <a:solidFill>
                  <a:srgbClr val="FF0000"/>
                </a:solidFill>
              </a:rPr>
              <a:t>www.CardellMedia.com</a:t>
            </a:r>
            <a:r>
              <a:rPr lang="en-US" dirty="0">
                <a:solidFill>
                  <a:srgbClr val="292934"/>
                </a:solidFill>
              </a:rPr>
              <a:t> 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dirty="0" smtClean="0">
                <a:solidFill>
                  <a:srgbClr val="292934"/>
                </a:solidFill>
              </a:rPr>
              <a:t>Google lets you change the URL</a:t>
            </a:r>
          </a:p>
          <a:p>
            <a:pPr marL="1200150" lvl="0" indent="-342900">
              <a:spcBef>
                <a:spcPts val="200"/>
              </a:spcBef>
              <a:spcAft>
                <a:spcPts val="200"/>
              </a:spcAft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b="0" dirty="0">
                <a:solidFill>
                  <a:srgbClr val="292934"/>
                </a:solidFill>
              </a:rPr>
              <a:t>The basic URL has to be the actual website you send people to</a:t>
            </a:r>
          </a:p>
          <a:p>
            <a:pPr marL="1200150" lvl="0" indent="-342900">
              <a:spcBef>
                <a:spcPts val="200"/>
              </a:spcBef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b="0" dirty="0">
                <a:solidFill>
                  <a:srgbClr val="292934"/>
                </a:solidFill>
              </a:rPr>
              <a:t>You can add an extension to the display </a:t>
            </a:r>
            <a:r>
              <a:rPr lang="en-US" b="0" dirty="0" smtClean="0">
                <a:solidFill>
                  <a:srgbClr val="292934"/>
                </a:solidFill>
              </a:rPr>
              <a:t>URL</a:t>
            </a:r>
            <a:br>
              <a:rPr lang="en-US" b="0" dirty="0" smtClean="0">
                <a:solidFill>
                  <a:srgbClr val="292934"/>
                </a:solidFill>
              </a:rPr>
            </a:br>
            <a:r>
              <a:rPr lang="en-US" dirty="0" smtClean="0">
                <a:solidFill>
                  <a:srgbClr val="292934"/>
                </a:solidFill>
              </a:rPr>
              <a:t>Example</a:t>
            </a:r>
            <a:r>
              <a:rPr lang="en-US" dirty="0">
                <a:solidFill>
                  <a:srgbClr val="292934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www.CardellMedia.com/MarketingPlan</a:t>
            </a:r>
            <a:r>
              <a:rPr lang="en-US" dirty="0">
                <a:solidFill>
                  <a:srgbClr val="292934"/>
                </a:solidFill>
              </a:rPr>
              <a:t>  </a:t>
            </a:r>
          </a:p>
          <a:p>
            <a:pPr marL="1200150" lvl="0" indent="-342900">
              <a:spcBef>
                <a:spcPts val="200"/>
              </a:spcBef>
              <a:spcAft>
                <a:spcPts val="200"/>
              </a:spcAft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b="0" dirty="0">
                <a:solidFill>
                  <a:srgbClr val="292934"/>
                </a:solidFill>
              </a:rPr>
              <a:t>You can drop the “www” and replace it with something </a:t>
            </a:r>
            <a:r>
              <a:rPr lang="en-US" b="0" dirty="0" smtClean="0">
                <a:solidFill>
                  <a:srgbClr val="292934"/>
                </a:solidFill>
              </a:rPr>
              <a:t>else</a:t>
            </a:r>
            <a:br>
              <a:rPr lang="en-US" b="0" dirty="0" smtClean="0">
                <a:solidFill>
                  <a:srgbClr val="292934"/>
                </a:solidFill>
              </a:rPr>
            </a:br>
            <a:r>
              <a:rPr lang="en-US" dirty="0" smtClean="0">
                <a:solidFill>
                  <a:srgbClr val="292934"/>
                </a:solidFill>
              </a:rPr>
              <a:t>Example</a:t>
            </a:r>
            <a:r>
              <a:rPr lang="en-US" dirty="0">
                <a:solidFill>
                  <a:srgbClr val="292934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MarketingPlan.CardellMedia.com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dirty="0" smtClean="0">
                <a:solidFill>
                  <a:srgbClr val="292934"/>
                </a:solidFill>
              </a:rPr>
              <a:t>Test, Test, Test!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1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5. Ad Extensions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endParaRPr lang="en-US" sz="240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19150"/>
            <a:ext cx="7106697" cy="3943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294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endParaRPr lang="en-US" sz="240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Increase </a:t>
            </a:r>
            <a:r>
              <a:rPr lang="en-US" sz="2700" dirty="0"/>
              <a:t>Your </a:t>
            </a:r>
            <a:r>
              <a:rPr lang="en-US" sz="2700" dirty="0" smtClean="0"/>
              <a:t>CTR: </a:t>
            </a:r>
            <a:r>
              <a:rPr lang="en-US" sz="2700" dirty="0" smtClean="0">
                <a:solidFill>
                  <a:srgbClr val="297FD5"/>
                </a:solidFill>
              </a:rPr>
              <a:t>5. Ad Extensions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 descr="3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950"/>
            <a:ext cx="9144000" cy="421953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5334000" y="742950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856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27390"/>
            <a:ext cx="5769106" cy="428276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33350"/>
            <a:ext cx="83820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smtClean="0"/>
              <a:t>Increase Your CTR: </a:t>
            </a:r>
            <a:r>
              <a:rPr lang="en-US" sz="2700" smtClean="0">
                <a:solidFill>
                  <a:srgbClr val="297FD5"/>
                </a:solidFill>
              </a:rPr>
              <a:t>5. Ad Extensions</a:t>
            </a:r>
            <a:endParaRPr lang="en-US" sz="2700" dirty="0" smtClean="0">
              <a:solidFill>
                <a:srgbClr val="297FD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95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endParaRPr lang="en-US" sz="240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Ad Extensions: SITE Links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52550"/>
            <a:ext cx="7068306" cy="2590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999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endParaRPr lang="en-US" sz="240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Ad Extensions: SITE Links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123950"/>
            <a:ext cx="7893477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95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Ad Extensions: SITE Links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19150"/>
            <a:ext cx="5748146" cy="4267200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Ad Extensions: SITE Links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  <p:pic>
        <p:nvPicPr>
          <p:cNvPr id="3" name="Picture 2" descr="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95350"/>
            <a:ext cx="8058018" cy="484696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4343400" y="1428750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524000" y="3638550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133600" y="1885950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41373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3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Ad Extensions: SITE Links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19150"/>
            <a:ext cx="4800600" cy="4287434"/>
          </a:xfrm>
        </p:spPr>
      </p:pic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14550"/>
            <a:ext cx="5499100" cy="28956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2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Ad Extensions: SITE Links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21"/>
          <a:stretch/>
        </p:blipFill>
        <p:spPr>
          <a:xfrm>
            <a:off x="838200" y="819150"/>
            <a:ext cx="5943600" cy="4038600"/>
          </a:xfrm>
        </p:spPr>
      </p:pic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7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endParaRPr lang="en-US" sz="240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Ad Extensions: SITE Links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428750"/>
            <a:ext cx="6511638" cy="2286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4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3950"/>
            <a:ext cx="8077200" cy="3733800"/>
          </a:xfrm>
        </p:spPr>
        <p:txBody>
          <a:bodyPr>
            <a:normAutofit/>
          </a:bodyPr>
          <a:lstStyle/>
          <a:p>
            <a:pPr lvl="0">
              <a:lnSpc>
                <a:spcPts val="2900"/>
              </a:lnSpc>
              <a:spcBef>
                <a:spcPts val="400"/>
              </a:spcBef>
              <a:buSzPct val="100000"/>
              <a:buNone/>
            </a:pPr>
            <a:endParaRPr lang="en-US" sz="240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700" dirty="0" smtClean="0"/>
              <a:t>Ad Extensions: SITE Links</a:t>
            </a:r>
            <a:endParaRPr lang="en-US" sz="2700" b="0" dirty="0" smtClean="0">
              <a:solidFill>
                <a:srgbClr val="297FD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23950"/>
            <a:ext cx="7329657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184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LOCATION EXTENSIONS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57350"/>
            <a:ext cx="6438900" cy="183832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382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LOCATION EXTENSIONS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47750"/>
            <a:ext cx="8221884" cy="31227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81200" y="2419350"/>
            <a:ext cx="762000" cy="228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69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LOCATION EXTENSIONS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95350"/>
            <a:ext cx="7010400" cy="39697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47800" y="2038350"/>
            <a:ext cx="685800" cy="228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147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CALL EXTENSIONS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6350"/>
            <a:ext cx="7628307" cy="258842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127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CALL EXTENSIONS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95350"/>
            <a:ext cx="4147804" cy="41571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026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CALL EXTENSIONS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08040"/>
            <a:ext cx="6400800" cy="468791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016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</a:t>
            </a:r>
            <a:r>
              <a:rPr lang="en-US" sz="2600" b="0" dirty="0" err="1" smtClean="0"/>
              <a:t>CALLouts</a:t>
            </a:r>
            <a:endParaRPr lang="en-US" sz="2600" b="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09750"/>
            <a:ext cx="6553200" cy="1554162"/>
          </a:xfrm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628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</a:t>
            </a:r>
            <a:r>
              <a:rPr lang="en-US" sz="2600" b="0" dirty="0" err="1" smtClean="0"/>
              <a:t>CALLouts</a:t>
            </a:r>
            <a:endParaRPr lang="en-US" sz="2600" b="0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19150"/>
            <a:ext cx="5257800" cy="4192130"/>
          </a:xfrm>
        </p:spPr>
      </p:pic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79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</a:t>
            </a:r>
            <a:r>
              <a:rPr lang="en-US" sz="2600" b="0" dirty="0" err="1" smtClean="0"/>
              <a:t>CALLouts</a:t>
            </a:r>
            <a:endParaRPr lang="en-US" sz="2600" b="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895350"/>
            <a:ext cx="6105882" cy="44574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294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71500"/>
          </a:xfrm>
        </p:spPr>
        <p:txBody>
          <a:bodyPr>
            <a:noAutofit/>
          </a:bodyPr>
          <a:lstStyle/>
          <a:p>
            <a:r>
              <a:rPr lang="en-US" sz="2600" b="0" dirty="0" smtClean="0"/>
              <a:t>Ad Extensions – </a:t>
            </a:r>
            <a:r>
              <a:rPr lang="en-US" sz="2600" b="0" dirty="0" err="1" smtClean="0"/>
              <a:t>CALLouts</a:t>
            </a:r>
            <a:endParaRPr lang="en-US" sz="2600" b="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28750"/>
            <a:ext cx="8802307" cy="208756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279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500" dirty="0" smtClean="0"/>
              <a:t>Increase </a:t>
            </a:r>
            <a:r>
              <a:rPr lang="en-US" sz="2500" dirty="0"/>
              <a:t>Your </a:t>
            </a:r>
            <a:r>
              <a:rPr lang="en-US" sz="2500" dirty="0" smtClean="0"/>
              <a:t>CTR: </a:t>
            </a:r>
            <a:r>
              <a:rPr lang="en-US" sz="2500" dirty="0" smtClean="0">
                <a:solidFill>
                  <a:srgbClr val="297FD5"/>
                </a:solidFill>
              </a:rPr>
              <a:t>6. NEGATIVE KEYWORDS</a:t>
            </a:r>
            <a:endParaRPr lang="en-US" sz="25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8458200" cy="3733800"/>
          </a:xfrm>
        </p:spPr>
        <p:txBody>
          <a:bodyPr>
            <a:normAutofit/>
          </a:bodyPr>
          <a:lstStyle/>
          <a:p>
            <a:pPr lvl="0">
              <a:spcBef>
                <a:spcPts val="400"/>
              </a:spcBef>
              <a:spcAft>
                <a:spcPts val="0"/>
              </a:spcAft>
              <a:buSzPct val="100000"/>
              <a:buNone/>
            </a:pPr>
            <a:r>
              <a:rPr lang="en-US" sz="2400" b="1" dirty="0" smtClean="0"/>
              <a:t>Example: BMW Dealership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If you only sell brand-new BMWs, you don’t want people who are searching for secondhand BMWs</a:t>
            </a:r>
            <a:endParaRPr lang="en-US" sz="2400" b="0" dirty="0"/>
          </a:p>
          <a:p>
            <a:pPr marL="1143000" indent="-285750">
              <a:spcBef>
                <a:spcPts val="0"/>
              </a:spcBef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sz="2200" dirty="0" smtClean="0">
                <a:solidFill>
                  <a:srgbClr val="292934"/>
                </a:solidFill>
              </a:rPr>
              <a:t>You would add ‘secondhand’ as a Negative Keyword</a:t>
            </a:r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>
                <a:solidFill>
                  <a:srgbClr val="292934"/>
                </a:solidFill>
              </a:rPr>
              <a:t>The </a:t>
            </a:r>
            <a:r>
              <a:rPr lang="en-US" sz="2400" b="0" dirty="0">
                <a:solidFill>
                  <a:srgbClr val="292934"/>
                </a:solidFill>
              </a:rPr>
              <a:t>Negative Keyword feature lets you choose Keywords </a:t>
            </a:r>
            <a:r>
              <a:rPr lang="en-US" sz="2400" b="0" dirty="0" smtClean="0">
                <a:solidFill>
                  <a:srgbClr val="292934"/>
                </a:solidFill>
              </a:rPr>
              <a:t>you </a:t>
            </a:r>
            <a:r>
              <a:rPr lang="en-US" sz="2400" b="0" dirty="0">
                <a:solidFill>
                  <a:srgbClr val="292934"/>
                </a:solidFill>
              </a:rPr>
              <a:t>don’t want your ad to appear for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537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500" dirty="0" smtClean="0"/>
              <a:t>Increase </a:t>
            </a:r>
            <a:r>
              <a:rPr lang="en-US" sz="2500" dirty="0"/>
              <a:t>Your </a:t>
            </a:r>
            <a:r>
              <a:rPr lang="en-US" sz="2500" dirty="0" smtClean="0"/>
              <a:t>CTR: </a:t>
            </a:r>
            <a:r>
              <a:rPr lang="en-US" sz="2500" dirty="0" smtClean="0">
                <a:solidFill>
                  <a:srgbClr val="297FD5"/>
                </a:solidFill>
              </a:rPr>
              <a:t>6. NEGATIVE KEYWORDS</a:t>
            </a:r>
            <a:endParaRPr lang="en-US" sz="2500" b="0" dirty="0" smtClean="0">
              <a:solidFill>
                <a:srgbClr val="297FD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7" y="1323975"/>
            <a:ext cx="5991225" cy="3333750"/>
          </a:xfrm>
        </p:spPr>
      </p:pic>
      <p:sp>
        <p:nvSpPr>
          <p:cNvPr id="5" name="Rectangle 4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27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500" dirty="0" smtClean="0"/>
              <a:t>Increase </a:t>
            </a:r>
            <a:r>
              <a:rPr lang="en-US" sz="2500" dirty="0"/>
              <a:t>Your </a:t>
            </a:r>
            <a:r>
              <a:rPr lang="en-US" sz="2500" dirty="0" smtClean="0"/>
              <a:t>CTR: </a:t>
            </a:r>
            <a:r>
              <a:rPr lang="en-US" sz="2500" dirty="0" smtClean="0">
                <a:solidFill>
                  <a:srgbClr val="297FD5"/>
                </a:solidFill>
              </a:rPr>
              <a:t>6. NEGATIVE KEYWORDS</a:t>
            </a:r>
            <a:endParaRPr lang="en-US" sz="2500" b="0" dirty="0" smtClean="0">
              <a:solidFill>
                <a:srgbClr val="297FD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1238250"/>
            <a:ext cx="7905750" cy="3505200"/>
          </a:xfrm>
        </p:spPr>
      </p:pic>
      <p:sp>
        <p:nvSpPr>
          <p:cNvPr id="5" name="Rectangle 4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92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500" dirty="0" smtClean="0"/>
              <a:t>Increase </a:t>
            </a:r>
            <a:r>
              <a:rPr lang="en-US" sz="2500" dirty="0"/>
              <a:t>Your </a:t>
            </a:r>
            <a:r>
              <a:rPr lang="en-US" sz="2500" dirty="0" smtClean="0"/>
              <a:t>CTR: </a:t>
            </a:r>
            <a:r>
              <a:rPr lang="en-US" sz="2500" dirty="0" smtClean="0">
                <a:solidFill>
                  <a:srgbClr val="297FD5"/>
                </a:solidFill>
              </a:rPr>
              <a:t>6. NEGATIVE KEYWORDS</a:t>
            </a:r>
            <a:endParaRPr lang="en-US" sz="2500" b="0" dirty="0" smtClean="0">
              <a:solidFill>
                <a:srgbClr val="297FD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76350"/>
            <a:ext cx="8458200" cy="2872740"/>
          </a:xfrm>
        </p:spPr>
      </p:pic>
      <p:sp>
        <p:nvSpPr>
          <p:cNvPr id="5" name="Rectangle 4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6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500" dirty="0" smtClean="0"/>
              <a:t>Increase </a:t>
            </a:r>
            <a:r>
              <a:rPr lang="en-US" sz="2500" dirty="0"/>
              <a:t>Your </a:t>
            </a:r>
            <a:r>
              <a:rPr lang="en-US" sz="2500" dirty="0" smtClean="0"/>
              <a:t>CTR: </a:t>
            </a:r>
            <a:r>
              <a:rPr lang="en-US" sz="2500" dirty="0" smtClean="0">
                <a:solidFill>
                  <a:srgbClr val="297FD5"/>
                </a:solidFill>
              </a:rPr>
              <a:t>6. NEGATIVE KEYWORDS</a:t>
            </a:r>
            <a:endParaRPr lang="en-US" sz="25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8458200" cy="3733800"/>
          </a:xfrm>
        </p:spPr>
        <p:txBody>
          <a:bodyPr>
            <a:normAutofit/>
          </a:bodyPr>
          <a:lstStyle/>
          <a:p>
            <a:pPr lvl="0">
              <a:spcBef>
                <a:spcPts val="400"/>
              </a:spcBef>
              <a:spcAft>
                <a:spcPts val="0"/>
              </a:spcAft>
              <a:buSzPct val="100000"/>
              <a:buNone/>
            </a:pPr>
            <a:r>
              <a:rPr lang="en-US" sz="2500" b="1" dirty="0" smtClean="0"/>
              <a:t>Most AdWords users underestimate the importance </a:t>
            </a:r>
            <a:br>
              <a:rPr lang="en-US" sz="2500" b="1" dirty="0" smtClean="0"/>
            </a:br>
            <a:r>
              <a:rPr lang="en-US" sz="2500" b="1" dirty="0" smtClean="0"/>
              <a:t>of Negative Keywords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400" b="0" dirty="0" smtClean="0"/>
              <a:t>There are two benefits to using Negative Keywords:</a:t>
            </a:r>
          </a:p>
          <a:p>
            <a:pPr marL="1200150" lvl="0" indent="-342900">
              <a:spcBef>
                <a:spcPts val="600"/>
              </a:spcBef>
              <a:spcAft>
                <a:spcPts val="4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200" dirty="0" smtClean="0">
                <a:solidFill>
                  <a:srgbClr val="292934"/>
                </a:solidFill>
              </a:rPr>
              <a:t>It will save you money in wasted clicks</a:t>
            </a:r>
          </a:p>
          <a:p>
            <a:pPr marL="1200150" lvl="0" indent="-342900">
              <a:spcBef>
                <a:spcPts val="600"/>
              </a:spcBef>
              <a:spcAft>
                <a:spcPts val="4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200" dirty="0" smtClean="0">
                <a:solidFill>
                  <a:srgbClr val="292934"/>
                </a:solidFill>
              </a:rPr>
              <a:t>It will improve your CTR</a:t>
            </a:r>
            <a:endParaRPr lang="en-US" sz="2200" dirty="0" smtClean="0"/>
          </a:p>
          <a:p>
            <a:pPr marL="800100" lvl="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b="0" dirty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527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533400"/>
          </a:xfrm>
        </p:spPr>
        <p:txBody>
          <a:bodyPr>
            <a:noAutofit/>
          </a:bodyPr>
          <a:lstStyle/>
          <a:p>
            <a:r>
              <a:rPr lang="en-US" sz="2500" dirty="0" smtClean="0"/>
              <a:t>Increase </a:t>
            </a:r>
            <a:r>
              <a:rPr lang="en-US" sz="2500" dirty="0"/>
              <a:t>Your </a:t>
            </a:r>
            <a:r>
              <a:rPr lang="en-US" sz="2500" dirty="0" smtClean="0"/>
              <a:t>CTR: </a:t>
            </a:r>
            <a:r>
              <a:rPr lang="en-US" sz="2500" dirty="0" smtClean="0">
                <a:solidFill>
                  <a:srgbClr val="297FD5"/>
                </a:solidFill>
              </a:rPr>
              <a:t>6. NEGATIVE KEYWORDS</a:t>
            </a:r>
            <a:endParaRPr lang="en-US" sz="2500" b="0" dirty="0" smtClean="0">
              <a:solidFill>
                <a:srgbClr val="297F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23950"/>
            <a:ext cx="8458200" cy="3733800"/>
          </a:xfrm>
        </p:spPr>
        <p:txBody>
          <a:bodyPr>
            <a:normAutofit/>
          </a:bodyPr>
          <a:lstStyle/>
          <a:p>
            <a:pPr lvl="0">
              <a:spcBef>
                <a:spcPts val="400"/>
              </a:spcBef>
              <a:spcAft>
                <a:spcPts val="0"/>
              </a:spcAft>
              <a:buSzPct val="100000"/>
              <a:buNone/>
            </a:pPr>
            <a:r>
              <a:rPr lang="en-US" sz="2400" b="1" dirty="0" smtClean="0"/>
              <a:t>How to find Negative Keywords 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 smtClean="0">
                <a:solidFill>
                  <a:srgbClr val="292934"/>
                </a:solidFill>
              </a:rPr>
              <a:t>Your </a:t>
            </a:r>
            <a:r>
              <a:rPr lang="en-US" b="0" dirty="0">
                <a:solidFill>
                  <a:srgbClr val="292934"/>
                </a:solidFill>
              </a:rPr>
              <a:t>own knowledge of your business</a:t>
            </a:r>
          </a:p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b="0" dirty="0">
                <a:solidFill>
                  <a:srgbClr val="292934"/>
                </a:solidFill>
              </a:rPr>
              <a:t>The “Keyword Details” button in your account</a:t>
            </a:r>
          </a:p>
          <a:p>
            <a:pPr marL="400050">
              <a:spcAft>
                <a:spcPts val="200"/>
              </a:spcAft>
              <a:buClr>
                <a:srgbClr val="297FD5"/>
              </a:buClr>
              <a:buSzPct val="125000"/>
            </a:pPr>
            <a:endParaRPr lang="en-US" b="0" dirty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0955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689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190"/>
            <a:ext cx="8229600" cy="4727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Seminar 2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7239000" cy="3276601"/>
          </a:xfrm>
        </p:spPr>
        <p:txBody>
          <a:bodyPr>
            <a:noAutofit/>
          </a:bodyPr>
          <a:lstStyle/>
          <a:p>
            <a:pPr marL="341313" lvl="0" indent="-341313">
              <a:spcBef>
                <a:spcPts val="0"/>
              </a:spcBef>
              <a:spcAft>
                <a:spcPts val="18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Your </a:t>
            </a:r>
            <a:r>
              <a:rPr lang="en-US" sz="2500" b="0" dirty="0"/>
              <a:t>driving focus with Adwords should be for your ad to appear on the </a:t>
            </a:r>
            <a:r>
              <a:rPr lang="en-US" sz="2500" b="0" dirty="0" smtClean="0"/>
              <a:t>left-hand </a:t>
            </a:r>
            <a:r>
              <a:rPr lang="en-US" sz="2500" b="0" dirty="0"/>
              <a:t>side</a:t>
            </a:r>
          </a:p>
          <a:p>
            <a:pPr marL="341313" lvl="0" indent="-341313">
              <a:spcBef>
                <a:spcPts val="0"/>
              </a:spcBef>
              <a:spcAft>
                <a:spcPts val="18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Get </a:t>
            </a:r>
            <a:r>
              <a:rPr lang="en-US" sz="2500" b="0" dirty="0"/>
              <a:t>familiar with Quality Score and start monitoring the Quality Score of your </a:t>
            </a:r>
            <a:r>
              <a:rPr lang="en-US" sz="2500" b="0" dirty="0" smtClean="0"/>
              <a:t>Keywords</a:t>
            </a:r>
            <a:endParaRPr lang="en-US" sz="2500" b="0" dirty="0"/>
          </a:p>
          <a:p>
            <a:pPr marL="341313" lvl="0" indent="-341313">
              <a:spcBef>
                <a:spcPts val="0"/>
              </a:spcBef>
              <a:spcAft>
                <a:spcPts val="18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Obsess </a:t>
            </a:r>
            <a:r>
              <a:rPr lang="en-US" sz="2500" b="0" dirty="0"/>
              <a:t>about </a:t>
            </a:r>
            <a:r>
              <a:rPr lang="en-US" sz="2500" b="0" dirty="0" smtClean="0"/>
              <a:t>Click-Through </a:t>
            </a:r>
            <a:r>
              <a:rPr lang="en-US" sz="2500" b="0" dirty="0"/>
              <a:t>Rate!</a:t>
            </a:r>
          </a:p>
          <a:p>
            <a:pPr marL="341313" lvl="0" indent="-341313">
              <a:spcBef>
                <a:spcPts val="0"/>
              </a:spcBef>
              <a:spcAft>
                <a:spcPts val="18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Split </a:t>
            </a:r>
            <a:r>
              <a:rPr lang="en-US" sz="2500" b="0" dirty="0"/>
              <a:t>test ads in all of your main ad </a:t>
            </a:r>
            <a:r>
              <a:rPr lang="en-US" sz="2500" b="0" dirty="0" smtClean="0"/>
              <a:t>groups, </a:t>
            </a:r>
            <a:r>
              <a:rPr lang="en-US" sz="2500" b="0" dirty="0"/>
              <a:t>and keep split testing until you hit a ceiling of </a:t>
            </a:r>
            <a:r>
              <a:rPr lang="en-US" sz="2500" b="0" dirty="0" smtClean="0"/>
              <a:t>CTR</a:t>
            </a:r>
            <a:endParaRPr lang="en-US" sz="1650" dirty="0"/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3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190"/>
            <a:ext cx="8229600" cy="4727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Seminar 2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7848600" cy="3276601"/>
          </a:xfrm>
        </p:spPr>
        <p:txBody>
          <a:bodyPr>
            <a:noAutofit/>
          </a:bodyPr>
          <a:lstStyle/>
          <a:p>
            <a:pPr marL="344488" lvl="0" indent="-344488">
              <a:spcBef>
                <a:spcPts val="0"/>
              </a:spcBef>
              <a:spcAft>
                <a:spcPts val="1500"/>
              </a:spcAft>
              <a:buClr>
                <a:srgbClr val="297FD5"/>
              </a:buClr>
              <a:buSzPct val="95000"/>
              <a:buFont typeface="+mj-lt"/>
              <a:buAutoNum type="arabicParenR" startAt="5"/>
            </a:pPr>
            <a:r>
              <a:rPr lang="en-US" sz="2500" b="0" dirty="0" smtClean="0"/>
              <a:t>Put </a:t>
            </a:r>
            <a:r>
              <a:rPr lang="en-US" sz="2500" b="0" dirty="0"/>
              <a:t>good performing </a:t>
            </a:r>
            <a:r>
              <a:rPr lang="en-US" sz="2500" b="0" dirty="0" smtClean="0"/>
              <a:t>Keywords </a:t>
            </a:r>
            <a:r>
              <a:rPr lang="en-US" sz="2500" b="0" dirty="0"/>
              <a:t>into separate ad groups and write relevant ads for </a:t>
            </a:r>
            <a:r>
              <a:rPr lang="en-US" sz="2500" b="0" dirty="0" smtClean="0"/>
              <a:t>each </a:t>
            </a:r>
            <a:r>
              <a:rPr lang="en-US" sz="2500" b="0" dirty="0"/>
              <a:t>one</a:t>
            </a:r>
          </a:p>
          <a:p>
            <a:pPr marL="341313" lvl="0" indent="-341313">
              <a:spcBef>
                <a:spcPts val="0"/>
              </a:spcBef>
              <a:spcAft>
                <a:spcPts val="1500"/>
              </a:spcAft>
              <a:buClr>
                <a:srgbClr val="297FD5"/>
              </a:buClr>
              <a:buSzPct val="95000"/>
              <a:buFont typeface="+mj-lt"/>
              <a:buAutoNum type="arabicParenR" startAt="5"/>
            </a:pPr>
            <a:r>
              <a:rPr lang="en-US" sz="2500" b="0" dirty="0" smtClean="0"/>
              <a:t>Test </a:t>
            </a:r>
            <a:r>
              <a:rPr lang="en-US" sz="2500" b="0" dirty="0"/>
              <a:t>your Display URLs</a:t>
            </a:r>
          </a:p>
          <a:p>
            <a:pPr marL="341313" lvl="0" indent="-341313">
              <a:spcBef>
                <a:spcPts val="0"/>
              </a:spcBef>
              <a:spcAft>
                <a:spcPts val="1500"/>
              </a:spcAft>
              <a:buClr>
                <a:srgbClr val="297FD5"/>
              </a:buClr>
              <a:buSzPct val="95000"/>
              <a:buFont typeface="+mj-lt"/>
              <a:buAutoNum type="arabicParenR" startAt="5"/>
            </a:pPr>
            <a:r>
              <a:rPr lang="en-US" sz="2500" b="0" dirty="0" smtClean="0"/>
              <a:t>Set </a:t>
            </a:r>
            <a:r>
              <a:rPr lang="en-US" sz="2500" b="0" dirty="0"/>
              <a:t>up Ad Extensions. Set up Site Extensions </a:t>
            </a:r>
            <a:r>
              <a:rPr lang="en-US" sz="2500" b="0" dirty="0" smtClean="0"/>
              <a:t>immediately!</a:t>
            </a:r>
            <a:endParaRPr lang="en-US" sz="2500" b="0" dirty="0"/>
          </a:p>
          <a:p>
            <a:pPr marL="341313" lvl="0" indent="-341313">
              <a:spcBef>
                <a:spcPts val="0"/>
              </a:spcBef>
              <a:spcAft>
                <a:spcPts val="1500"/>
              </a:spcAft>
              <a:buClr>
                <a:srgbClr val="297FD5"/>
              </a:buClr>
              <a:buSzPct val="95000"/>
              <a:buFont typeface="+mj-lt"/>
              <a:buAutoNum type="arabicParenR" startAt="5"/>
            </a:pPr>
            <a:r>
              <a:rPr lang="en-US" sz="2500" b="0" dirty="0" smtClean="0"/>
              <a:t>Research </a:t>
            </a:r>
            <a:r>
              <a:rPr lang="en-US" sz="2500" b="0" dirty="0"/>
              <a:t>negative </a:t>
            </a:r>
            <a:r>
              <a:rPr lang="en-US" sz="2500" b="0" dirty="0" smtClean="0"/>
              <a:t>Keywords </a:t>
            </a:r>
            <a:r>
              <a:rPr lang="en-US" sz="2500" b="0" dirty="0"/>
              <a:t>and put them into your account</a:t>
            </a:r>
          </a:p>
          <a:p>
            <a:pPr marL="341313" lvl="0" indent="-341313">
              <a:spcBef>
                <a:spcPts val="0"/>
              </a:spcBef>
              <a:buClr>
                <a:srgbClr val="297FD5"/>
              </a:buClr>
              <a:buSzPct val="125000"/>
              <a:buFont typeface="Wingdings" pitchFamily="2" charset="2"/>
              <a:buChar char="q"/>
            </a:pPr>
            <a:endParaRPr lang="en-US" sz="1650" dirty="0"/>
          </a:p>
        </p:txBody>
      </p:sp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6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5936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UUID" val="{5DE7548B-E0AB-4A69-BF39-AA471C90BCA7}"/>
  <p:tag name="ISPRING_RESOURCE_FOLDER" val="C:\Users\Susie\Documents\_design\Cardell Media\How to Double Your Online Sales Webinar\Double Your Online Sales\"/>
  <p:tag name="ISPRING_SCORM_RATE_QUIZZES" val="0"/>
  <p:tag name="ISPRING_SCORM_PASSING_SCORE" val="100.0000000000"/>
  <p:tag name="ISPRING_RESOURCE_FOLDER_STATIC" val="C:\Users\Susie\Documents\_design\Cardell Media\How to Double Your Online Sales Webinar\Double Your Online Sales\"/>
  <p:tag name="ISPRING_PRESENTATION_PATH" val="C:\Users\Susie\Documents\_design\Cardell Media\Ultimate Marketing 2012\Seminar 5\Seminar5.pptx"/>
  <p:tag name="ISPRING_PRESENTATION_INFO" val="&lt;?xml version=&quot;1.0&quot; encoding=&quot;UTF-8&quot; standalone=&quot;no&quot; ?&gt;&#10;&lt;presentation&gt;&#10;&#10;  &lt;slides&gt;&#10;    &lt;slide duration=&quot;516&quot; id=&quot;{C76D6F4D-ACF2-4A90-9EF4-A4ACBA550F5F}&quot; pptId=&quot;641&quot; transitionDuration=&quot;0&quot;/&gt;&#10;    &lt;slide duration=&quot;68923&quot; id=&quot;{EE4A1647-4E6D-4EAB-9365-6D9B868DAB38}&quot; pptId=&quot;642&quot; transitionDuration=&quot;0&quot;/&gt;&#10;    &lt;slide duration=&quot;73895&quot; id=&quot;{36041C0D-22A4-4FB9-A98C-A932D24D658E}&quot; pptId=&quot;528&quot; transitionDuration=&quot;0&quot;/&gt;&#10;    &lt;slide duration=&quot;33483&quot; id=&quot;{B0B76D2B-27A5-482C-BEEC-EB31733E7409}&quot; pptId=&quot;706&quot; transitionDuration=&quot;0&quot;/&gt;&#10;    &lt;slide duration=&quot;7570&quot; id=&quot;{C0684171-EB0D-461D-B5DB-8EF83CC1D1C7}&quot; pptId=&quot;703&quot; transitionDuration=&quot;0&quot;/&gt;&#10;    &lt;slide duration=&quot;275176&quot; id=&quot;{C28E8BF8-4176-4D18-8EBE-C5DF95A00330}&quot; pptId=&quot;708&quot; transitionDuration=&quot;0&quot;/&gt;&#10;    &lt;slide duration=&quot;89222&quot; id=&quot;{74396C09-5CA9-4F3D-85B4-C10978D0894E}&quot; pptId=&quot;709&quot; transitionDuration=&quot;0&quot;/&gt;&#10;    &lt;slide duration=&quot;154045&quot; id=&quot;{DDFDC778-FA62-491E-906F-E23699FE4917}&quot; pptId=&quot;710&quot; transitionDuration=&quot;0&quot;/&gt;&#10;    &lt;slide duration=&quot;157098&quot; id=&quot;{C5A9E39D-A22F-45C2-BE58-DC95B7F1EA86}&quot; pptId=&quot;711&quot; transitionDuration=&quot;0&quot;/&gt;&#10;    &lt;slide duration=&quot;85464&quot; id=&quot;{CB4F974A-3145-4324-A89F-AB661C8BA01A}&quot; pptId=&quot;606&quot; transitionDuration=&quot;0&quot;/&gt;&#10;    &lt;slide duration=&quot;52997&quot; id=&quot;{A42E5CB2-F908-4B3C-A325-0BFFB8B8D60C}&quot; pptId=&quot;712&quot; transitionDuration=&quot;0&quot;/&gt;&#10;    &lt;slide duration=&quot;30324&quot; id=&quot;{F2A22B06-8851-4FF3-BC46-16DC45869DCE}&quot; pptId=&quot;586&quot; transitionDuration=&quot;0&quot;/&gt;&#10;    &lt;slide duration=&quot;93305&quot; id=&quot;{E6022A10-280E-43C7-A5EB-A867F6694484}&quot; pptId=&quot;713&quot; transitionDuration=&quot;0&quot;/&gt;&#10;    &lt;slide duration=&quot;36322&quot; id=&quot;{B0FFE486-C53B-4890-9023-C7E87918F0B5}&quot; pptId=&quot;714&quot; transitionDuration=&quot;0&quot;/&gt;&#10;    &lt;slide duration=&quot;44945&quot; id=&quot;{FED45E72-8513-45E0-A888-F385C538D10E}&quot; pptId=&quot;716&quot; transitionDuration=&quot;0&quot;/&gt;&#10;    &lt;slide duration=&quot;36495&quot; id=&quot;{215F7336-0ABA-4F24-90B7-50634153B6D6}&quot; pptId=&quot;717&quot; transitionDuration=&quot;0&quot;/&gt;&#10;    &lt;slide duration=&quot;106800&quot; id=&quot;{99A38A3E-98DC-40BC-A17B-3089785F7128}&quot; pptId=&quot;718&quot; transitionDuration=&quot;0&quot;/&gt;&#10;    &lt;slide duration=&quot;33820&quot; id=&quot;{B0DB539A-5BAD-41D9-A1A2-59DFE0305897}&quot; pptId=&quot;722&quot; transitionDuration=&quot;0&quot;/&gt;&#10;    &lt;slide duration=&quot;43184&quot; id=&quot;{E40EECA4-DA34-4533-B09E-6EBF71C32E9B}&quot; pptId=&quot;720&quot; transitionDuration=&quot;0&quot;/&gt;&#10;    &lt;slide duration=&quot;70183&quot; id=&quot;{D2D3A518-F007-43A7-8F54-9E18BB6C302F}&quot; pptId=&quot;721&quot; transitionDuration=&quot;0&quot;/&gt;&#10;    &lt;slide duration=&quot;39586&quot; id=&quot;{B4B3D430-DDDA-40E2-871B-66201EB903B7}&quot; pptId=&quot;719&quot; transitionDuration=&quot;0&quot;/&gt;&#10;    &lt;slide duration=&quot;41035&quot; id=&quot;{DEED93F4-554F-4113-8EA9-E6AF70B04361}&quot; pptId=&quot;723&quot; transitionDuration=&quot;0&quot;/&gt;&#10;    &lt;slide duration=&quot;39545&quot; id=&quot;{87AA098D-54E5-4213-B154-3D0498D4860C}&quot; pptId=&quot;724&quot; transitionDuration=&quot;0&quot;/&gt;&#10;    &lt;slide duration=&quot;54795&quot; id=&quot;{C0763E83-97BA-4257-BB97-E6B1A05836FC}&quot; pptId=&quot;726&quot; transitionDuration=&quot;0&quot;/&gt;&#10;    &lt;slide duration=&quot;108235&quot; id=&quot;{E1515E0F-6EAE-4182-8CD1-99B8D5BA3088}&quot; pptId=&quot;725&quot; transitionDuration=&quot;0&quot;/&gt;&#10;    &lt;slide duration=&quot;60164&quot; id=&quot;{F3D43166-3D81-4070-8462-2CF33F788424}&quot; pptId=&quot;727&quot; transitionDuration=&quot;0&quot;/&gt;&#10;    &lt;slide duration=&quot;29605&quot; id=&quot;{D0B52A08-067E-4B14-BD66-DC01321CA691}&quot; pptId=&quot;728&quot; transitionDuration=&quot;0&quot;/&gt;&#10;    &lt;slide duration=&quot;75127&quot; id=&quot;{3A47B9FA-1EED-47C7-8BF7-E4A13071A7DD}&quot; pptId=&quot;729&quot; transitionDuration=&quot;0&quot;/&gt;&#10;    &lt;slide duration=&quot;58089&quot; id=&quot;{30656611-BC60-4DAA-B6D8-952D39012DF5}&quot; pptId=&quot;730&quot; transitionDuration=&quot;0&quot;/&gt;&#10;    &lt;slide duration=&quot;61728&quot; id=&quot;{F2ABF952-235F-44BC-BEC4-A24E829B0802}&quot; pptId=&quot;731&quot; transitionDuration=&quot;0&quot;/&gt;&#10;    &lt;slide duration=&quot;79713&quot; id=&quot;{A5612CDE-86D8-468C-8689-231007118BF7}&quot; pptId=&quot;732&quot; transitionDuration=&quot;0&quot;/&gt;&#10;    &lt;slide duration=&quot;84524&quot; id=&quot;{BEBC7935-5FDF-425D-9968-248F3DD64394}&quot; pptId=&quot;733&quot; transitionDuration=&quot;0&quot;/&gt;&#10;    &lt;slide duration=&quot;45215&quot; id=&quot;{E4E22334-82DE-4290-93F1-6C2FF590C7EE}&quot; pptId=&quot;734&quot; transitionDuration=&quot;0&quot;/&gt;&#10;    &lt;slide duration=&quot;43631&quot; id=&quot;{377A71CE-F930-4C12-ACBC-BC14156C8EDF}&quot; pptId=&quot;735&quot; transitionDuration=&quot;0&quot;/&gt;&#10;    &lt;slide duration=&quot;28566&quot; id=&quot;{703395D0-8649-4A01-A187-22CA173D9C24}&quot; pptId=&quot;736&quot; transitionDuration=&quot;0&quot;/&gt;&#10;    &lt;slide duration=&quot;6934&quot; id=&quot;{59836ACD-4800-4A98-8C28-AF304B1F90FA}&quot; pptId=&quot;737&quot; transitionDuration=&quot;0&quot;/&gt;&#10;    &lt;slide duration=&quot;78342&quot; id=&quot;{CAD9567C-47FE-4D69-A833-C8B1084B3ED6}&quot; pptId=&quot;738&quot; transitionDuration=&quot;0&quot;/&gt;&#10;    &lt;slide duration=&quot;71237&quot; id=&quot;{A8CD32E5-1F3E-45CD-AEAA-1887266A4522}&quot; pptId=&quot;739&quot; transitionDuration=&quot;0&quot;/&gt;&#10;    &lt;slide duration=&quot;38194&quot; id=&quot;{B0969348-007D-40FE-BFC1-58DC3A2DF0BB}&quot; pptId=&quot;740&quot; transitionDuration=&quot;0&quot;/&gt;&#10;    &lt;slide duration=&quot;149890&quot; id=&quot;{AD2AAE09-2BEA-4A2E-8230-DB386C8632B7}&quot; pptId=&quot;741&quot; transitionDuration=&quot;0&quot;/&gt;&#10;    &lt;slide duration=&quot;64324&quot; id=&quot;{805AF534-758F-408E-A556-A9528F86837D}&quot; pptId=&quot;744&quot; transitionDuration=&quot;0&quot;/&gt;&#10;    &lt;slide duration=&quot;44745&quot; id=&quot;{9C35031E-74D7-4C54-B67D-4E5A8BE7BFF1}&quot; pptId=&quot;743&quot; transitionDuration=&quot;0&quot;/&gt;&#10;    &lt;slide duration=&quot;71331&quot; id=&quot;{18AEBECB-2188-449E-A451-ABC866201C25}&quot; pptId=&quot;742&quot; transitionDuration=&quot;0&quot;/&gt;&#10;    &lt;slide duration=&quot;21148&quot; id=&quot;{90F97D4D-4218-4374-B27F-67D59E14005B}&quot; pptId=&quot;745&quot; transitionDuration=&quot;0&quot;/&gt;&#10;    &lt;slide duration=&quot;35788&quot; id=&quot;{D393B157-A08A-4C6A-823E-E54D385EEF43}&quot; pptId=&quot;746&quot; transitionDuration=&quot;0&quot;/&gt;&#10;    &lt;slide duration=&quot;43141&quot; id=&quot;{EF9871DB-2621-4D91-BA72-B7C038356960}&quot; pptId=&quot;747&quot; transitionDuration=&quot;0&quot;/&gt;&#10;    &lt;slide duration=&quot;24061&quot; id=&quot;{3FFFF6B6-BB2F-4E27-BD9E-71F243E70863}&quot; pptId=&quot;748&quot; transitionDuration=&quot;0&quot;/&gt;&#10;    &lt;slide duration=&quot;115309&quot; id=&quot;{DE0946D6-0F52-4D7D-AD55-0A4E9725F38F}&quot; pptId=&quot;654&quot; transitionDuration=&quot;0&quot;/&gt;&#10;    &lt;slide duration=&quot;17297&quot; id=&quot;{3531CCD5-23E6-4FCF-9A3A-5262A4665CBC}&quot; pptId=&quot;749&quot; transitionDuration=&quot;0&quot;/&gt;&#10;    &lt;slide duration=&quot;65273&quot; id=&quot;{F2F3249C-5AFB-43C4-BD42-5D25D30C3F56}&quot; pptId=&quot;750&quot; transitionDuration=&quot;0&quot;/&gt;&#10;    &lt;slide duration=&quot;54694&quot; id=&quot;{C9A967C8-617E-44F3-A31A-63CC9B6B9016}&quot; pptId=&quot;751&quot; transitionDuration=&quot;0&quot;/&gt;&#10;    &lt;slide duration=&quot;19973&quot; id=&quot;{50B3B41B-7086-40DD-9476-7229070DB8BF}&quot; pptId=&quot;752&quot; transitionDuration=&quot;0&quot;/&gt;&#10;    &lt;slide duration=&quot;13715&quot; id=&quot;{EC0E501F-243D-481C-803A-13AB6B89C6FD}&quot; pptId=&quot;753&quot; transitionDuration=&quot;0&quot;/&gt;&#10;    &lt;slide duration=&quot;80391&quot; id=&quot;{3D58BF97-6173-441A-8536-C2AC0E93B796}&quot; pptId=&quot;754&quot; transitionDuration=&quot;0&quot;/&gt;&#10;    &lt;slide duration=&quot;92335&quot; id=&quot;{A0502827-47C8-4ADA-A831-65B218C42591}&quot; pptId=&quot;755&quot; transitionDuration=&quot;0&quot;/&gt;&#10;    &lt;slide duration=&quot;9016&quot; id=&quot;{137B7565-4158-45BA-86AB-B0C5237F7205}&quot; pptId=&quot;701&quot; transitionDuration=&quot;0&quot;/&gt;&#10;    &lt;slide duration=&quot;25543&quot; id=&quot;{5745ACC1-C2AE-4F68-BE89-BC3EBE2563A1}&quot; pptId=&quot;756&quot; transitionDuration=&quot;0&quot;/&gt;&#10;    &lt;slide duration=&quot;44535&quot; id=&quot;{2A00F1F9-9AAB-4789-84C7-184188FE88C3}&quot; pptId=&quot;757&quot; transitionDuration=&quot;0&quot;/&gt;&#10;    &lt;slide duration=&quot;34976&quot; id=&quot;{8A693051-1D4C-481E-9329-1AF127685107}&quot; pptId=&quot;758&quot; transitionDuration=&quot;0&quot;/&gt;&#10;    &lt;slide duration=&quot;8834&quot; id=&quot;{29EC6B48-A46B-401B-BD2F-B95CB2FE2F94}&quot; pptId=&quot;759&quot; transitionDuration=&quot;0&quot;/&gt;&#10;    &lt;slide duration=&quot;18135&quot; id=&quot;{ABD43062-9ECA-439C-A3BA-38EEBA0611D1}&quot; pptId=&quot;761&quot; transitionDuration=&quot;0&quot;/&gt;&#10;    &lt;slide duration=&quot;10387&quot; id=&quot;{CA082385-F5E9-478E-B3EF-06091D28BAAB}&quot; pptId=&quot;762&quot; transitionDuration=&quot;0&quot;/&gt;&#10;    &lt;slide duration=&quot;45113&quot; id=&quot;{A09610F4-E3A3-4581-854D-8F6820407E4E}&quot; pptId=&quot;763&quot; transitionDuration=&quot;0&quot;/&gt;&#10;    &lt;slide duration=&quot;13107&quot; id=&quot;{F14BBFF1-28AB-4388-9C6C-8D3889716A49}&quot; pptId=&quot;764&quot; transitionDuration=&quot;0&quot;/&gt;&#10;    &lt;slide duration=&quot;11113&quot; id=&quot;{83D82607-B5B6-4583-8C28-95FFCC464FBB}&quot; pptId=&quot;795&quot; transitionDuration=&quot;0&quot;/&gt;&#10;    &lt;slide duration=&quot;21835&quot; id=&quot;{400A9E5A-8985-47F9-915E-DCC0EE24D602}&quot; pptId=&quot;765&quot; transitionDuration=&quot;0&quot;/&gt;&#10;    &lt;slide duration=&quot;38777&quot; id=&quot;{D50C2D1F-4CA4-4457-A767-AE576B04CA40}&quot; pptId=&quot;766&quot; transitionDuration=&quot;0&quot;/&gt;&#10;    &lt;slide duration=&quot;104852&quot; id=&quot;{31F071C6-56D8-4E78-97CA-44088996D05D}&quot; pptId=&quot;767&quot; transitionDuration=&quot;0&quot;/&gt;&#10;    &lt;slide duration=&quot;68989&quot; id=&quot;{3136C4F4-EF13-4D7A-B3B9-95FE4E9D6878}&quot; pptId=&quot;768&quot; transitionDuration=&quot;0&quot;/&gt;&#10;    &lt;slide duration=&quot;51989&quot; id=&quot;{DAE3BC75-BFFE-4365-9773-36F6ED4F6B5C}&quot; pptId=&quot;769&quot; transitionDuration=&quot;0&quot;/&gt;&#10;    &lt;slide duration=&quot;29362&quot; id=&quot;{AA642D9A-E76A-4DA0-B7E1-B00B484F9AD7}&quot; pptId=&quot;770&quot; transitionDuration=&quot;0&quot;/&gt;&#10;    &lt;slide duration=&quot;117564&quot; id=&quot;{FA5E82D4-71A8-4AAD-95C4-085E0019D355}&quot; pptId=&quot;771&quot; transitionDuration=&quot;0&quot;/&gt;&#10;    &lt;slide duration=&quot;39100&quot; id=&quot;{67FF8214-A494-4991-8254-EA5F82E6B981}&quot; pptId=&quot;772&quot; transitionDuration=&quot;0&quot;/&gt;&#10;    &lt;slide duration=&quot;136850&quot; id=&quot;{E93E7875-2D8B-4034-A7B8-A258387D1ED8}&quot; pptId=&quot;773&quot; transitionDuration=&quot;0&quot;/&gt;&#10;    &lt;slide duration=&quot;148429&quot; id=&quot;{56224CBC-1B5A-4134-B30B-8F376E4B7750}&quot; pptId=&quot;774&quot; transitionDuration=&quot;0&quot;/&gt;&#10;    &lt;slide duration=&quot;27351&quot; id=&quot;{FDF5462A-55C8-4F6F-87CE-CA272B479907}&quot; pptId=&quot;775&quot; transitionDuration=&quot;0&quot;/&gt;&#10;    &lt;slide duration=&quot;64065&quot; id=&quot;{2A4611A3-9C49-44F7-A6AA-A619A627D4EC}&quot; pptId=&quot;776&quot; transitionDuration=&quot;0&quot;/&gt;&#10;    &lt;slide duration=&quot;33350&quot; id=&quot;{38BF6488-F672-45ED-A2CA-CF9C99F0FC1E}&quot; pptId=&quot;777&quot; transitionDuration=&quot;0&quot;/&gt;&#10;    &lt;slide duration=&quot;34832&quot; id=&quot;{1C8E798B-27FF-4192-B870-D512861A4963}&quot; pptId=&quot;778&quot; transitionDuration=&quot;0&quot;/&gt;&#10;    &lt;slide duration=&quot;24313&quot; id=&quot;{C31E8989-3E23-4058-8CBC-9E11EF5A99AA}&quot; pptId=&quot;781&quot; transitionDuration=&quot;0&quot;/&gt;&#10;    &lt;slide duration=&quot;47533&quot; id=&quot;{FE801C83-D4C3-456A-8ED0-7428CE871FBE}&quot; pptId=&quot;780&quot; transitionDuration=&quot;0&quot;/&gt;&#10;    &lt;slide duration=&quot;59828&quot; id=&quot;{A6371792-0038-45DB-A385-35DA2D9A4E4E}&quot; pptId=&quot;779&quot; transitionDuration=&quot;0&quot;/&gt;&#10;    &lt;slide duration=&quot;136064&quot; id=&quot;{35F9367D-D878-4BBF-B107-3DB50EA9065C}&quot; pptId=&quot;782&quot; transitionDuration=&quot;0&quot;/&gt;&#10;    &lt;slide duration=&quot;18326&quot; id=&quot;{17BBD77D-7CFB-41F7-8813-392E691C9E07}&quot; pptId=&quot;785&quot; transitionDuration=&quot;0&quot;/&gt;&#10;    &lt;slide duration=&quot;62472&quot; id=&quot;{138A8FB7-6D14-4C4B-ACF5-F2A6786EF9A4}&quot; pptId=&quot;784&quot; transitionDuration=&quot;0&quot;/&gt;&#10;    &lt;slide duration=&quot;27242&quot; id=&quot;{929FAEF7-C13F-437B-9595-F4220A51C586}&quot; pptId=&quot;783&quot; transitionDuration=&quot;0&quot;/&gt;&#10;    &lt;slide duration=&quot;64046&quot; id=&quot;{BC1D15BC-67B0-4E33-B438-3659C1B1CB1C}&quot; pptId=&quot;788&quot; transitionDuration=&quot;0&quot;/&gt;&#10;    &lt;slide duration=&quot;56486&quot; id=&quot;{23D2F3F5-54A6-4C3C-9EF9-2B9F8746AD03}&quot; pptId=&quot;789&quot; transitionDuration=&quot;0&quot;/&gt;&#10;    &lt;slide duration=&quot;30278&quot; id=&quot;{7E6EA165-4498-4795-AB0A-15DF0534C7C4}&quot; pptId=&quot;790&quot; transitionDuration=&quot;0&quot;/&gt;&#10;    &lt;slide duration=&quot;66921&quot; id=&quot;{49880C2F-FB82-4B37-A361-78677531016D}&quot; pptId=&quot;791&quot; transitionDuration=&quot;0&quot;/&gt;&#10;    &lt;slide duration=&quot;44501&quot; id=&quot;{082A976D-C169-40D9-B5D2-A1D74B97B809}&quot; pptId=&quot;792&quot; transitionDuration=&quot;0&quot;/&gt;&#10;    &lt;slide duration=&quot;71608&quot; id=&quot;{888BE1E5-129B-4263-BE1A-9BA1CF1CB7C5}&quot; pptId=&quot;793&quot; transitionDuration=&quot;0&quot;/&gt;&#10;    &lt;slide duration=&quot;11523&quot; id=&quot;{CA0EF224-EF8E-4A79-B63C-E98864C1DEE5}&quot; pptId=&quot;796&quot; transitionDuration=&quot;0&quot;/&gt;&#10;    &lt;slide duration=&quot;8740&quot; id=&quot;{91A2220A-71AA-49B4-BB63-1E98041E2D88}&quot; pptId=&quot;794&quot; transitionDuration=&quot;0&quot;/&gt;&#10;  &lt;/slides&gt;&#10;&#10;  &lt;narration&gt;&#10;    &lt;audioTracks&gt;&#10;      &lt;audioTrack duration=&quot;5318916&quot; muted=&quot;false&quot; slideId=&quot;{EE4A1647-4E6D-4EAB-9365-6D9B868DAB38}&quot; startTime=&quot;0&quot; stepIndex=&quot;0&quot; volume=&quot;1&quot;&gt;&#10;        &lt;file modifyTime=&quot;2012-06-13T14:59:35&quot; size=&quot;85102657&quot;&gt;&#10;          &lt;path full=&quot;C:\Users\Susie\Documents\_design\Cardell Media\How to Double Your Online Sales Webinar\Double Your Online Sales\audio\Seminar Five (2).mp3&quot; relative=&quot;..\..\How to Double Your Online Sales Webinar\Double Your Online Sales\audio\Seminar Five (2).mp3&quot; resource=&quot;Seminar Five (2).mp3&quot;/&gt;&#10;        &lt;/file&gt;&#10;        &lt;audio channels=&quot;1&quot; sampleRate=&quot;44100&quot;/&gt;&#10;      &lt;/audioTrack&gt;&#10;    &lt;/audioTracks&gt;&#10;  &lt;/narration&gt;&#10;&#10;&lt;/presentation&gt;&#10;"/>
  <p:tag name="GENSWF_OUTPUT_FILE_NAME" val="seminar5"/>
  <p:tag name="ISPRING_RESOURCE_PATHS_HASH_2" val="90b97f4268ef473cfe517fb7aa18be5fb8e73bbf"/>
  <p:tag name="ISPRING_RESOURCE_PATHS_HASH_PRESENTER" val="72801ae72a58baccc0bdd345db77f46a45e1f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37B7565-4158-45BA-86AB-B0C5237F7205}"/>
  <p:tag name="GENSWF_ADVANCE_TIME" val="9.016"/>
  <p:tag name="TIMING" val="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5745ACC1-C2AE-4F68-BE89-BC3EBE2563A1}"/>
  <p:tag name="GENSWF_ADVANCE_TIME" val="25.543"/>
  <p:tag name="TIMING" val="|0.813|1.095|3.55|7.512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5745ACC1-C2AE-4F68-BE89-BC3EBE2563A1}"/>
  <p:tag name="GENSWF_ADVANCE_TIME" val="25.543"/>
  <p:tag name="TIMING" val="|0.813|1.095|3.55|7.512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2A00F1F9-9AAB-4789-84C7-184188FE88C3}"/>
  <p:tag name="GENSWF_ADVANCE_TIME" val="44.535"/>
  <p:tag name="TIMING" val="|5.536|1.479|1.225|2.206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ABD43062-9ECA-439C-A3BA-38EEBA0611D1}"/>
  <p:tag name="GENSWF_ADVANCE_TIME" val="18.135"/>
  <p:tag name="TIMING" val="|1.753|1.404|8.697|2.12"/>
  <p:tag name="ISPRING_CUSTOM_TIMING_USED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A5E82D4-71A8-4AAD-95C4-085E0019D355}"/>
  <p:tag name="GENSWF_ADVANCE_TIME" val="117.564"/>
  <p:tag name="TIMING" val=""/>
  <p:tag name="ISPRING_CUSTOM_TIMING_USED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A09610F4-E3A3-4581-854D-8F6820407E4E}"/>
  <p:tag name="GENSWF_ADVANCE_TIME" val="45.113"/>
  <p:tag name="TIMING" val="|2.256|3.159|34.375"/>
  <p:tag name="ISPRING_CUSTOM_TIMING_USED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A09610F4-E3A3-4581-854D-8F6820407E4E}"/>
  <p:tag name="GENSWF_ADVANCE_TIME" val="45.113"/>
  <p:tag name="TIMING" val="|2.256|3.159|34.375"/>
  <p:tag name="ISPRING_CUSTOM_TIMING_USED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1515E0F-6EAE-4182-8CD1-99B8D5BA3088}"/>
  <p:tag name="GENSWF_ADVANCE_TIME" val="108.235"/>
  <p:tag name="TIMING" val="|1.492|10.059|66.859|11.704"/>
  <p:tag name="ISPRING_CUSTOM_TIMING_USED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1515E0F-6EAE-4182-8CD1-99B8D5BA3088}"/>
  <p:tag name="GENSWF_ADVANCE_TIME" val="108.235"/>
  <p:tag name="TIMING" val="|1.492|10.059|66.859|11.704"/>
  <p:tag name="ISPRING_CUSTOM_TIMING_USED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1515E0F-6EAE-4182-8CD1-99B8D5BA3088}"/>
  <p:tag name="GENSWF_ADVANCE_TIME" val="108.235"/>
  <p:tag name="TIMING" val="|1.492|10.059|66.859|11.704"/>
  <p:tag name="ISPRING_CUSTOM_TIMING_USED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1515E0F-6EAE-4182-8CD1-99B8D5BA3088}"/>
  <p:tag name="GENSWF_ADVANCE_TIME" val="108.235"/>
  <p:tag name="TIMING" val="|1.492|10.059|66.859|11.704"/>
  <p:tag name="ISPRING_CUSTOM_TIMING_USED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D50C2D1F-4CA4-4457-A767-AE576B04CA40}"/>
  <p:tag name="GENSWF_ADVANCE_TIME" val="38.777"/>
  <p:tag name="TIMING" val="|10.139|7.303"/>
  <p:tag name="ISPRING_CUSTOM_TIMING_USED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93E7875-2D8B-4034-A7B8-A258387D1ED8}"/>
  <p:tag name="GENSWF_ADVANCE_TIME" val="136.85"/>
  <p:tag name="TIMING" val="|11.669|6.41|5.738|11.382|24.05|40.146|8.88|16.939"/>
  <p:tag name="ISPRING_CUSTOM_TIMING_USED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93E7875-2D8B-4034-A7B8-A258387D1ED8}"/>
  <p:tag name="GENSWF_ADVANCE_TIME" val="136.85"/>
  <p:tag name="TIMING" val="|11.669|6.41|5.738|11.382|24.05|40.146|8.88|16.939"/>
  <p:tag name="ISPRING_CUSTOM_TIMING_USED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93E7875-2D8B-4034-A7B8-A258387D1ED8}"/>
  <p:tag name="GENSWF_ADVANCE_TIME" val="136.85"/>
  <p:tag name="TIMING" val="|11.669|6.41|5.738|11.382|24.05|40.146|8.88|16.939"/>
  <p:tag name="ISPRING_CUSTOM_TIMING_USED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93E7875-2D8B-4034-A7B8-A258387D1ED8}"/>
  <p:tag name="GENSWF_ADVANCE_TIME" val="136.85"/>
  <p:tag name="TIMING" val="|11.669|6.41|5.738|11.382|24.05|40.146|8.88|16.939"/>
  <p:tag name="ISPRING_CUSTOM_TIMING_USED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93E7875-2D8B-4034-A7B8-A258387D1ED8}"/>
  <p:tag name="GENSWF_ADVANCE_TIME" val="136.85"/>
  <p:tag name="TIMING" val="|11.669|6.41|5.738|11.382|24.05|40.146|8.88|16.939"/>
  <p:tag name="ISPRING_CUSTOM_TIMING_USED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93E7875-2D8B-4034-A7B8-A258387D1ED8}"/>
  <p:tag name="GENSWF_ADVANCE_TIME" val="136.85"/>
  <p:tag name="TIMING" val="|11.669|6.41|5.738|11.382|24.05|40.146|8.88|16.939"/>
  <p:tag name="ISPRING_CUSTOM_TIMING_USED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7BBD77D-7CFB-41F7-8813-392E691C9E07}"/>
  <p:tag name="GENSWF_ADVANCE_TIME" val="18.326"/>
  <p:tag name="TIMING" val="|14.346"/>
  <p:tag name="ISPRING_CUSTOM_TIMING_USED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34849</TotalTime>
  <Words>1317</Words>
  <Application>Microsoft Office PowerPoint</Application>
  <PresentationFormat>On-screen Show (16:9)</PresentationFormat>
  <Paragraphs>264</Paragraphs>
  <Slides>69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6" baseType="lpstr">
      <vt:lpstr>Arial</vt:lpstr>
      <vt:lpstr>Arial Black</vt:lpstr>
      <vt:lpstr>Calibri</vt:lpstr>
      <vt:lpstr>Courier New</vt:lpstr>
      <vt:lpstr>Wingdings</vt:lpstr>
      <vt:lpstr>Wingdings 2</vt:lpstr>
      <vt:lpstr>Essential</vt:lpstr>
      <vt:lpstr>PowerPoint Presentation</vt:lpstr>
      <vt:lpstr>PowerPoint Presentation</vt:lpstr>
      <vt:lpstr>MAIN COURSE PAGE AND MEMBERS’ PRIVATE GROUP</vt:lpstr>
      <vt:lpstr>PowerPoint Presentation</vt:lpstr>
      <vt:lpstr>Mobile bid adjustments</vt:lpstr>
      <vt:lpstr>Mobile bid adjustments</vt:lpstr>
      <vt:lpstr>Mobile bid adjustments</vt:lpstr>
      <vt:lpstr>Mobile bid adjustments</vt:lpstr>
      <vt:lpstr>Ad position is vital</vt:lpstr>
      <vt:lpstr>Ad position is vital</vt:lpstr>
      <vt:lpstr>The importance of quality score  and click-through rates</vt:lpstr>
      <vt:lpstr>Quality score</vt:lpstr>
      <vt:lpstr>Quality score</vt:lpstr>
      <vt:lpstr>The importance of quality score  and click-through rates</vt:lpstr>
      <vt:lpstr>Quality score</vt:lpstr>
      <vt:lpstr>Quality score</vt:lpstr>
      <vt:lpstr>The magic of click-through rate (CTR)</vt:lpstr>
      <vt:lpstr>The CTR Snowball Effect</vt:lpstr>
      <vt:lpstr>The CTR Snowball Effect</vt:lpstr>
      <vt:lpstr>The CTR Snowball Effect</vt:lpstr>
      <vt:lpstr>Increase Your CTR: 1. SPLIT TEST ADS</vt:lpstr>
      <vt:lpstr>Increase Your CTR: 1. SPLIT TEST ADS</vt:lpstr>
      <vt:lpstr>Increase Your CTR: 1. SPLIT TEST ADS</vt:lpstr>
      <vt:lpstr>Increase Your CTR: 1. SPLIT TEST ADS</vt:lpstr>
      <vt:lpstr>Increase Your CTR: 1. SPLIT TEST ADS</vt:lpstr>
      <vt:lpstr>Increase Your CTR: 1. SPLIT TEST ADS</vt:lpstr>
      <vt:lpstr>Increase Your CTR: 1. SPLIT TEST ADS</vt:lpstr>
      <vt:lpstr>Increase Your CTR: 1. SPLIT TEST ADS</vt:lpstr>
      <vt:lpstr>Increase Your CTR: 1. SPLIT TEST ADS</vt:lpstr>
      <vt:lpstr>Increase Your CTR: 2. WRITE BETTER ADS</vt:lpstr>
      <vt:lpstr>Increase Your CTR: 2. WRITE BETTER ADS</vt:lpstr>
      <vt:lpstr>Increase Your CTR: 2. WRITE BETTER ADS</vt:lpstr>
      <vt:lpstr>Increase Your CTR: 2. WRITE BETTER ADS</vt:lpstr>
      <vt:lpstr>Increase Your CTR: 2. Writer Better ADS</vt:lpstr>
      <vt:lpstr>Full stop after the first sentence!</vt:lpstr>
      <vt:lpstr>Increase Your CTR: 3. Separate ads for separate Keywords</vt:lpstr>
      <vt:lpstr>PowerPoint Presentation</vt:lpstr>
      <vt:lpstr>Increase Your CTR: 3. Separate ads for separate Keywords</vt:lpstr>
      <vt:lpstr>Increase Your CTR: 4. Display URLS</vt:lpstr>
      <vt:lpstr>Increase Your CTR: 5. Ad Extensions</vt:lpstr>
      <vt:lpstr>Increase Your CTR: 5. Ad Extensions</vt:lpstr>
      <vt:lpstr>PowerPoint Presentation</vt:lpstr>
      <vt:lpstr>Ad Extensions: SITE Links</vt:lpstr>
      <vt:lpstr>Ad Extensions: SITE Links</vt:lpstr>
      <vt:lpstr>Ad Extensions: SITE Links</vt:lpstr>
      <vt:lpstr>Ad Extensions: SITE Links</vt:lpstr>
      <vt:lpstr>Ad Extensions: SITE Links</vt:lpstr>
      <vt:lpstr>Ad Extensions: SITE Links</vt:lpstr>
      <vt:lpstr>Ad Extensions: SITE Links</vt:lpstr>
      <vt:lpstr>Ad Extensions: SITE Links</vt:lpstr>
      <vt:lpstr>Ad Extensions – LOCATION EXTENSIONS</vt:lpstr>
      <vt:lpstr>Ad Extensions – LOCATION EXTENSIONS</vt:lpstr>
      <vt:lpstr>Ad Extensions – LOCATION EXTENSIONS</vt:lpstr>
      <vt:lpstr>Ad Extensions – CALL EXTENSIONS</vt:lpstr>
      <vt:lpstr>Ad Extensions – CALL EXTENSIONS</vt:lpstr>
      <vt:lpstr>Ad Extensions – CALL EXTENSIONS</vt:lpstr>
      <vt:lpstr>Ad Extensions – CALLouts</vt:lpstr>
      <vt:lpstr>Ad Extensions – CALLouts</vt:lpstr>
      <vt:lpstr>Ad Extensions – CALLouts</vt:lpstr>
      <vt:lpstr>Ad Extensions – CALLouts</vt:lpstr>
      <vt:lpstr>Increase Your CTR: 6. NEGATIVE KEYWORDS</vt:lpstr>
      <vt:lpstr>Increase Your CTR: 6. NEGATIVE KEYWORDS</vt:lpstr>
      <vt:lpstr>Increase Your CTR: 6. NEGATIVE KEYWORDS</vt:lpstr>
      <vt:lpstr>Increase Your CTR: 6. NEGATIVE KEYWORDS</vt:lpstr>
      <vt:lpstr>Increase Your CTR: 6. NEGATIVE KEYWORDS</vt:lpstr>
      <vt:lpstr>Increase Your CTR: 6. NEGATIVE KEYWORDS</vt:lpstr>
      <vt:lpstr>Seminar 2 Checklist</vt:lpstr>
      <vt:lpstr>Seminar 2 Checklist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</dc:title>
  <dc:creator>Chris</dc:creator>
  <cp:lastModifiedBy>Chris Cardell</cp:lastModifiedBy>
  <cp:revision>700</cp:revision>
  <cp:lastPrinted>2013-06-10T20:54:22Z</cp:lastPrinted>
  <dcterms:created xsi:type="dcterms:W3CDTF">2010-07-13T20:32:25Z</dcterms:created>
  <dcterms:modified xsi:type="dcterms:W3CDTF">2015-07-06T21:29:15Z</dcterms:modified>
</cp:coreProperties>
</file>