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ppt/tags/tag21.xml" ContentType="application/vnd.openxmlformats-officedocument.presentationml.tags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notesSlides/notesSlide26.xml" ContentType="application/vnd.openxmlformats-officedocument.presentationml.notesSlide+xml"/>
  <Override PartName="/ppt/tags/tag23.xml" ContentType="application/vnd.openxmlformats-officedocument.presentationml.tags+xml"/>
  <Override PartName="/ppt/notesSlides/notesSlide27.xml" ContentType="application/vnd.openxmlformats-officedocument.presentationml.notesSlide+xml"/>
  <Override PartName="/ppt/tags/tag24.xml" ContentType="application/vnd.openxmlformats-officedocument.presentationml.tags+xml"/>
  <Override PartName="/ppt/notesSlides/notesSlide28.xml" ContentType="application/vnd.openxmlformats-officedocument.presentationml.notesSlide+xml"/>
  <Override PartName="/ppt/tags/tag25.xml" ContentType="application/vnd.openxmlformats-officedocument.presentationml.tags+xml"/>
  <Override PartName="/ppt/notesSlides/notesSlide29.xml" ContentType="application/vnd.openxmlformats-officedocument.presentationml.notesSlide+xml"/>
  <Override PartName="/ppt/tags/tag26.xml" ContentType="application/vnd.openxmlformats-officedocument.presentationml.tags+xml"/>
  <Override PartName="/ppt/notesSlides/notesSlide30.xml" ContentType="application/vnd.openxmlformats-officedocument.presentationml.notesSlide+xml"/>
  <Override PartName="/ppt/tags/tag27.xml" ContentType="application/vnd.openxmlformats-officedocument.presentationml.tags+xml"/>
  <Override PartName="/ppt/notesSlides/notesSlide31.xml" ContentType="application/vnd.openxmlformats-officedocument.presentationml.notesSlide+xml"/>
  <Override PartName="/ppt/tags/tag28.xml" ContentType="application/vnd.openxmlformats-officedocument.presentationml.tags+xml"/>
  <Override PartName="/ppt/notesSlides/notesSlide32.xml" ContentType="application/vnd.openxmlformats-officedocument.presentationml.notesSlide+xml"/>
  <Override PartName="/ppt/tags/tag29.xml" ContentType="application/vnd.openxmlformats-officedocument.presentationml.tags+xml"/>
  <Override PartName="/ppt/notesSlides/notesSlide33.xml" ContentType="application/vnd.openxmlformats-officedocument.presentationml.notesSlide+xml"/>
  <Override PartName="/ppt/tags/tag30.xml" ContentType="application/vnd.openxmlformats-officedocument.presentationml.tags+xml"/>
  <Override PartName="/ppt/notesSlides/notesSlide34.xml" ContentType="application/vnd.openxmlformats-officedocument.presentationml.notesSlide+xml"/>
  <Override PartName="/ppt/tags/tag31.xml" ContentType="application/vnd.openxmlformats-officedocument.presentationml.tags+xml"/>
  <Override PartName="/ppt/notesSlides/notesSlide35.xml" ContentType="application/vnd.openxmlformats-officedocument.presentationml.notesSlide+xml"/>
  <Override PartName="/ppt/tags/tag32.xml" ContentType="application/vnd.openxmlformats-officedocument.presentationml.tags+xml"/>
  <Override PartName="/ppt/notesSlides/notesSlide36.xml" ContentType="application/vnd.openxmlformats-officedocument.presentationml.notesSlide+xml"/>
  <Override PartName="/ppt/tags/tag33.xml" ContentType="application/vnd.openxmlformats-officedocument.presentationml.tags+xml"/>
  <Override PartName="/ppt/notesSlides/notesSlide37.xml" ContentType="application/vnd.openxmlformats-officedocument.presentationml.notesSlide+xml"/>
  <Override PartName="/ppt/tags/tag34.xml" ContentType="application/vnd.openxmlformats-officedocument.presentationml.tags+xml"/>
  <Override PartName="/ppt/notesSlides/notesSlide38.xml" ContentType="application/vnd.openxmlformats-officedocument.presentationml.notesSlide+xml"/>
  <Override PartName="/ppt/tags/tag35.xml" ContentType="application/vnd.openxmlformats-officedocument.presentationml.tags+xml"/>
  <Override PartName="/ppt/notesSlides/notesSlide39.xml" ContentType="application/vnd.openxmlformats-officedocument.presentationml.notesSlide+xml"/>
  <Override PartName="/ppt/tags/tag36.xml" ContentType="application/vnd.openxmlformats-officedocument.presentationml.tags+xml"/>
  <Override PartName="/ppt/notesSlides/notesSlide40.xml" ContentType="application/vnd.openxmlformats-officedocument.presentationml.notesSlide+xml"/>
  <Override PartName="/ppt/tags/tag37.xml" ContentType="application/vnd.openxmlformats-officedocument.presentationml.tags+xml"/>
  <Override PartName="/ppt/notesSlides/notesSlide41.xml" ContentType="application/vnd.openxmlformats-officedocument.presentationml.notesSlide+xml"/>
  <Override PartName="/ppt/tags/tag38.xml" ContentType="application/vnd.openxmlformats-officedocument.presentationml.tags+xml"/>
  <Override PartName="/ppt/notesSlides/notesSlide42.xml" ContentType="application/vnd.openxmlformats-officedocument.presentationml.notesSlide+xml"/>
  <Override PartName="/ppt/tags/tag39.xml" ContentType="application/vnd.openxmlformats-officedocument.presentationml.tags+xml"/>
  <Override PartName="/ppt/notesSlides/notesSlide43.xml" ContentType="application/vnd.openxmlformats-officedocument.presentationml.notesSlide+xml"/>
  <Override PartName="/ppt/tags/tag40.xml" ContentType="application/vnd.openxmlformats-officedocument.presentationml.tags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56"/>
  </p:notesMasterIdLst>
  <p:sldIdLst>
    <p:sldId id="642" r:id="rId2"/>
    <p:sldId id="883" r:id="rId3"/>
    <p:sldId id="982" r:id="rId4"/>
    <p:sldId id="983" r:id="rId5"/>
    <p:sldId id="984" r:id="rId6"/>
    <p:sldId id="1028" r:id="rId7"/>
    <p:sldId id="985" r:id="rId8"/>
    <p:sldId id="986" r:id="rId9"/>
    <p:sldId id="987" r:id="rId10"/>
    <p:sldId id="988" r:id="rId11"/>
    <p:sldId id="1029" r:id="rId12"/>
    <p:sldId id="989" r:id="rId13"/>
    <p:sldId id="990" r:id="rId14"/>
    <p:sldId id="991" r:id="rId15"/>
    <p:sldId id="992" r:id="rId16"/>
    <p:sldId id="993" r:id="rId17"/>
    <p:sldId id="994" r:id="rId18"/>
    <p:sldId id="995" r:id="rId19"/>
    <p:sldId id="996" r:id="rId20"/>
    <p:sldId id="997" r:id="rId21"/>
    <p:sldId id="998" r:id="rId22"/>
    <p:sldId id="999" r:id="rId23"/>
    <p:sldId id="1000" r:id="rId24"/>
    <p:sldId id="1030" r:id="rId25"/>
    <p:sldId id="1001" r:id="rId26"/>
    <p:sldId id="1002" r:id="rId27"/>
    <p:sldId id="1003" r:id="rId28"/>
    <p:sldId id="1004" r:id="rId29"/>
    <p:sldId id="1005" r:id="rId30"/>
    <p:sldId id="1006" r:id="rId31"/>
    <p:sldId id="1031" r:id="rId32"/>
    <p:sldId id="1008" r:id="rId33"/>
    <p:sldId id="1009" r:id="rId34"/>
    <p:sldId id="1010" r:id="rId35"/>
    <p:sldId id="1011" r:id="rId36"/>
    <p:sldId id="1012" r:id="rId37"/>
    <p:sldId id="1013" r:id="rId38"/>
    <p:sldId id="1014" r:id="rId39"/>
    <p:sldId id="1015" r:id="rId40"/>
    <p:sldId id="1016" r:id="rId41"/>
    <p:sldId id="1032" r:id="rId42"/>
    <p:sldId id="1033" r:id="rId43"/>
    <p:sldId id="1018" r:id="rId44"/>
    <p:sldId id="1019" r:id="rId45"/>
    <p:sldId id="1020" r:id="rId46"/>
    <p:sldId id="1021" r:id="rId47"/>
    <p:sldId id="1022" r:id="rId48"/>
    <p:sldId id="1023" r:id="rId49"/>
    <p:sldId id="1034" r:id="rId50"/>
    <p:sldId id="1024" r:id="rId51"/>
    <p:sldId id="1025" r:id="rId52"/>
    <p:sldId id="1026" r:id="rId53"/>
    <p:sldId id="1027" r:id="rId54"/>
    <p:sldId id="973" r:id="rId55"/>
  </p:sldIdLst>
  <p:sldSz cx="9144000" cy="5143500" type="screen16x9"/>
  <p:notesSz cx="7315200" cy="9601200"/>
  <p:custDataLst>
    <p:tags r:id="rId5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2916">
          <p15:clr>
            <a:srgbClr val="A4A3A4"/>
          </p15:clr>
        </p15:guide>
        <p15:guide id="4" pos="2880">
          <p15:clr>
            <a:srgbClr val="A4A3A4"/>
          </p15:clr>
        </p15:guide>
        <p15:guide id="5" pos="528">
          <p15:clr>
            <a:srgbClr val="A4A3A4"/>
          </p15:clr>
        </p15:guide>
        <p15:guide id="6" pos="4848">
          <p15:clr>
            <a:srgbClr val="A4A3A4"/>
          </p15:clr>
        </p15:guide>
        <p15:guide id="7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297FD5"/>
    <a:srgbClr val="0036A2"/>
    <a:srgbClr val="00257B"/>
    <a:srgbClr val="002060"/>
    <a:srgbClr val="57257D"/>
    <a:srgbClr val="0046D2"/>
    <a:srgbClr val="421C5E"/>
    <a:srgbClr val="2717F1"/>
    <a:srgbClr val="292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2" autoAdjust="0"/>
    <p:restoredTop sz="98841" autoAdjust="0"/>
  </p:normalViewPr>
  <p:slideViewPr>
    <p:cSldViewPr>
      <p:cViewPr varScale="1">
        <p:scale>
          <a:sx n="158" d="100"/>
          <a:sy n="158" d="100"/>
        </p:scale>
        <p:origin x="144" y="420"/>
      </p:cViewPr>
      <p:guideLst>
        <p:guide orient="horz" pos="1620"/>
        <p:guide orient="horz" pos="948"/>
        <p:guide orient="horz" pos="2916"/>
        <p:guide pos="2880"/>
        <p:guide pos="528"/>
        <p:guide pos="4848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E1B0315-43B6-47A6-96E3-C38AAF8AA039}" type="datetimeFigureOut">
              <a:rPr lang="en-GB" smtClean="0"/>
              <a:pPr/>
              <a:t>13/07/2015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624B386-297D-4EA4-B481-8F2DF21BB5E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63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0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22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329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557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324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4647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300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0502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819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4258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5171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53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81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Bad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60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1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Bad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12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466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8479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2516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4348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399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86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102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525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5738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411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57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7050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1840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57783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76947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0526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279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893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064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29173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</a:t>
            </a:r>
            <a:r>
              <a:rPr lang="en-US" baseline="0" dirty="0" smtClean="0"/>
              <a:t> for percentage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710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for percentage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130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Click for percentage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319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3767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098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4335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54262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82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1452"/>
            <a:ext cx="7772400" cy="3428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00450"/>
            <a:ext cx="6858000" cy="6858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5853"/>
            <a:ext cx="7772400" cy="3240881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1451"/>
            <a:ext cx="7772400" cy="800100"/>
          </a:xfrm>
        </p:spPr>
        <p:txBody>
          <a:bodyPr anchor="b">
            <a:noAutofit/>
          </a:bodyPr>
          <a:lstStyle>
            <a:lvl1pPr marL="0" indent="0">
              <a:buNone/>
              <a:defRPr sz="3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00150"/>
            <a:ext cx="5111750" cy="3360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200150"/>
            <a:ext cx="3008313" cy="336042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363474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86250"/>
            <a:ext cx="8153400" cy="342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714750"/>
            <a:ext cx="8153400" cy="5715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19600" y="4767263"/>
            <a:ext cx="16002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733800" y="4772025"/>
            <a:ext cx="838200" cy="273844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429000" y="2035350"/>
            <a:ext cx="5257800" cy="628650"/>
          </a:xfrm>
        </p:spPr>
        <p:txBody>
          <a:bodyPr>
            <a:normAutofit/>
          </a:bodyPr>
          <a:lstStyle>
            <a:lvl1pPr marL="42863" indent="0">
              <a:buFontTx/>
              <a:buNone/>
              <a:defRPr sz="105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429000" y="971550"/>
            <a:ext cx="5257800" cy="628650"/>
          </a:xfrm>
        </p:spPr>
        <p:txBody>
          <a:bodyPr>
            <a:normAutofit/>
          </a:bodyPr>
          <a:lstStyle>
            <a:lvl1pPr marL="42863" indent="0">
              <a:buFontTx/>
              <a:buNone/>
              <a:defRPr sz="105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429000" y="1503450"/>
            <a:ext cx="5257800" cy="628650"/>
          </a:xfrm>
        </p:spPr>
        <p:txBody>
          <a:bodyPr>
            <a:normAutofit/>
          </a:bodyPr>
          <a:lstStyle>
            <a:lvl1pPr marL="42863" indent="0">
              <a:buFontTx/>
              <a:buNone/>
              <a:defRPr sz="105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429000" y="2567250"/>
            <a:ext cx="5257800" cy="628650"/>
          </a:xfrm>
        </p:spPr>
        <p:txBody>
          <a:bodyPr>
            <a:normAutofit/>
          </a:bodyPr>
          <a:lstStyle>
            <a:lvl1pPr marL="42863" indent="0">
              <a:buFontTx/>
              <a:buNone/>
              <a:defRPr sz="105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429000" y="3099150"/>
            <a:ext cx="5257800" cy="628650"/>
          </a:xfrm>
        </p:spPr>
        <p:txBody>
          <a:bodyPr>
            <a:normAutofit/>
          </a:bodyPr>
          <a:lstStyle>
            <a:lvl1pPr marL="42863" indent="0">
              <a:buFontTx/>
              <a:buNone/>
              <a:defRPr sz="105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429000" y="3631050"/>
            <a:ext cx="5257800" cy="628650"/>
          </a:xfrm>
        </p:spPr>
        <p:txBody>
          <a:bodyPr>
            <a:normAutofit/>
          </a:bodyPr>
          <a:lstStyle>
            <a:lvl1pPr marL="42863" indent="0">
              <a:buFontTx/>
              <a:buNone/>
              <a:defRPr sz="105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36000" y="514350"/>
            <a:ext cx="7819800" cy="342900"/>
          </a:xfrm>
        </p:spPr>
        <p:txBody>
          <a:bodyPr>
            <a:normAutofit/>
          </a:bodyPr>
          <a:lstStyle>
            <a:lvl1pPr>
              <a:buFontTx/>
              <a:buNone/>
              <a:defRPr sz="105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565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doors dir="ver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76200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0C991ED-89EC-4A4D-84FD-00D20F0A7C43}" type="datetimeFigureOut">
              <a:rPr lang="en-US" smtClean="0"/>
              <a:pPr/>
              <a:t>13-Jul-15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869657"/>
            <a:ext cx="3429000" cy="2128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297FD5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4" Type="http://schemas.openxmlformats.org/officeDocument/2006/relationships/image" Target="../media/image2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4" Type="http://schemas.openxmlformats.org/officeDocument/2006/relationships/image" Target="../media/image2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hyperlink" Target="http://www.optimizely.com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3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3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ppcmastery/" TargetMode="External"/><Relationship Id="rId2" Type="http://schemas.openxmlformats.org/officeDocument/2006/relationships/hyperlink" Target="http://www.cardell2015.com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5979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0"/>
            <a:ext cx="8991600" cy="2247900"/>
          </a:xfrm>
        </p:spPr>
        <p:txBody>
          <a:bodyPr>
            <a:noAutofit/>
          </a:bodyPr>
          <a:lstStyle/>
          <a:p>
            <a:pPr marL="114300" lvl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800" b="1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SEMINAR THREE:</a:t>
            </a:r>
          </a:p>
          <a:p>
            <a:pPr marL="114300" lvl="0" algn="ctr">
              <a:spcBef>
                <a:spcPts val="400"/>
              </a:spcBef>
            </a:pPr>
            <a:r>
              <a:rPr lang="en-US" sz="4800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ESSENTIAL WEBSITE CONVERSION STRATEGIES</a:t>
            </a:r>
            <a:endParaRPr lang="en-US" sz="4800" dirty="0">
              <a:ln w="12700">
                <a:noFill/>
              </a:ln>
              <a:solidFill>
                <a:srgbClr val="00257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4270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>
            <a:normAutofit/>
          </a:bodyPr>
          <a:lstStyle/>
          <a:p>
            <a:r>
              <a:rPr lang="en-US" dirty="0" smtClean="0"/>
              <a:t>The 1%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47750"/>
            <a:ext cx="7620000" cy="3394473"/>
          </a:xfrm>
        </p:spPr>
        <p:txBody>
          <a:bodyPr>
            <a:noAutofit/>
          </a:bodyPr>
          <a:lstStyle/>
          <a:p>
            <a:pPr marL="342900" indent="-342900">
              <a:spcAft>
                <a:spcPts val="8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For </a:t>
            </a:r>
            <a:r>
              <a:rPr lang="en-US" sz="2500" b="0" dirty="0"/>
              <a:t>the typical website, less than 1% of visitors take any </a:t>
            </a:r>
            <a:r>
              <a:rPr lang="en-US" sz="2500" b="0" dirty="0" smtClean="0"/>
              <a:t>action</a:t>
            </a:r>
          </a:p>
          <a:p>
            <a:pPr marL="342900" indent="-342900">
              <a:spcAft>
                <a:spcPts val="8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This </a:t>
            </a:r>
            <a:r>
              <a:rPr lang="en-US" sz="2500" b="0" dirty="0"/>
              <a:t>means that you may be losing 99 out of every </a:t>
            </a:r>
            <a:r>
              <a:rPr lang="en-US" sz="2500" b="0" dirty="0" smtClean="0"/>
              <a:t>100 visitors </a:t>
            </a:r>
            <a:r>
              <a:rPr lang="en-US" sz="2500" b="0" dirty="0"/>
              <a:t>to your </a:t>
            </a:r>
            <a:r>
              <a:rPr lang="en-US" sz="2500" b="0" dirty="0" smtClean="0"/>
              <a:t>site</a:t>
            </a:r>
          </a:p>
          <a:p>
            <a:pPr marL="342900" indent="-342900">
              <a:spcAft>
                <a:spcPts val="8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This is particularly </a:t>
            </a:r>
            <a:r>
              <a:rPr lang="en-US" sz="2500" b="0" dirty="0"/>
              <a:t>tragic with PPC traffic because you paid for </a:t>
            </a:r>
            <a:r>
              <a:rPr lang="en-US" sz="2500" b="0" dirty="0" smtClean="0"/>
              <a:t>them</a:t>
            </a:r>
          </a:p>
          <a:p>
            <a:pPr marL="342900" indent="-34290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The </a:t>
            </a:r>
            <a:r>
              <a:rPr lang="en-US" sz="2500" b="0" dirty="0"/>
              <a:t>nature of PPC means they should be highly qualified potential </a:t>
            </a:r>
            <a:r>
              <a:rPr lang="en-US" sz="2500" b="0" dirty="0" smtClean="0"/>
              <a:t>customers</a:t>
            </a:r>
            <a:endParaRPr lang="en-US" sz="2500" b="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40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>
            <a:normAutofit/>
          </a:bodyPr>
          <a:lstStyle/>
          <a:p>
            <a:r>
              <a:rPr lang="en-US" dirty="0" smtClean="0"/>
              <a:t>The 8 Second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47750"/>
            <a:ext cx="7620000" cy="339447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500" b="0" dirty="0"/>
              <a:t>Research has shown that on average, 50% of visitors to a typical website make a decision about whether to stay on that site within 8 seconds.</a:t>
            </a:r>
          </a:p>
          <a:p>
            <a:pPr>
              <a:spcAft>
                <a:spcPts val="1200"/>
              </a:spcAft>
            </a:pPr>
            <a:r>
              <a:rPr lang="en-GB" sz="2500" b="0" dirty="0"/>
              <a:t>For your PPC traffic, this means that even with the most </a:t>
            </a:r>
            <a:r>
              <a:rPr lang="en-GB" sz="2500" b="0" dirty="0" smtClean="0"/>
              <a:t>information-packed </a:t>
            </a:r>
            <a:r>
              <a:rPr lang="en-GB" sz="2500" b="0" dirty="0"/>
              <a:t>website, </a:t>
            </a:r>
            <a:r>
              <a:rPr lang="en-GB" sz="2500" dirty="0"/>
              <a:t>your landing page needs to grab them within a few </a:t>
            </a:r>
            <a:r>
              <a:rPr lang="en-GB" sz="2500" dirty="0" smtClean="0"/>
              <a:t>seconds </a:t>
            </a:r>
            <a:br>
              <a:rPr lang="en-GB" sz="2500" dirty="0" smtClean="0"/>
            </a:br>
            <a:r>
              <a:rPr lang="en-GB" sz="2500" dirty="0" smtClean="0"/>
              <a:t>or </a:t>
            </a:r>
            <a:r>
              <a:rPr lang="en-GB" sz="2500" dirty="0"/>
              <a:t>you will lose masses of traffic</a:t>
            </a:r>
            <a:r>
              <a:rPr lang="en-GB" sz="2500" dirty="0" smtClean="0"/>
              <a:t>.</a:t>
            </a:r>
            <a:endParaRPr lang="en-US" sz="250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46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The Landing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71550"/>
            <a:ext cx="8458200" cy="3733800"/>
          </a:xfrm>
        </p:spPr>
        <p:txBody>
          <a:bodyPr>
            <a:noAutofit/>
          </a:bodyPr>
          <a:lstStyle/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 smtClean="0"/>
              <a:t>Your </a:t>
            </a:r>
            <a:r>
              <a:rPr lang="en-US" sz="2700" b="0" dirty="0"/>
              <a:t>landing page is the page </a:t>
            </a:r>
            <a:r>
              <a:rPr lang="en-US" sz="2700" b="0" dirty="0" smtClean="0"/>
              <a:t>you </a:t>
            </a:r>
            <a:r>
              <a:rPr lang="en-US" sz="2700" b="0" dirty="0"/>
              <a:t>send visitors to from your PPC </a:t>
            </a:r>
            <a:r>
              <a:rPr lang="en-US" sz="2700" b="0" dirty="0" smtClean="0"/>
              <a:t>ad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 smtClean="0"/>
              <a:t>Your </a:t>
            </a:r>
            <a:r>
              <a:rPr lang="en-US" sz="2700" b="0" dirty="0"/>
              <a:t>landing page does not have to be your home </a:t>
            </a:r>
            <a:r>
              <a:rPr lang="en-US" sz="2700" b="0" dirty="0" smtClean="0"/>
              <a:t>page</a:t>
            </a:r>
            <a:r>
              <a:rPr lang="en-US" sz="2700" b="0" dirty="0"/>
              <a:t> </a:t>
            </a:r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/>
              <a:t>In many cases, your landing page should NOT be your </a:t>
            </a:r>
            <a:r>
              <a:rPr lang="en-US" sz="2700" b="0" dirty="0" smtClean="0"/>
              <a:t>homepage</a:t>
            </a:r>
            <a:endParaRPr lang="en-US" sz="1800" dirty="0"/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sz="1900" b="0" dirty="0"/>
          </a:p>
          <a:p>
            <a:pPr marL="400050">
              <a:buClr>
                <a:srgbClr val="297FD5"/>
              </a:buClr>
              <a:buSzPct val="125000"/>
            </a:pPr>
            <a:endParaRPr lang="en-US" sz="1900" b="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03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The Landing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71550"/>
            <a:ext cx="8001000" cy="3733800"/>
          </a:xfrm>
        </p:spPr>
        <p:txBody>
          <a:bodyPr>
            <a:noAutofit/>
          </a:bodyPr>
          <a:lstStyle/>
          <a:p>
            <a:pPr marL="800100" indent="-400050"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dirty="0" smtClean="0"/>
              <a:t>Example: You run a gardening store</a:t>
            </a:r>
          </a:p>
          <a:p>
            <a:pPr marL="1143000" indent="-285750">
              <a:spcBef>
                <a:spcPts val="0"/>
              </a:spcBef>
              <a:spcAft>
                <a:spcPts val="800"/>
              </a:spcAft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sz="2200" b="0" dirty="0">
                <a:solidFill>
                  <a:srgbClr val="292934"/>
                </a:solidFill>
              </a:rPr>
              <a:t>Your home page talks about everything you sell</a:t>
            </a:r>
          </a:p>
          <a:p>
            <a:pPr marL="1143000" indent="-285750">
              <a:lnSpc>
                <a:spcPts val="2400"/>
              </a:lnSpc>
              <a:spcBef>
                <a:spcPts val="0"/>
              </a:spcBef>
              <a:buClr>
                <a:srgbClr val="0046D2"/>
              </a:buClr>
              <a:buSzPct val="100000"/>
              <a:buFont typeface="Courier New" pitchFamily="49" charset="0"/>
              <a:buChar char="o"/>
            </a:pPr>
            <a:r>
              <a:rPr lang="en-US" sz="2200" b="0" dirty="0">
                <a:solidFill>
                  <a:srgbClr val="292934"/>
                </a:solidFill>
              </a:rPr>
              <a:t>When someone searches for lawn mowers, send them directly to the </a:t>
            </a:r>
            <a:r>
              <a:rPr lang="en-US" sz="2200" b="0" dirty="0" smtClean="0">
                <a:solidFill>
                  <a:srgbClr val="292934"/>
                </a:solidFill>
              </a:rPr>
              <a:t>lawn </a:t>
            </a:r>
            <a:r>
              <a:rPr lang="en-US" sz="2200" b="0" dirty="0">
                <a:solidFill>
                  <a:srgbClr val="292934"/>
                </a:solidFill>
              </a:rPr>
              <a:t>mower </a:t>
            </a:r>
            <a:r>
              <a:rPr lang="en-US" sz="2200" b="0" dirty="0" smtClean="0">
                <a:solidFill>
                  <a:srgbClr val="292934"/>
                </a:solidFill>
              </a:rPr>
              <a:t>page</a:t>
            </a:r>
            <a:endParaRPr lang="en-US" sz="2200" dirty="0">
              <a:solidFill>
                <a:srgbClr val="292934"/>
              </a:solidFill>
            </a:endParaRPr>
          </a:p>
          <a:p>
            <a:pPr marL="800080" indent="-40004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srgbClr val="292934"/>
                </a:solidFill>
              </a:rPr>
              <a:t>Google calculates how relevant your landing page is, and that affects your Quality </a:t>
            </a:r>
            <a:r>
              <a:rPr lang="en-US" sz="2500" b="0" dirty="0" smtClean="0">
                <a:solidFill>
                  <a:srgbClr val="292934"/>
                </a:solidFill>
              </a:rPr>
              <a:t>Score</a:t>
            </a:r>
            <a:endParaRPr lang="en-US" sz="1800" dirty="0"/>
          </a:p>
          <a:p>
            <a:pPr marL="800100" indent="-400050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sz="1900" b="0" dirty="0"/>
          </a:p>
          <a:p>
            <a:pPr marL="400050">
              <a:buClr>
                <a:srgbClr val="297FD5"/>
              </a:buClr>
              <a:buSzPct val="125000"/>
            </a:pPr>
            <a:endParaRPr lang="en-US" sz="1900" b="0" dirty="0" smtClean="0"/>
          </a:p>
          <a:p>
            <a:pPr marL="742950" lvl="0" indent="-400050">
              <a:lnSpc>
                <a:spcPts val="25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1085850" lvl="0" indent="-342900">
              <a:spcBef>
                <a:spcPts val="400"/>
              </a:spcBef>
              <a:buClr>
                <a:srgbClr val="0046D2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2300" dirty="0" smtClean="0">
              <a:solidFill>
                <a:srgbClr val="292934"/>
              </a:solidFill>
            </a:endParaRPr>
          </a:p>
          <a:p>
            <a:pPr marL="742950" lvl="0" indent="-400050">
              <a:lnSpc>
                <a:spcPts val="2700"/>
              </a:lnSpc>
              <a:spcBef>
                <a:spcPts val="400"/>
              </a:spcBef>
              <a:buClr>
                <a:srgbClr val="292349"/>
              </a:buClr>
              <a:buSzPct val="100000"/>
              <a:tabLst>
                <a:tab pos="800100" algn="l"/>
                <a:tab pos="1085850" algn="l"/>
              </a:tabLst>
            </a:pPr>
            <a:endParaRPr lang="en-US" sz="2300" b="1" dirty="0" smtClean="0">
              <a:solidFill>
                <a:srgbClr val="292934"/>
              </a:solidFill>
            </a:endParaRPr>
          </a:p>
          <a:p>
            <a:pPr marL="742950" lvl="0" indent="-400050">
              <a:spcBef>
                <a:spcPts val="400"/>
              </a:spcBef>
              <a:buClr>
                <a:srgbClr val="292349"/>
              </a:buClr>
              <a:buSzPct val="100000"/>
              <a:buNone/>
              <a:tabLst>
                <a:tab pos="800100" algn="l"/>
                <a:tab pos="1085850" algn="l"/>
              </a:tabLst>
            </a:pPr>
            <a:endParaRPr lang="en-US" sz="3200" dirty="0" smtClean="0">
              <a:solidFill>
                <a:srgbClr val="29293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262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857011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Your Two Landing Page </a:t>
            </a:r>
            <a:r>
              <a:rPr lang="en-US" dirty="0" smtClean="0"/>
              <a:t>Options: </a:t>
            </a:r>
            <a:br>
              <a:rPr lang="en-US" dirty="0" smtClean="0"/>
            </a:br>
            <a:r>
              <a:rPr lang="en-US" dirty="0" smtClean="0"/>
              <a:t>Sale </a:t>
            </a:r>
            <a:r>
              <a:rPr lang="en-US" dirty="0"/>
              <a:t>or </a:t>
            </a:r>
            <a:r>
              <a:rPr lang="en-US" dirty="0" smtClean="0"/>
              <a:t>lead generation?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47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500" b="0" dirty="0" smtClean="0"/>
              <a:t>When </a:t>
            </a:r>
            <a:r>
              <a:rPr lang="en-US" sz="2500" b="0" dirty="0"/>
              <a:t>you engage in </a:t>
            </a:r>
            <a:r>
              <a:rPr lang="en-US" sz="2500" b="0" dirty="0" smtClean="0"/>
              <a:t>Pay-per-Click </a:t>
            </a:r>
            <a:r>
              <a:rPr lang="en-US" sz="2500" b="0" dirty="0"/>
              <a:t>Advertising (or any other form of </a:t>
            </a:r>
            <a:r>
              <a:rPr lang="en-US" sz="2500" b="0" dirty="0" smtClean="0"/>
              <a:t>Internet Marketing</a:t>
            </a:r>
            <a:r>
              <a:rPr lang="en-US" sz="2500" b="0" dirty="0"/>
              <a:t>) you want to be clear about the action you want your visitors to </a:t>
            </a:r>
            <a:r>
              <a:rPr lang="en-US" sz="2500" b="0" dirty="0" smtClean="0"/>
              <a:t>take.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2500" b="0" dirty="0" smtClean="0"/>
              <a:t>Do </a:t>
            </a:r>
            <a:r>
              <a:rPr lang="en-US" sz="2500" b="0" dirty="0"/>
              <a:t>you want them to buy something from you </a:t>
            </a:r>
            <a:r>
              <a:rPr lang="en-US" sz="2500" b="0" dirty="0" smtClean="0"/>
              <a:t>immediately? </a:t>
            </a:r>
            <a:r>
              <a:rPr lang="en-US" sz="2500" b="0" dirty="0"/>
              <a:t>Or do you want them to begin a relationship with </a:t>
            </a:r>
            <a:r>
              <a:rPr lang="en-US" sz="2500" b="0" dirty="0" smtClean="0"/>
              <a:t>you?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sz="2500" b="0" dirty="0" smtClean="0"/>
              <a:t>Good </a:t>
            </a:r>
            <a:r>
              <a:rPr lang="en-US" sz="2500" b="0" dirty="0"/>
              <a:t>conversion rates for a sales landing page are </a:t>
            </a:r>
            <a:r>
              <a:rPr lang="en-US" sz="2500" b="0" dirty="0" smtClean="0"/>
              <a:t>1% - 5</a:t>
            </a:r>
            <a:r>
              <a:rPr lang="en-US" sz="2500" b="0" dirty="0"/>
              <a:t>%. </a:t>
            </a:r>
            <a:r>
              <a:rPr lang="en-US" sz="2500" b="0" dirty="0" smtClean="0"/>
              <a:t>Good </a:t>
            </a:r>
            <a:r>
              <a:rPr lang="en-US" sz="2500" b="0" dirty="0"/>
              <a:t>conversions for a </a:t>
            </a:r>
            <a:r>
              <a:rPr lang="en-US" sz="2500" b="0" dirty="0" smtClean="0"/>
              <a:t>relationship-building </a:t>
            </a:r>
            <a:r>
              <a:rPr lang="en-US" sz="2500" b="0" dirty="0"/>
              <a:t>landing page are </a:t>
            </a:r>
            <a:r>
              <a:rPr lang="en-US" sz="2500" b="0" dirty="0" smtClean="0"/>
              <a:t>15% - 30%.</a:t>
            </a:r>
            <a:endParaRPr lang="en-US" sz="2500" b="0" dirty="0"/>
          </a:p>
        </p:txBody>
      </p:sp>
      <p:sp>
        <p:nvSpPr>
          <p:cNvPr id="4" name="Rectangle 3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43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857011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Your Two Landing Page </a:t>
            </a:r>
            <a:r>
              <a:rPr lang="en-US" dirty="0" smtClean="0"/>
              <a:t>Options: </a:t>
            </a:r>
            <a:br>
              <a:rPr lang="en-US" dirty="0" smtClean="0"/>
            </a:br>
            <a:r>
              <a:rPr lang="en-US" dirty="0" smtClean="0"/>
              <a:t>Sale </a:t>
            </a:r>
            <a:r>
              <a:rPr lang="en-US" dirty="0"/>
              <a:t>or lead generation?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8"/>
          <a:stretch/>
        </p:blipFill>
        <p:spPr>
          <a:xfrm>
            <a:off x="457200" y="971550"/>
            <a:ext cx="7467600" cy="343509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857011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Your Two Landing Page </a:t>
            </a:r>
            <a:r>
              <a:rPr lang="en-US" dirty="0" smtClean="0"/>
              <a:t>Options: </a:t>
            </a:r>
            <a:br>
              <a:rPr lang="en-US" dirty="0" smtClean="0"/>
            </a:br>
            <a:r>
              <a:rPr lang="en-US" dirty="0" smtClean="0"/>
              <a:t>Sale </a:t>
            </a:r>
            <a:r>
              <a:rPr lang="en-US" dirty="0"/>
              <a:t>or lead generation?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96" y="1200150"/>
            <a:ext cx="6147208" cy="339407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1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Lead generation landing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08866"/>
            <a:ext cx="8839200" cy="3733800"/>
          </a:xfrm>
        </p:spPr>
        <p:txBody>
          <a:bodyPr numCol="1">
            <a:noAutofit/>
          </a:bodyPr>
          <a:lstStyle/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The </a:t>
            </a:r>
            <a:r>
              <a:rPr lang="en-US" sz="2500" b="0" dirty="0">
                <a:solidFill>
                  <a:prstClr val="black"/>
                </a:solidFill>
              </a:rPr>
              <a:t>Headline is the </a:t>
            </a:r>
            <a:r>
              <a:rPr lang="en-US" sz="2500" b="0" dirty="0" smtClean="0">
                <a:solidFill>
                  <a:prstClr val="black"/>
                </a:solidFill>
              </a:rPr>
              <a:t>Key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Captivating </a:t>
            </a:r>
            <a:r>
              <a:rPr lang="en-US" sz="2500" b="0" dirty="0">
                <a:solidFill>
                  <a:prstClr val="black"/>
                </a:solidFill>
              </a:rPr>
              <a:t>copy within 8 </a:t>
            </a:r>
            <a:r>
              <a:rPr lang="en-US" sz="2500" b="0" dirty="0" smtClean="0">
                <a:solidFill>
                  <a:prstClr val="black"/>
                </a:solidFill>
              </a:rPr>
              <a:t>Seconds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Two </a:t>
            </a:r>
            <a:r>
              <a:rPr lang="en-US" sz="2500" b="0" dirty="0">
                <a:solidFill>
                  <a:prstClr val="black"/>
                </a:solidFill>
              </a:rPr>
              <a:t>columns can work </a:t>
            </a:r>
            <a:r>
              <a:rPr lang="en-US" sz="2500" b="0" dirty="0" smtClean="0">
                <a:solidFill>
                  <a:prstClr val="black"/>
                </a:solidFill>
              </a:rPr>
              <a:t>well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Test </a:t>
            </a:r>
            <a:r>
              <a:rPr lang="en-US" sz="2500" b="0" dirty="0">
                <a:solidFill>
                  <a:prstClr val="black"/>
                </a:solidFill>
              </a:rPr>
              <a:t>adding Video 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You still need to sell 'What's In It for Them</a:t>
            </a:r>
            <a:r>
              <a:rPr lang="en-US" sz="2500" b="0" dirty="0" smtClean="0">
                <a:solidFill>
                  <a:prstClr val="black"/>
                </a:solidFill>
              </a:rPr>
              <a:t>'</a:t>
            </a:r>
            <a:endParaRPr lang="en-US" sz="2500" b="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754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Lead generation landing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08866"/>
            <a:ext cx="8839200" cy="3733800"/>
          </a:xfrm>
        </p:spPr>
        <p:txBody>
          <a:bodyPr numCol="1">
            <a:noAutofit/>
          </a:bodyPr>
          <a:lstStyle/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Use </a:t>
            </a:r>
            <a:r>
              <a:rPr lang="en-US" sz="2500" b="0" dirty="0">
                <a:solidFill>
                  <a:prstClr val="black"/>
                </a:solidFill>
              </a:rPr>
              <a:t>Bullet </a:t>
            </a:r>
            <a:r>
              <a:rPr lang="en-US" sz="2500" b="0" dirty="0" smtClean="0">
                <a:solidFill>
                  <a:prstClr val="black"/>
                </a:solidFill>
              </a:rPr>
              <a:t>points</a:t>
            </a:r>
            <a:endParaRPr lang="en-US" sz="2500" b="0" dirty="0">
              <a:solidFill>
                <a:prstClr val="black"/>
              </a:solidFill>
            </a:endParaRP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Privacy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Ensure </a:t>
            </a:r>
            <a:r>
              <a:rPr lang="en-US" sz="2500" b="0" dirty="0">
                <a:solidFill>
                  <a:prstClr val="black"/>
                </a:solidFill>
              </a:rPr>
              <a:t>that the wording on the </a:t>
            </a:r>
            <a:r>
              <a:rPr lang="en-US" sz="2500" b="0" dirty="0" smtClean="0">
                <a:solidFill>
                  <a:prstClr val="black"/>
                </a:solidFill>
              </a:rPr>
              <a:t>sign-up </a:t>
            </a:r>
            <a:br>
              <a:rPr lang="en-US" sz="2500" b="0" dirty="0" smtClean="0">
                <a:solidFill>
                  <a:prstClr val="black"/>
                </a:solidFill>
              </a:rPr>
            </a:br>
            <a:r>
              <a:rPr lang="en-US" sz="2500" b="0" dirty="0" smtClean="0">
                <a:solidFill>
                  <a:prstClr val="black"/>
                </a:solidFill>
              </a:rPr>
              <a:t>button </a:t>
            </a:r>
            <a:r>
              <a:rPr lang="en-US" sz="2500" b="0" dirty="0">
                <a:solidFill>
                  <a:prstClr val="black"/>
                </a:solidFill>
              </a:rPr>
              <a:t>is </a:t>
            </a:r>
            <a:r>
              <a:rPr lang="en-US" sz="2500" b="0" dirty="0" smtClean="0">
                <a:solidFill>
                  <a:prstClr val="black"/>
                </a:solidFill>
              </a:rPr>
              <a:t>compelling</a:t>
            </a:r>
            <a:r>
              <a:rPr lang="en-GB" sz="2500" b="0" dirty="0" smtClean="0"/>
              <a:t/>
            </a:r>
            <a:br>
              <a:rPr lang="en-GB" sz="2500" b="0" dirty="0" smtClean="0"/>
            </a:br>
            <a:endParaRPr lang="en-US" sz="2500" b="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724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Lead generation landing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47750"/>
            <a:ext cx="8839200" cy="3733800"/>
          </a:xfrm>
        </p:spPr>
        <p:txBody>
          <a:bodyPr numCol="1">
            <a:normAutofit/>
          </a:bodyPr>
          <a:lstStyle/>
          <a:p>
            <a:pPr marL="285750" lvl="0">
              <a:buClr>
                <a:srgbClr val="297FD5"/>
              </a:buClr>
              <a:buSzPct val="125000"/>
            </a:pPr>
            <a:r>
              <a:rPr lang="en-GB" sz="1900" b="0" dirty="0" smtClean="0"/>
              <a:t/>
            </a:r>
            <a:br>
              <a:rPr lang="en-GB" sz="1900" b="0" dirty="0" smtClean="0"/>
            </a:br>
            <a:endParaRPr lang="en-US" sz="1900" b="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96" y="1200150"/>
            <a:ext cx="6147208" cy="339407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84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Lead generation landing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47750"/>
            <a:ext cx="8839200" cy="3733800"/>
          </a:xfrm>
        </p:spPr>
        <p:txBody>
          <a:bodyPr numCol="1">
            <a:normAutofit/>
          </a:bodyPr>
          <a:lstStyle/>
          <a:p>
            <a:pPr marL="285750" lvl="0">
              <a:buClr>
                <a:srgbClr val="297FD5"/>
              </a:buClr>
              <a:buSzPct val="125000"/>
            </a:pPr>
            <a:r>
              <a:rPr lang="en-GB" sz="1900" b="0" dirty="0" smtClean="0"/>
              <a:t/>
            </a:r>
            <a:br>
              <a:rPr lang="en-GB" sz="1900" b="0" dirty="0" smtClean="0"/>
            </a:br>
            <a:endParaRPr lang="en-US" sz="19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72"/>
          <a:stretch/>
        </p:blipFill>
        <p:spPr>
          <a:xfrm>
            <a:off x="1219200" y="784851"/>
            <a:ext cx="5562600" cy="430149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90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95350"/>
            <a:ext cx="4914900" cy="409903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ABOVE THE FOLD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408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768016"/>
            <a:ext cx="5516957" cy="40005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ABOVE THE FOLD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98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895350"/>
            <a:ext cx="4622622" cy="398129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VALUABLE REAL ESTATE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203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971550"/>
            <a:ext cx="4368215" cy="40570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VALUABLE REAL ESTATE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403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" r="6374"/>
          <a:stretch/>
        </p:blipFill>
        <p:spPr>
          <a:xfrm>
            <a:off x="228600" y="209550"/>
            <a:ext cx="5575136" cy="478744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378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6" t="4978" r="11742" b="8194"/>
          <a:stretch/>
        </p:blipFill>
        <p:spPr>
          <a:xfrm>
            <a:off x="380999" y="285750"/>
            <a:ext cx="6036733" cy="472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674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8" t="4635" r="22436" b="24293"/>
          <a:stretch/>
        </p:blipFill>
        <p:spPr>
          <a:xfrm>
            <a:off x="533400" y="819150"/>
            <a:ext cx="5771323" cy="3962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96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8150"/>
            <a:ext cx="6935530" cy="4343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247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5750"/>
            <a:ext cx="6415090" cy="4648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7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b="0" dirty="0" smtClean="0"/>
              <a:t>Success strategies for ‘sales only’ pages and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0"/>
            <a:ext cx="8839200" cy="3200400"/>
          </a:xfrm>
        </p:spPr>
        <p:txBody>
          <a:bodyPr numCol="1">
            <a:noAutofit/>
          </a:bodyPr>
          <a:lstStyle/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Write compelling Headlines</a:t>
            </a:r>
          </a:p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You </a:t>
            </a:r>
            <a:r>
              <a:rPr lang="en-US" sz="2500" b="0" dirty="0"/>
              <a:t>must convey the </a:t>
            </a:r>
            <a:r>
              <a:rPr lang="en-US" sz="2500" b="0" dirty="0" smtClean="0"/>
              <a:t>benefits</a:t>
            </a:r>
          </a:p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'You</a:t>
            </a:r>
            <a:r>
              <a:rPr lang="en-US" sz="2500" b="0" dirty="0"/>
              <a:t>, You, </a:t>
            </a:r>
            <a:r>
              <a:rPr lang="en-US" sz="2500" b="0" dirty="0" smtClean="0"/>
              <a:t>You’</a:t>
            </a:r>
          </a:p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Solve problems</a:t>
            </a:r>
          </a:p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Educate</a:t>
            </a:r>
          </a:p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Credibility </a:t>
            </a:r>
            <a:r>
              <a:rPr lang="en-US" sz="2500" b="0" dirty="0"/>
              <a:t>– </a:t>
            </a:r>
            <a:r>
              <a:rPr lang="en-US" sz="2500" b="0" dirty="0" smtClean="0"/>
              <a:t>Testimonials</a:t>
            </a:r>
          </a:p>
          <a:p>
            <a:pPr marL="573088" lvl="0" indent="-287338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Long copy works</a:t>
            </a:r>
            <a:endParaRPr lang="en-US" sz="2500" b="0" dirty="0"/>
          </a:p>
        </p:txBody>
      </p:sp>
      <p:sp>
        <p:nvSpPr>
          <p:cNvPr id="5" name="Rectangle 4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71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b="0" dirty="0" smtClean="0"/>
              <a:t>Success strategies for ‘sales only’ pages and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23950"/>
            <a:ext cx="8839200" cy="3200400"/>
          </a:xfrm>
        </p:spPr>
        <p:txBody>
          <a:bodyPr numCol="1">
            <a:noAutofit/>
          </a:bodyPr>
          <a:lstStyle/>
          <a:p>
            <a:pPr marL="625475" lvl="0" indent="-341313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Avoid </a:t>
            </a:r>
            <a:r>
              <a:rPr lang="en-US" sz="2500" b="0" dirty="0"/>
              <a:t>clever </a:t>
            </a:r>
            <a:r>
              <a:rPr lang="en-US" sz="2500" b="0" dirty="0" err="1"/>
              <a:t>colour</a:t>
            </a:r>
            <a:r>
              <a:rPr lang="en-US" sz="2500" b="0" dirty="0"/>
              <a:t> and </a:t>
            </a:r>
            <a:r>
              <a:rPr lang="en-US" sz="2500" b="0" dirty="0" smtClean="0"/>
              <a:t>graphics</a:t>
            </a:r>
          </a:p>
          <a:p>
            <a:pPr marL="625475" lvl="0" indent="-341313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Guarantees </a:t>
            </a:r>
            <a:r>
              <a:rPr lang="en-US" sz="2500" b="0" dirty="0"/>
              <a:t>can increase sales by 100% or </a:t>
            </a:r>
            <a:r>
              <a:rPr lang="en-US" sz="2500" b="0" dirty="0" smtClean="0"/>
              <a:t>more</a:t>
            </a:r>
          </a:p>
          <a:p>
            <a:pPr marL="625475" lvl="0" indent="-341313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Answer objections</a:t>
            </a:r>
          </a:p>
          <a:p>
            <a:pPr marL="625475" lvl="0" indent="-341313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Telephone </a:t>
            </a:r>
            <a:r>
              <a:rPr lang="en-US" sz="2500" b="0" dirty="0"/>
              <a:t>Number </a:t>
            </a:r>
            <a:r>
              <a:rPr lang="en-US" sz="2500" b="0" dirty="0" smtClean="0"/>
              <a:t>EVERYWHERE</a:t>
            </a:r>
          </a:p>
          <a:p>
            <a:pPr marL="625475" lvl="0" indent="-341313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/>
              <a:t>Make </a:t>
            </a:r>
            <a:r>
              <a:rPr lang="en-US" sz="2500" b="0" dirty="0"/>
              <a:t>the ordering process easy </a:t>
            </a:r>
            <a:r>
              <a:rPr lang="en-US" sz="2500" b="0" dirty="0" smtClean="0"/>
              <a:t>– </a:t>
            </a:r>
            <a:br>
              <a:rPr lang="en-US" sz="2500" b="0" dirty="0" smtClean="0"/>
            </a:br>
            <a:r>
              <a:rPr lang="en-US" sz="2500" b="0" dirty="0" smtClean="0"/>
              <a:t>have </a:t>
            </a:r>
            <a:r>
              <a:rPr lang="en-US" sz="2500" b="0" dirty="0"/>
              <a:t>others test </a:t>
            </a:r>
            <a:r>
              <a:rPr lang="en-US" sz="2500" b="0" dirty="0" smtClean="0"/>
              <a:t>it</a:t>
            </a:r>
            <a:r>
              <a:rPr lang="en-GB" sz="2500" b="0" dirty="0"/>
              <a:t/>
            </a:r>
            <a:br>
              <a:rPr lang="en-GB" sz="2500" b="0" dirty="0"/>
            </a:br>
            <a:endParaRPr lang="en-US" sz="2500" b="0" dirty="0"/>
          </a:p>
        </p:txBody>
      </p:sp>
      <p:sp>
        <p:nvSpPr>
          <p:cNvPr id="5" name="Rectangle 4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538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1950"/>
            <a:ext cx="6633492" cy="4495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791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09550"/>
            <a:ext cx="7267833" cy="4343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493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9550"/>
            <a:ext cx="6684485" cy="472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436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9550"/>
            <a:ext cx="6242222" cy="46998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826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53201"/>
            <a:ext cx="7924800" cy="3733800"/>
          </a:xfrm>
        </p:spPr>
        <p:txBody>
          <a:bodyPr numCol="1">
            <a:noAutofit/>
          </a:bodyPr>
          <a:lstStyle/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Not an Option – It’s a Must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You need a ‘face’ for your business. Can be you, another staff </a:t>
            </a:r>
            <a:r>
              <a:rPr lang="en-US" sz="2500" b="0" dirty="0" smtClean="0">
                <a:solidFill>
                  <a:prstClr val="black"/>
                </a:solidFill>
              </a:rPr>
              <a:t>person, or a paid </a:t>
            </a:r>
            <a:r>
              <a:rPr lang="en-US" sz="2500" b="0" dirty="0">
                <a:solidFill>
                  <a:prstClr val="black"/>
                </a:solidFill>
              </a:rPr>
              <a:t>professional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Personal beats Slick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TEST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On Ecommerce </a:t>
            </a:r>
            <a:r>
              <a:rPr lang="en-US" sz="2500" b="0" dirty="0" smtClean="0">
                <a:solidFill>
                  <a:prstClr val="black"/>
                </a:solidFill>
              </a:rPr>
              <a:t>sites, </a:t>
            </a:r>
            <a:r>
              <a:rPr lang="en-US" sz="2500" b="0" dirty="0">
                <a:solidFill>
                  <a:prstClr val="black"/>
                </a:solidFill>
              </a:rPr>
              <a:t>demo videos work well</a:t>
            </a:r>
          </a:p>
          <a:p>
            <a:pPr marL="573088" lvl="0" indent="-287338">
              <a:spcAft>
                <a:spcPts val="8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Consider Celebrity Endorsement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VIDEO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337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Relevance and landing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7620000" cy="3733800"/>
          </a:xfrm>
        </p:spPr>
        <p:txBody>
          <a:bodyPr numCol="1">
            <a:noAutofit/>
          </a:bodyPr>
          <a:lstStyle/>
          <a:p>
            <a:pPr marL="573088" lvl="0" indent="-287338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500" b="0" dirty="0" smtClean="0"/>
              <a:t>One </a:t>
            </a:r>
            <a:r>
              <a:rPr lang="en-GB" sz="2500" b="0" dirty="0"/>
              <a:t>of the keys to a successful landing page is </a:t>
            </a:r>
            <a:r>
              <a:rPr lang="en-GB" sz="2500" b="0" dirty="0" smtClean="0"/>
              <a:t>RELEVANCE</a:t>
            </a:r>
          </a:p>
          <a:p>
            <a:pPr marL="573088" lvl="0" indent="-287338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500" b="0" dirty="0" smtClean="0"/>
              <a:t>The </a:t>
            </a:r>
            <a:r>
              <a:rPr lang="en-GB" sz="2500" b="0" dirty="0"/>
              <a:t>more relevant the page is for the visitor, the more likely they are to stay and to take </a:t>
            </a:r>
            <a:r>
              <a:rPr lang="en-GB" sz="2500" b="0" dirty="0" smtClean="0"/>
              <a:t>action</a:t>
            </a:r>
          </a:p>
          <a:p>
            <a:pPr marL="573088" lvl="0" indent="-287338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500" b="0" dirty="0" smtClean="0"/>
              <a:t>So </a:t>
            </a:r>
            <a:r>
              <a:rPr lang="en-GB" sz="2500" b="0" dirty="0"/>
              <a:t>with PPC traffic, you achieve that relevancy by matching the landing page to the </a:t>
            </a:r>
            <a:r>
              <a:rPr lang="en-GB" sz="2500" b="0" dirty="0" smtClean="0"/>
              <a:t>keyword</a:t>
            </a:r>
          </a:p>
          <a:p>
            <a:pPr marL="573088" lvl="0" indent="-287338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500" b="0" dirty="0" smtClean="0"/>
              <a:t>Also</a:t>
            </a:r>
            <a:r>
              <a:rPr lang="en-GB" sz="2500" b="0" dirty="0"/>
              <a:t>, make sure the title of the page is your keyword and caption any images with the keyword </a:t>
            </a:r>
            <a:r>
              <a:rPr lang="en-GB" sz="2500" b="0" dirty="0" smtClean="0"/>
              <a:t>too</a:t>
            </a:r>
            <a:r>
              <a:rPr lang="en-GB" sz="2500" dirty="0"/>
              <a:t/>
            </a:r>
            <a:br>
              <a:rPr lang="en-GB" sz="2500" dirty="0"/>
            </a:br>
            <a:endParaRPr lang="en-US" sz="2500" dirty="0"/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39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0650"/>
            <a:ext cx="8991600" cy="2247900"/>
          </a:xfrm>
        </p:spPr>
        <p:txBody>
          <a:bodyPr>
            <a:noAutofit/>
          </a:bodyPr>
          <a:lstStyle/>
          <a:p>
            <a:pPr marL="114300" lvl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800" b="1" dirty="0" smtClean="0">
                <a:solidFill>
                  <a:srgbClr val="00257B"/>
                </a:solidFill>
              </a:rPr>
              <a:t>Design Tips </a:t>
            </a:r>
            <a:br>
              <a:rPr lang="en-US" sz="4800" b="1" dirty="0" smtClean="0">
                <a:solidFill>
                  <a:srgbClr val="00257B"/>
                </a:solidFill>
              </a:rPr>
            </a:br>
            <a:r>
              <a:rPr lang="en-US" sz="4800" b="1" dirty="0" smtClean="0">
                <a:solidFill>
                  <a:srgbClr val="00257B"/>
                </a:solidFill>
              </a:rPr>
              <a:t>for Better Conversion</a:t>
            </a:r>
            <a:endParaRPr lang="en-US" sz="4800" dirty="0">
              <a:solidFill>
                <a:srgbClr val="00257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495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42900"/>
            <a:ext cx="7353300" cy="571500"/>
          </a:xfrm>
        </p:spPr>
        <p:txBody>
          <a:bodyPr>
            <a:noAutofit/>
          </a:bodyPr>
          <a:lstStyle/>
          <a:p>
            <a:pPr>
              <a:lnSpc>
                <a:spcPts val="2850"/>
              </a:lnSpc>
            </a:pPr>
            <a:r>
              <a:rPr lang="en-US" sz="2625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Make your call to action big, and position it above the fold.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1123950"/>
            <a:ext cx="6096000" cy="3429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979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33350"/>
            <a:ext cx="8534400" cy="1085850"/>
          </a:xfrm>
        </p:spPr>
        <p:txBody>
          <a:bodyPr anchor="t" anchorCtr="0">
            <a:noAutofit/>
          </a:bodyPr>
          <a:lstStyle/>
          <a:p>
            <a:pPr>
              <a:lnSpc>
                <a:spcPts val="2850"/>
              </a:lnSpc>
            </a:pPr>
            <a:r>
              <a:rPr lang="en-US" sz="2625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Use directional cues to direct attention to your CTA (arrows or photos/videos of people looking or pointing at your button).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04950"/>
            <a:ext cx="5689600" cy="3200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77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133350"/>
            <a:ext cx="8534400" cy="590550"/>
          </a:xfrm>
        </p:spPr>
        <p:txBody>
          <a:bodyPr anchor="t" anchorCtr="0">
            <a:noAutofit/>
          </a:bodyPr>
          <a:lstStyle/>
          <a:p>
            <a:pPr>
              <a:lnSpc>
                <a:spcPts val="2850"/>
              </a:lnSpc>
            </a:pP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25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Show your report, </a:t>
            </a:r>
            <a:r>
              <a:rPr lang="en-US" sz="2625" b="1" spc="-75" dirty="0" err="1">
                <a:latin typeface="Arial" panose="020B0604020202020204" pitchFamily="34" charset="0"/>
                <a:cs typeface="Arial" panose="020B0604020202020204" pitchFamily="34" charset="0"/>
              </a:rPr>
              <a:t>ebook</a:t>
            </a: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, free DVD as a physical product, even if it’s only a PDF (use www.fiverr.com).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04950"/>
            <a:ext cx="5825067" cy="3276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84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33350"/>
            <a:ext cx="7677150" cy="1181100"/>
          </a:xfrm>
        </p:spPr>
        <p:txBody>
          <a:bodyPr anchor="t" anchorCtr="0">
            <a:noAutofit/>
          </a:bodyPr>
          <a:lstStyle/>
          <a:p>
            <a:pPr>
              <a:lnSpc>
                <a:spcPts val="2850"/>
              </a:lnSpc>
            </a:pP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625" b="1" spc="-75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25" b="1" spc="-75" dirty="0">
                <a:latin typeface="Arial" panose="020B0604020202020204" pitchFamily="34" charset="0"/>
                <a:cs typeface="Arial" panose="020B0604020202020204" pitchFamily="34" charset="0"/>
              </a:rPr>
              <a:t>Simplify your copy by using bullets.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71550"/>
            <a:ext cx="6637867" cy="3733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79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04950"/>
            <a:ext cx="7924800" cy="3352800"/>
          </a:xfrm>
        </p:spPr>
        <p:txBody>
          <a:bodyPr numCol="1">
            <a:normAutofit/>
          </a:bodyPr>
          <a:lstStyle/>
          <a:p>
            <a:pPr algn="ctr">
              <a:spcBef>
                <a:spcPts val="400"/>
              </a:spcBef>
              <a:buSzPct val="100000"/>
            </a:pPr>
            <a:r>
              <a:rPr lang="en-US" sz="3000" dirty="0"/>
              <a:t>Google has specific policies </a:t>
            </a:r>
            <a:r>
              <a:rPr lang="en-US" sz="3000" dirty="0" smtClean="0"/>
              <a:t>about </a:t>
            </a:r>
            <a:r>
              <a:rPr lang="en-US" sz="3000" dirty="0"/>
              <a:t>Landing </a:t>
            </a:r>
            <a:r>
              <a:rPr lang="en-US" sz="3000" dirty="0" smtClean="0"/>
              <a:t>Pages, </a:t>
            </a:r>
            <a:r>
              <a:rPr lang="en-US" sz="3000" dirty="0"/>
              <a:t>and your Landing Page contributes to your Quality </a:t>
            </a:r>
            <a:r>
              <a:rPr lang="en-US" sz="3000" dirty="0" smtClean="0"/>
              <a:t>Score. </a:t>
            </a:r>
            <a:endParaRPr lang="en-US" sz="3000" dirty="0">
              <a:solidFill>
                <a:srgbClr val="292934"/>
              </a:solidFill>
            </a:endParaRPr>
          </a:p>
          <a:p>
            <a:pPr marL="742931" indent="-400040">
              <a:spcBef>
                <a:spcPts val="400"/>
              </a:spcBef>
              <a:buClr>
                <a:srgbClr val="292349"/>
              </a:buClr>
              <a:buSzPct val="100000"/>
              <a:tabLst>
                <a:tab pos="800080" algn="l"/>
                <a:tab pos="1085823" algn="l"/>
              </a:tabLst>
            </a:pPr>
            <a:endParaRPr lang="en-US" sz="3000" dirty="0">
              <a:solidFill>
                <a:srgbClr val="292934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GOOGLE POLICIES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031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047750"/>
            <a:ext cx="8153400" cy="3733800"/>
          </a:xfrm>
        </p:spPr>
        <p:txBody>
          <a:bodyPr numCol="1">
            <a:normAutofit/>
          </a:bodyPr>
          <a:lstStyle/>
          <a:p>
            <a:pPr marL="457200" indent="-457200">
              <a:spcAft>
                <a:spcPts val="12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You </a:t>
            </a:r>
            <a:r>
              <a:rPr lang="en-US" sz="2500" b="0" dirty="0"/>
              <a:t>must let users browse your Site</a:t>
            </a:r>
          </a:p>
          <a:p>
            <a:pPr marL="457200" indent="-457200">
              <a:spcAft>
                <a:spcPts val="12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You </a:t>
            </a:r>
            <a:r>
              <a:rPr lang="en-US" sz="2500" b="0" dirty="0"/>
              <a:t>must include a link to a Privacy Policy if you collect information</a:t>
            </a:r>
          </a:p>
          <a:p>
            <a:pPr marL="457200" indent="-457200">
              <a:spcAft>
                <a:spcPts val="1200"/>
              </a:spcAft>
              <a:buClr>
                <a:srgbClr val="297FD5"/>
              </a:buClr>
              <a:buSzPct val="95000"/>
              <a:buFont typeface="+mj-lt"/>
              <a:buAutoNum type="arabicParenR"/>
            </a:pPr>
            <a:r>
              <a:rPr lang="en-US" sz="2500" b="0" dirty="0" smtClean="0"/>
              <a:t>Avoid </a:t>
            </a:r>
            <a:r>
              <a:rPr lang="en-US" sz="2500" b="0" dirty="0"/>
              <a:t>grandiose claims and ‘get rich quick’ copy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b="0" dirty="0" smtClean="0"/>
              <a:t>GOOGLE POLICIES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76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5750"/>
            <a:ext cx="6818898" cy="4419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76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/>
              <a:t>The Fortune that exists in your Shopping Cart / Order Process</a:t>
            </a:r>
            <a:endParaRPr lang="en-US" sz="2700" b="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428" y="1200150"/>
            <a:ext cx="7838172" cy="3200400"/>
          </a:xfrm>
        </p:spPr>
        <p:txBody>
          <a:bodyPr numCol="1">
            <a:noAutofit/>
          </a:bodyPr>
          <a:lstStyle/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‘</a:t>
            </a:r>
            <a:r>
              <a:rPr lang="en-US" sz="2500" b="0" dirty="0">
                <a:solidFill>
                  <a:prstClr val="black"/>
                </a:solidFill>
              </a:rPr>
              <a:t>Shopping Cart Abandonment’ is a huge issue for all of </a:t>
            </a:r>
            <a:r>
              <a:rPr lang="en-US" sz="2500" b="0" dirty="0" smtClean="0">
                <a:solidFill>
                  <a:prstClr val="black"/>
                </a:solidFill>
              </a:rPr>
              <a:t>us</a:t>
            </a:r>
            <a:endParaRPr lang="en-US" sz="2500" b="0" dirty="0">
              <a:solidFill>
                <a:prstClr val="black"/>
              </a:solidFill>
            </a:endParaRP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This </a:t>
            </a:r>
            <a:r>
              <a:rPr lang="en-US" sz="2500" b="0" dirty="0">
                <a:solidFill>
                  <a:prstClr val="black"/>
                </a:solidFill>
              </a:rPr>
              <a:t>refers to people who begin the order process but bail out before </a:t>
            </a:r>
            <a:r>
              <a:rPr lang="en-US" sz="2500" b="0" dirty="0" smtClean="0">
                <a:solidFill>
                  <a:prstClr val="black"/>
                </a:solidFill>
              </a:rPr>
              <a:t>completing</a:t>
            </a:r>
            <a:endParaRPr lang="en-US" sz="2500" b="0" dirty="0">
              <a:solidFill>
                <a:prstClr val="black"/>
              </a:solidFill>
            </a:endParaRP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The </a:t>
            </a:r>
            <a:r>
              <a:rPr lang="en-US" sz="2500" b="0" dirty="0">
                <a:solidFill>
                  <a:prstClr val="black"/>
                </a:solidFill>
              </a:rPr>
              <a:t>statistics on this are shocking</a:t>
            </a:r>
          </a:p>
          <a:p>
            <a:pPr marL="573088" lvl="0" indent="-287338"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dirty="0" smtClean="0">
                <a:solidFill>
                  <a:prstClr val="black"/>
                </a:solidFill>
              </a:rPr>
              <a:t>It’s </a:t>
            </a:r>
            <a:r>
              <a:rPr lang="en-US" sz="2500" dirty="0">
                <a:solidFill>
                  <a:prstClr val="black"/>
                </a:solidFill>
              </a:rPr>
              <a:t>not unusual for a normal website to have an abandonment </a:t>
            </a:r>
            <a:r>
              <a:rPr lang="en-US" sz="2500" dirty="0" smtClean="0">
                <a:solidFill>
                  <a:prstClr val="black"/>
                </a:solidFill>
              </a:rPr>
              <a:t>rate of 60% - 70%</a:t>
            </a: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904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789" y="1123950"/>
            <a:ext cx="8614611" cy="3200400"/>
          </a:xfrm>
        </p:spPr>
        <p:txBody>
          <a:bodyPr numCol="1">
            <a:noAutofit/>
          </a:bodyPr>
          <a:lstStyle/>
          <a:p>
            <a:pPr marL="285750" lvl="0">
              <a:buClr>
                <a:srgbClr val="297FD5"/>
              </a:buClr>
              <a:buSzPct val="125000"/>
            </a:pPr>
            <a:r>
              <a:rPr lang="en-US" sz="2500" dirty="0">
                <a:solidFill>
                  <a:prstClr val="black"/>
                </a:solidFill>
              </a:rPr>
              <a:t>Here are the steps you need to take to reduce your abandonment rates and significantly increase sales: </a:t>
            </a:r>
            <a:r>
              <a:rPr lang="en-US" sz="2700" dirty="0">
                <a:solidFill>
                  <a:prstClr val="black"/>
                </a:solidFill>
              </a:rPr>
              <a:t> </a:t>
            </a:r>
            <a:endParaRPr lang="en-US" sz="2700" dirty="0" smtClean="0">
              <a:solidFill>
                <a:prstClr val="black"/>
              </a:solidFill>
            </a:endParaRP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Start </a:t>
            </a:r>
            <a:r>
              <a:rPr lang="en-US" sz="2500" b="0" dirty="0">
                <a:solidFill>
                  <a:prstClr val="black"/>
                </a:solidFill>
              </a:rPr>
              <a:t>measuring your abandonment rate so that you </a:t>
            </a:r>
            <a:r>
              <a:rPr lang="en-US" sz="2500" b="0" dirty="0" smtClean="0">
                <a:solidFill>
                  <a:prstClr val="black"/>
                </a:solidFill>
              </a:rPr>
              <a:t/>
            </a:r>
            <a:br>
              <a:rPr lang="en-US" sz="2500" b="0" dirty="0" smtClean="0">
                <a:solidFill>
                  <a:prstClr val="black"/>
                </a:solidFill>
              </a:rPr>
            </a:br>
            <a:r>
              <a:rPr lang="en-US" sz="2500" b="0" dirty="0" smtClean="0">
                <a:solidFill>
                  <a:prstClr val="black"/>
                </a:solidFill>
              </a:rPr>
              <a:t>can </a:t>
            </a:r>
            <a:r>
              <a:rPr lang="en-US" sz="2500" b="0" dirty="0">
                <a:solidFill>
                  <a:prstClr val="black"/>
                </a:solidFill>
              </a:rPr>
              <a:t>test and measure the best way to improve it. </a:t>
            </a:r>
            <a:r>
              <a:rPr lang="en-US" sz="2500" b="0" dirty="0" smtClean="0">
                <a:solidFill>
                  <a:prstClr val="black"/>
                </a:solidFill>
              </a:rPr>
              <a:t/>
            </a:r>
            <a:br>
              <a:rPr lang="en-US" sz="2500" b="0" dirty="0" smtClean="0">
                <a:solidFill>
                  <a:prstClr val="black"/>
                </a:solidFill>
              </a:rPr>
            </a:br>
            <a:r>
              <a:rPr lang="en-US" sz="2500" b="0" dirty="0" smtClean="0">
                <a:solidFill>
                  <a:prstClr val="black"/>
                </a:solidFill>
              </a:rPr>
              <a:t>This </a:t>
            </a:r>
            <a:r>
              <a:rPr lang="en-US" sz="2500" b="0" dirty="0">
                <a:solidFill>
                  <a:prstClr val="black"/>
                </a:solidFill>
              </a:rPr>
              <a:t>can be done with Google Analytics.</a:t>
            </a:r>
          </a:p>
          <a:p>
            <a:pPr marL="573088" lvl="0" indent="-287338">
              <a:spcBef>
                <a:spcPts val="0"/>
              </a:spcBef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Reduce </a:t>
            </a:r>
            <a:r>
              <a:rPr lang="en-US" sz="2500" b="0" dirty="0">
                <a:solidFill>
                  <a:prstClr val="black"/>
                </a:solidFill>
              </a:rPr>
              <a:t>the number of steps. Multi step order processes guarantee high abandonment. (The exception can be a two step sign up, which </a:t>
            </a:r>
            <a:r>
              <a:rPr lang="en-US" sz="2500" b="0" dirty="0" smtClean="0">
                <a:solidFill>
                  <a:prstClr val="black"/>
                </a:solidFill>
              </a:rPr>
              <a:t/>
            </a:r>
            <a:br>
              <a:rPr lang="en-US" sz="2500" b="0" dirty="0" smtClean="0">
                <a:solidFill>
                  <a:prstClr val="black"/>
                </a:solidFill>
              </a:rPr>
            </a:br>
            <a:r>
              <a:rPr lang="en-US" sz="2500" b="0" dirty="0" smtClean="0">
                <a:solidFill>
                  <a:prstClr val="black"/>
                </a:solidFill>
              </a:rPr>
              <a:t>should </a:t>
            </a:r>
            <a:r>
              <a:rPr lang="en-US" sz="2500" b="0" dirty="0">
                <a:solidFill>
                  <a:prstClr val="black"/>
                </a:solidFill>
              </a:rPr>
              <a:t>be tested</a:t>
            </a:r>
            <a:r>
              <a:rPr lang="en-US" sz="2500" b="0" dirty="0" smtClean="0">
                <a:solidFill>
                  <a:prstClr val="black"/>
                </a:solidFill>
              </a:rPr>
              <a:t>.)</a:t>
            </a:r>
            <a:endParaRPr lang="en-US" sz="1800" b="0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/>
              <a:t>The Fortune that exists in your Shopping Cart / Order Process</a:t>
            </a:r>
            <a:endParaRPr lang="en-US" sz="2700" b="0" dirty="0" smtClean="0"/>
          </a:p>
        </p:txBody>
      </p:sp>
      <p:sp>
        <p:nvSpPr>
          <p:cNvPr id="6" name="Rectangle 5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198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789" y="1123950"/>
            <a:ext cx="8614611" cy="3200400"/>
          </a:xfrm>
        </p:spPr>
        <p:txBody>
          <a:bodyPr numCol="1">
            <a:noAutofit/>
          </a:bodyPr>
          <a:lstStyle/>
          <a:p>
            <a:pPr marL="285750" lvl="0">
              <a:buClr>
                <a:srgbClr val="297FD5"/>
              </a:buClr>
              <a:buSzPct val="125000"/>
            </a:pPr>
            <a:r>
              <a:rPr lang="en-US" sz="2500" dirty="0">
                <a:solidFill>
                  <a:prstClr val="black"/>
                </a:solidFill>
              </a:rPr>
              <a:t>Here are the steps you need to take to reduce your abandonment rates and significantly increase sales: </a:t>
            </a:r>
            <a:r>
              <a:rPr lang="en-US" sz="2700" dirty="0">
                <a:solidFill>
                  <a:prstClr val="black"/>
                </a:solidFill>
              </a:rPr>
              <a:t> </a:t>
            </a:r>
            <a:endParaRPr lang="en-US" sz="2700" dirty="0" smtClean="0">
              <a:solidFill>
                <a:prstClr val="black"/>
              </a:solidFill>
            </a:endParaRP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Test bypassing </a:t>
            </a:r>
            <a:r>
              <a:rPr lang="en-US" sz="2500" b="0" dirty="0">
                <a:solidFill>
                  <a:prstClr val="black"/>
                </a:solidFill>
              </a:rPr>
              <a:t>the shopping cart</a:t>
            </a: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Remove </a:t>
            </a:r>
            <a:r>
              <a:rPr lang="en-US" sz="2500" b="0" dirty="0">
                <a:solidFill>
                  <a:prstClr val="black"/>
                </a:solidFill>
              </a:rPr>
              <a:t>unnecessary </a:t>
            </a:r>
            <a:r>
              <a:rPr lang="en-US" sz="2500" b="0" dirty="0" smtClean="0">
                <a:solidFill>
                  <a:prstClr val="black"/>
                </a:solidFill>
              </a:rPr>
              <a:t>fields</a:t>
            </a:r>
          </a:p>
          <a:p>
            <a:pPr marL="573088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Repeat the </a:t>
            </a:r>
            <a:r>
              <a:rPr lang="en-US" sz="2500" b="0" dirty="0" smtClean="0">
                <a:solidFill>
                  <a:prstClr val="black"/>
                </a:solidFill>
              </a:rPr>
              <a:t>benefits</a:t>
            </a:r>
          </a:p>
          <a:p>
            <a:pPr marL="573088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Repeat Guarantees </a:t>
            </a:r>
          </a:p>
          <a:p>
            <a:pPr marL="573088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Provide help and answer </a:t>
            </a:r>
            <a:r>
              <a:rPr lang="en-US" sz="2500" b="0" dirty="0" smtClean="0">
                <a:solidFill>
                  <a:prstClr val="black"/>
                </a:solidFill>
              </a:rPr>
              <a:t>questions</a:t>
            </a:r>
          </a:p>
          <a:p>
            <a:pPr marL="285750" lvl="0">
              <a:spcBef>
                <a:spcPts val="0"/>
              </a:spcBef>
              <a:buClr>
                <a:srgbClr val="297FD5"/>
              </a:buClr>
              <a:buSzPct val="125000"/>
            </a:pPr>
            <a:endParaRPr lang="en-US" sz="1800" b="0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/>
              <a:t>The Fortune that exists in your Shopping Cart / Order Process</a:t>
            </a:r>
            <a:endParaRPr lang="en-US" sz="2700" b="0" dirty="0" smtClean="0"/>
          </a:p>
        </p:txBody>
      </p:sp>
      <p:sp>
        <p:nvSpPr>
          <p:cNvPr id="6" name="Rectangle 5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40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789" y="1123950"/>
            <a:ext cx="8919411" cy="3200400"/>
          </a:xfrm>
        </p:spPr>
        <p:txBody>
          <a:bodyPr numCol="1">
            <a:noAutofit/>
          </a:bodyPr>
          <a:lstStyle/>
          <a:p>
            <a:pPr marL="285750" lvl="0">
              <a:buClr>
                <a:srgbClr val="297FD5"/>
              </a:buClr>
              <a:buSzPct val="125000"/>
            </a:pPr>
            <a:r>
              <a:rPr lang="en-US" sz="2500" dirty="0">
                <a:solidFill>
                  <a:prstClr val="black"/>
                </a:solidFill>
              </a:rPr>
              <a:t>Here are the steps you need to take to reduce your abandonment rates and significantly increase sales: </a:t>
            </a:r>
            <a:r>
              <a:rPr lang="en-US" sz="2700" dirty="0">
                <a:solidFill>
                  <a:prstClr val="black"/>
                </a:solidFill>
              </a:rPr>
              <a:t> </a:t>
            </a:r>
            <a:endParaRPr lang="en-US" sz="2700" dirty="0" smtClean="0">
              <a:solidFill>
                <a:prstClr val="black"/>
              </a:solidFill>
            </a:endParaRPr>
          </a:p>
          <a:p>
            <a:pPr marL="573088" lvl="0" indent="-287338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Test </a:t>
            </a:r>
            <a:r>
              <a:rPr lang="en-US" sz="2500" b="0" dirty="0">
                <a:solidFill>
                  <a:prstClr val="black"/>
                </a:solidFill>
              </a:rPr>
              <a:t>Live Chat</a:t>
            </a:r>
          </a:p>
          <a:p>
            <a:pPr marL="573088" lvl="0" indent="-287338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Use Security Icons</a:t>
            </a:r>
          </a:p>
          <a:p>
            <a:pPr marL="573088" lvl="0" indent="-287338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Include shipping and returns policy</a:t>
            </a:r>
          </a:p>
          <a:p>
            <a:pPr marL="573088" lvl="0" indent="-287338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Test different ‘Buy’ buttons. Test </a:t>
            </a:r>
            <a:r>
              <a:rPr lang="en-US" sz="2500" b="0" dirty="0" err="1">
                <a:solidFill>
                  <a:prstClr val="black"/>
                </a:solidFill>
              </a:rPr>
              <a:t>colours</a:t>
            </a:r>
            <a:r>
              <a:rPr lang="en-US" sz="2500" b="0" dirty="0">
                <a:solidFill>
                  <a:prstClr val="black"/>
                </a:solidFill>
              </a:rPr>
              <a:t>, size </a:t>
            </a:r>
            <a:r>
              <a:rPr lang="en-US" sz="2500" b="0" dirty="0" smtClean="0">
                <a:solidFill>
                  <a:prstClr val="black"/>
                </a:solidFill>
              </a:rPr>
              <a:t/>
            </a:r>
            <a:br>
              <a:rPr lang="en-US" sz="2500" b="0" dirty="0" smtClean="0">
                <a:solidFill>
                  <a:prstClr val="black"/>
                </a:solidFill>
              </a:rPr>
            </a:br>
            <a:r>
              <a:rPr lang="en-US" sz="2500" b="0" dirty="0" smtClean="0">
                <a:solidFill>
                  <a:prstClr val="black"/>
                </a:solidFill>
              </a:rPr>
              <a:t>and </a:t>
            </a:r>
            <a:r>
              <a:rPr lang="en-US" sz="2500" b="0" dirty="0">
                <a:solidFill>
                  <a:prstClr val="black"/>
                </a:solidFill>
              </a:rPr>
              <a:t>wording.</a:t>
            </a:r>
          </a:p>
          <a:p>
            <a:pPr marL="573088" lvl="0" indent="-287338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Test the use of Testimonials and Video on </a:t>
            </a:r>
            <a:r>
              <a:rPr lang="en-US" sz="2500" b="0" dirty="0" smtClean="0">
                <a:solidFill>
                  <a:prstClr val="black"/>
                </a:solidFill>
              </a:rPr>
              <a:t/>
            </a:r>
            <a:br>
              <a:rPr lang="en-US" sz="2500" b="0" dirty="0" smtClean="0">
                <a:solidFill>
                  <a:prstClr val="black"/>
                </a:solidFill>
              </a:rPr>
            </a:br>
            <a:r>
              <a:rPr lang="en-US" sz="2500" b="0" dirty="0" smtClean="0">
                <a:solidFill>
                  <a:prstClr val="black"/>
                </a:solidFill>
              </a:rPr>
              <a:t>your </a:t>
            </a:r>
            <a:r>
              <a:rPr lang="en-US" sz="2500" b="0" dirty="0">
                <a:solidFill>
                  <a:prstClr val="black"/>
                </a:solidFill>
              </a:rPr>
              <a:t>order page.</a:t>
            </a:r>
          </a:p>
          <a:p>
            <a:pPr marL="285750" lvl="0">
              <a:spcBef>
                <a:spcPts val="0"/>
              </a:spcBef>
              <a:buClr>
                <a:srgbClr val="297FD5"/>
              </a:buClr>
              <a:buSzPct val="125000"/>
            </a:pPr>
            <a:endParaRPr lang="en-US" sz="1800" b="0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/>
              <a:t>The Fortune that exists in your Shopping Cart / Order Process</a:t>
            </a:r>
            <a:endParaRPr lang="en-US" sz="2700" b="0" dirty="0" smtClean="0"/>
          </a:p>
        </p:txBody>
      </p:sp>
      <p:sp>
        <p:nvSpPr>
          <p:cNvPr id="6" name="Rectangle 5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158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71199"/>
            <a:ext cx="3581400" cy="4114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/>
              <a:t>The Fortune that exists in your Shopping Cart / Order Process</a:t>
            </a:r>
            <a:endParaRPr lang="en-US" sz="2700" b="0" dirty="0" smtClean="0"/>
          </a:p>
        </p:txBody>
      </p:sp>
      <p:sp>
        <p:nvSpPr>
          <p:cNvPr id="7" name="Rectangle 6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428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968542"/>
            <a:ext cx="2675050" cy="40416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838200"/>
          </a:xfrm>
        </p:spPr>
        <p:txBody>
          <a:bodyPr>
            <a:noAutofit/>
          </a:bodyPr>
          <a:lstStyle/>
          <a:p>
            <a:r>
              <a:rPr lang="en-US" sz="2700" dirty="0"/>
              <a:t>The Fortune that exists in your Shopping Cart / Order Process</a:t>
            </a:r>
            <a:endParaRPr lang="en-US" sz="2700" b="0" dirty="0" smtClean="0"/>
          </a:p>
        </p:txBody>
      </p:sp>
      <p:sp>
        <p:nvSpPr>
          <p:cNvPr id="7" name="Rectangle 6"/>
          <p:cNvSpPr/>
          <p:nvPr/>
        </p:nvSpPr>
        <p:spPr>
          <a:xfrm flipH="1">
            <a:off x="411481" y="133350"/>
            <a:ext cx="45719" cy="7620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7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sz="2700" dirty="0" smtClean="0"/>
              <a:t>Split testing your landing pages</a:t>
            </a:r>
            <a:endParaRPr lang="en-US" sz="2700" b="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95350"/>
            <a:ext cx="8686800" cy="3352800"/>
          </a:xfrm>
        </p:spPr>
        <p:txBody>
          <a:bodyPr numCol="1">
            <a:noAutofit/>
          </a:bodyPr>
          <a:lstStyle/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This is one of the KEY Internet Marketing Strategies</a:t>
            </a: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The </a:t>
            </a:r>
            <a:r>
              <a:rPr lang="en-GB" sz="2400" b="0" dirty="0"/>
              <a:t>one thing that you can guarantee is that it’s always possible to improve </a:t>
            </a:r>
            <a:r>
              <a:rPr lang="en-GB" sz="2400" b="0" dirty="0" smtClean="0"/>
              <a:t>the </a:t>
            </a:r>
            <a:r>
              <a:rPr lang="en-GB" sz="2400" b="0" dirty="0"/>
              <a:t>performance of your landing </a:t>
            </a:r>
            <a:r>
              <a:rPr lang="en-GB" sz="2400" b="0" dirty="0" smtClean="0"/>
              <a:t>page </a:t>
            </a: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There </a:t>
            </a:r>
            <a:r>
              <a:rPr lang="en-GB" sz="2400" b="0" dirty="0"/>
              <a:t>are numerous choices of elements to </a:t>
            </a:r>
            <a:r>
              <a:rPr lang="en-GB" sz="2400" b="0" dirty="0" smtClean="0"/>
              <a:t>test. You </a:t>
            </a:r>
            <a:r>
              <a:rPr lang="en-GB" sz="2400" b="0" dirty="0"/>
              <a:t>can only discover which approach works best by doing accurate split </a:t>
            </a:r>
            <a:r>
              <a:rPr lang="en-GB" sz="2400" b="0" dirty="0" smtClean="0"/>
              <a:t>testing.</a:t>
            </a:r>
            <a:r>
              <a:rPr lang="en-GB" sz="2400" b="0" dirty="0"/>
              <a:t> </a:t>
            </a:r>
            <a:endParaRPr lang="en-GB" sz="2400" b="0" dirty="0" smtClean="0"/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To </a:t>
            </a:r>
            <a:r>
              <a:rPr lang="en-GB" sz="2400" b="0" dirty="0"/>
              <a:t>split test a landing page, you create two separate pages and serve them up alternately to measure the </a:t>
            </a:r>
            <a:r>
              <a:rPr lang="en-GB" sz="2400" b="0" dirty="0" smtClean="0"/>
              <a:t>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152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1123950"/>
            <a:ext cx="3097006" cy="297412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149" y="1123950"/>
            <a:ext cx="3099282" cy="297412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94200" y="4080301"/>
            <a:ext cx="364220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</a:rPr>
              <a:t>Performed </a:t>
            </a:r>
            <a:r>
              <a:rPr lang="en-US" sz="22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45.5% </a:t>
            </a:r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endParaRPr lang="en-US" sz="225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sz="2700" dirty="0" smtClean="0"/>
              <a:t>Split testing your landing pages</a:t>
            </a:r>
            <a:endParaRPr lang="en-US" sz="2700" b="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085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123950"/>
            <a:ext cx="3269885" cy="307812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588" y="1187744"/>
            <a:ext cx="2579132" cy="2971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965541" y="4202074"/>
            <a:ext cx="348072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/>
              <a:t>Performed </a:t>
            </a:r>
            <a:r>
              <a:rPr lang="en-US" sz="2250" b="1" dirty="0">
                <a:solidFill>
                  <a:srgbClr val="C00000"/>
                </a:solidFill>
              </a:rPr>
              <a:t>82% </a:t>
            </a:r>
            <a:r>
              <a:rPr lang="en-US" sz="2250" dirty="0"/>
              <a:t>better</a:t>
            </a:r>
            <a:endParaRPr lang="en-US" sz="2250" b="1" dirty="0">
              <a:solidFill>
                <a:srgbClr val="C00000"/>
              </a:solidFill>
            </a:endParaRP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371600" y="171450"/>
            <a:ext cx="6629400" cy="1085850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endParaRPr lang="en-US" sz="2625" spc="-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sz="2700" dirty="0" smtClean="0"/>
              <a:t>Split testing your landing pages</a:t>
            </a:r>
            <a:endParaRPr lang="en-US" sz="2700" b="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539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8250" y="1192674"/>
            <a:ext cx="2400300" cy="297927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200150"/>
            <a:ext cx="2419350" cy="30264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495800" y="4213651"/>
            <a:ext cx="2953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</a:rPr>
              <a:t>Performed </a:t>
            </a:r>
            <a:r>
              <a:rPr lang="en-US" sz="22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 </a:t>
            </a:r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endParaRPr lang="en-US" sz="225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sz="2700" dirty="0" smtClean="0"/>
              <a:t>Split testing your landing pages</a:t>
            </a:r>
            <a:endParaRPr lang="en-US" sz="2700" b="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10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6242">
        <p:fade/>
      </p:transition>
    </mc:Choice>
    <mc:Fallback xmlns="">
      <p:transition spd="med" advTm="1262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sz="2700" dirty="0" smtClean="0"/>
              <a:t>Split testing your landing pages</a:t>
            </a:r>
            <a:endParaRPr lang="en-US" sz="2700" b="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95350"/>
            <a:ext cx="8686800" cy="3352800"/>
          </a:xfrm>
        </p:spPr>
        <p:txBody>
          <a:bodyPr numCol="1">
            <a:noAutofit/>
          </a:bodyPr>
          <a:lstStyle/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This is one of the KEY Internet Marketing Strategies</a:t>
            </a: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The </a:t>
            </a:r>
            <a:r>
              <a:rPr lang="en-GB" sz="2400" b="0" dirty="0"/>
              <a:t>one thing that you can guarantee is that it’s always possible to improve </a:t>
            </a:r>
            <a:r>
              <a:rPr lang="en-GB" sz="2400" b="0" dirty="0" smtClean="0"/>
              <a:t>the </a:t>
            </a:r>
            <a:r>
              <a:rPr lang="en-GB" sz="2400" b="0" dirty="0"/>
              <a:t>performance of your landing </a:t>
            </a:r>
            <a:r>
              <a:rPr lang="en-GB" sz="2400" b="0" dirty="0" smtClean="0"/>
              <a:t>page </a:t>
            </a:r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There </a:t>
            </a:r>
            <a:r>
              <a:rPr lang="en-GB" sz="2400" b="0" dirty="0"/>
              <a:t>are numerous choices of elements to </a:t>
            </a:r>
            <a:r>
              <a:rPr lang="en-GB" sz="2400" b="0" dirty="0" smtClean="0"/>
              <a:t>test. You </a:t>
            </a:r>
            <a:r>
              <a:rPr lang="en-GB" sz="2400" b="0" dirty="0"/>
              <a:t>can only discover which approach works best by doing accurate split </a:t>
            </a:r>
            <a:r>
              <a:rPr lang="en-GB" sz="2400" b="0" dirty="0" smtClean="0"/>
              <a:t>testing.</a:t>
            </a:r>
            <a:r>
              <a:rPr lang="en-GB" sz="2400" b="0" dirty="0"/>
              <a:t> </a:t>
            </a:r>
            <a:endParaRPr lang="en-GB" sz="2400" b="0" dirty="0" smtClean="0"/>
          </a:p>
          <a:p>
            <a:pPr marL="573088" lvl="0" indent="-287338">
              <a:spcBef>
                <a:spcPts val="0"/>
              </a:spcBef>
              <a:spcAft>
                <a:spcPts val="1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400" b="0" dirty="0" smtClean="0"/>
              <a:t>To </a:t>
            </a:r>
            <a:r>
              <a:rPr lang="en-GB" sz="2400" b="0" dirty="0"/>
              <a:t>split test a landing page, you create two separate pages and serve them up alternately to measure the </a:t>
            </a:r>
            <a:r>
              <a:rPr lang="en-GB" sz="2400" b="0" dirty="0" smtClean="0"/>
              <a:t>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25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37" y="971550"/>
            <a:ext cx="8839200" cy="3352800"/>
          </a:xfrm>
        </p:spPr>
        <p:txBody>
          <a:bodyPr numCol="1">
            <a:normAutofit/>
          </a:bodyPr>
          <a:lstStyle/>
          <a:p>
            <a:pPr marL="573088" lvl="0" indent="-287338">
              <a:spcBef>
                <a:spcPts val="0"/>
              </a:spcBef>
              <a:spcAft>
                <a:spcPts val="20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GB" sz="2500" dirty="0" smtClean="0"/>
              <a:t>Split </a:t>
            </a:r>
            <a:r>
              <a:rPr lang="en-GB" sz="2500" dirty="0"/>
              <a:t>Testing Tools:</a:t>
            </a:r>
          </a:p>
          <a:p>
            <a:pPr marL="858838" indent="-285750">
              <a:spcAft>
                <a:spcPts val="200"/>
              </a:spcAft>
              <a:buClr>
                <a:srgbClr val="297FD5"/>
              </a:buClr>
              <a:buSzPct val="125000"/>
              <a:buFont typeface="Courier New" pitchFamily="49" charset="0"/>
              <a:buChar char="o"/>
            </a:pPr>
            <a:r>
              <a:rPr lang="en-GB" sz="2400" b="0" dirty="0"/>
              <a:t>Google Analytics ‘Content Experiments’</a:t>
            </a:r>
          </a:p>
          <a:p>
            <a:pPr marL="858838" indent="-285750">
              <a:buClr>
                <a:srgbClr val="297FD5"/>
              </a:buClr>
              <a:buSzPct val="125000"/>
              <a:buFont typeface="Courier New" pitchFamily="49" charset="0"/>
              <a:buChar char="o"/>
            </a:pPr>
            <a:r>
              <a:rPr lang="en-GB" sz="2400" b="0" dirty="0"/>
              <a:t>Search for ‘Split Testing Tools</a:t>
            </a:r>
            <a:r>
              <a:rPr lang="en-GB" sz="2400" b="0" dirty="0" smtClean="0"/>
              <a:t>’ </a:t>
            </a:r>
            <a:br>
              <a:rPr lang="en-GB" sz="2400" b="0" dirty="0" smtClean="0"/>
            </a:br>
            <a:r>
              <a:rPr lang="en-GB" sz="2400" b="0" dirty="0" smtClean="0"/>
              <a:t>e.g., </a:t>
            </a:r>
            <a:r>
              <a:rPr lang="en-GB" sz="2400" b="0" dirty="0" smtClean="0">
                <a:hlinkClick r:id="rId4"/>
              </a:rPr>
              <a:t>www.Optimizely.com</a:t>
            </a:r>
            <a:endParaRPr lang="en-GB" sz="2400" b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609600"/>
          </a:xfrm>
        </p:spPr>
        <p:txBody>
          <a:bodyPr>
            <a:noAutofit/>
          </a:bodyPr>
          <a:lstStyle/>
          <a:p>
            <a:r>
              <a:rPr lang="en-US" sz="2700" dirty="0" smtClean="0"/>
              <a:t>Split testing your landing pages</a:t>
            </a:r>
            <a:endParaRPr lang="en-US" sz="2700" b="0" dirty="0" smtClean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142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9550"/>
            <a:ext cx="7563441" cy="426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909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38150"/>
            <a:ext cx="7013036" cy="41148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962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"/>
            <a:ext cx="7010400" cy="1047748"/>
          </a:xfrm>
        </p:spPr>
        <p:txBody>
          <a:bodyPr>
            <a:normAutofit/>
          </a:bodyPr>
          <a:lstStyle/>
          <a:p>
            <a:r>
              <a:rPr lang="en-US" dirty="0" smtClean="0"/>
              <a:t>MAIN COURSE PAGE AND MEMBERS’ PRIVATE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6350"/>
            <a:ext cx="9144000" cy="3280172"/>
          </a:xfrm>
        </p:spPr>
        <p:txBody>
          <a:bodyPr>
            <a:normAutofit/>
          </a:bodyPr>
          <a:lstStyle/>
          <a:p>
            <a:pPr lvl="0" algn="ctr"/>
            <a:r>
              <a:rPr lang="en-US" sz="2500" dirty="0" smtClean="0"/>
              <a:t>All the course information, slides and </a:t>
            </a:r>
            <a:br>
              <a:rPr lang="en-US" sz="2500" dirty="0" smtClean="0"/>
            </a:br>
            <a:r>
              <a:rPr lang="en-US" sz="2500" dirty="0" smtClean="0"/>
              <a:t>Seminar recordings are here:</a:t>
            </a:r>
          </a:p>
          <a:p>
            <a:pPr algn="ctr"/>
            <a:r>
              <a:rPr lang="en-US" sz="2500" u="sng" dirty="0">
                <a:hlinkClick r:id="rId2"/>
              </a:rPr>
              <a:t>http://www.cardell2015.com</a:t>
            </a:r>
            <a:endParaRPr lang="en-US" sz="2500" dirty="0"/>
          </a:p>
          <a:p>
            <a:pPr lvl="0" algn="ctr"/>
            <a:endParaRPr lang="en-US" sz="1400" dirty="0"/>
          </a:p>
          <a:p>
            <a:pPr lvl="0" algn="ctr"/>
            <a:r>
              <a:rPr lang="en-US" sz="2500" dirty="0" smtClean="0"/>
              <a:t>The Private Facebook Group for Members is here:</a:t>
            </a:r>
          </a:p>
          <a:p>
            <a:pPr lvl="0" algn="ctr"/>
            <a:r>
              <a:rPr lang="en-US" sz="2500" u="sng" dirty="0">
                <a:hlinkClick r:id="rId3"/>
              </a:rPr>
              <a:t>https://www.facebook.com/groups/ppcmastery</a:t>
            </a:r>
            <a:r>
              <a:rPr lang="en-US" sz="2500" u="sng" dirty="0" smtClean="0">
                <a:hlinkClick r:id="rId3"/>
              </a:rPr>
              <a:t>/</a:t>
            </a:r>
            <a:r>
              <a:rPr lang="en-US" sz="2500" u="sng" dirty="0" smtClean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899" y="133350"/>
            <a:ext cx="45719" cy="838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51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5936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UUID" val="{5DE7548B-E0AB-4A69-BF39-AA471C90BCA7}"/>
  <p:tag name="ISPRING_RESOURCE_FOLDER" val="C:\Users\Susie\Documents\_design\Cardell Media\How to Double Your Online Sales Webinar\Double Your Online Sales\"/>
  <p:tag name="ISPRING_SCORM_RATE_QUIZZES" val="0"/>
  <p:tag name="ISPRING_SCORM_PASSING_SCORE" val="100.0000000000"/>
  <p:tag name="ISPRING_RESOURCE_FOLDER_STATIC" val="C:\Users\Susie\Documents\_design\Cardell Media\How to Double Your Online Sales Webinar\Double Your Online Sales\"/>
  <p:tag name="ISPRING_PRESENTATION_PATH" val="C:\Users\Susie\Documents\_design\Cardell Media\Ultimate Marketing 2012\Seminar 5\Seminar5.pptx"/>
  <p:tag name="ISPRING_PRESENTATION_INFO" val="&lt;?xml version=&quot;1.0&quot; encoding=&quot;UTF-8&quot; standalone=&quot;no&quot; ?&gt;&#10;&lt;presentation&gt;&#10;&#10;  &lt;slides&gt;&#10;    &lt;slide duration=&quot;516&quot; id=&quot;{C76D6F4D-ACF2-4A90-9EF4-A4ACBA550F5F}&quot; pptId=&quot;641&quot; transitionDuration=&quot;0&quot;/&gt;&#10;    &lt;slide duration=&quot;68923&quot; id=&quot;{EE4A1647-4E6D-4EAB-9365-6D9B868DAB38}&quot; pptId=&quot;642&quot; transitionDuration=&quot;0&quot;/&gt;&#10;    &lt;slide duration=&quot;73895&quot; id=&quot;{36041C0D-22A4-4FB9-A98C-A932D24D658E}&quot; pptId=&quot;528&quot; transitionDuration=&quot;0&quot;/&gt;&#10;    &lt;slide duration=&quot;33483&quot; id=&quot;{B0B76D2B-27A5-482C-BEEC-EB31733E7409}&quot; pptId=&quot;706&quot; transitionDuration=&quot;0&quot;/&gt;&#10;    &lt;slide duration=&quot;7570&quot; id=&quot;{C0684171-EB0D-461D-B5DB-8EF83CC1D1C7}&quot; pptId=&quot;703&quot; transitionDuration=&quot;0&quot;/&gt;&#10;    &lt;slide duration=&quot;275176&quot; id=&quot;{C28E8BF8-4176-4D18-8EBE-C5DF95A00330}&quot; pptId=&quot;708&quot; transitionDuration=&quot;0&quot;/&gt;&#10;    &lt;slide duration=&quot;89222&quot; id=&quot;{74396C09-5CA9-4F3D-85B4-C10978D0894E}&quot; pptId=&quot;709&quot; transitionDuration=&quot;0&quot;/&gt;&#10;    &lt;slide duration=&quot;154045&quot; id=&quot;{DDFDC778-FA62-491E-906F-E23699FE4917}&quot; pptId=&quot;710&quot; transitionDuration=&quot;0&quot;/&gt;&#10;    &lt;slide duration=&quot;157098&quot; id=&quot;{C5A9E39D-A22F-45C2-BE58-DC95B7F1EA86}&quot; pptId=&quot;711&quot; transitionDuration=&quot;0&quot;/&gt;&#10;    &lt;slide duration=&quot;85464&quot; id=&quot;{CB4F974A-3145-4324-A89F-AB661C8BA01A}&quot; pptId=&quot;606&quot; transitionDuration=&quot;0&quot;/&gt;&#10;    &lt;slide duration=&quot;52997&quot; id=&quot;{A42E5CB2-F908-4B3C-A325-0BFFB8B8D60C}&quot; pptId=&quot;712&quot; transitionDuration=&quot;0&quot;/&gt;&#10;    &lt;slide duration=&quot;30324&quot; id=&quot;{F2A22B06-8851-4FF3-BC46-16DC45869DCE}&quot; pptId=&quot;586&quot; transitionDuration=&quot;0&quot;/&gt;&#10;    &lt;slide duration=&quot;93305&quot; id=&quot;{E6022A10-280E-43C7-A5EB-A867F6694484}&quot; pptId=&quot;713&quot; transitionDuration=&quot;0&quot;/&gt;&#10;    &lt;slide duration=&quot;36322&quot; id=&quot;{B0FFE486-C53B-4890-9023-C7E87918F0B5}&quot; pptId=&quot;714&quot; transitionDuration=&quot;0&quot;/&gt;&#10;    &lt;slide duration=&quot;44945&quot; id=&quot;{FED45E72-8513-45E0-A888-F385C538D10E}&quot; pptId=&quot;716&quot; transitionDuration=&quot;0&quot;/&gt;&#10;    &lt;slide duration=&quot;36495&quot; id=&quot;{215F7336-0ABA-4F24-90B7-50634153B6D6}&quot; pptId=&quot;717&quot; transitionDuration=&quot;0&quot;/&gt;&#10;    &lt;slide duration=&quot;106800&quot; id=&quot;{99A38A3E-98DC-40BC-A17B-3089785F7128}&quot; pptId=&quot;718&quot; transitionDuration=&quot;0&quot;/&gt;&#10;    &lt;slide duration=&quot;33820&quot; id=&quot;{B0DB539A-5BAD-41D9-A1A2-59DFE0305897}&quot; pptId=&quot;722&quot; transitionDuration=&quot;0&quot;/&gt;&#10;    &lt;slide duration=&quot;43184&quot; id=&quot;{E40EECA4-DA34-4533-B09E-6EBF71C32E9B}&quot; pptId=&quot;720&quot; transitionDuration=&quot;0&quot;/&gt;&#10;    &lt;slide duration=&quot;70183&quot; id=&quot;{D2D3A518-F007-43A7-8F54-9E18BB6C302F}&quot; pptId=&quot;721&quot; transitionDuration=&quot;0&quot;/&gt;&#10;    &lt;slide duration=&quot;39586&quot; id=&quot;{B4B3D430-DDDA-40E2-871B-66201EB903B7}&quot; pptId=&quot;719&quot; transitionDuration=&quot;0&quot;/&gt;&#10;    &lt;slide duration=&quot;41035&quot; id=&quot;{DEED93F4-554F-4113-8EA9-E6AF70B04361}&quot; pptId=&quot;723&quot; transitionDuration=&quot;0&quot;/&gt;&#10;    &lt;slide duration=&quot;39545&quot; id=&quot;{87AA098D-54E5-4213-B154-3D0498D4860C}&quot; pptId=&quot;724&quot; transitionDuration=&quot;0&quot;/&gt;&#10;    &lt;slide duration=&quot;54795&quot; id=&quot;{C0763E83-97BA-4257-BB97-E6B1A05836FC}&quot; pptId=&quot;726&quot; transitionDuration=&quot;0&quot;/&gt;&#10;    &lt;slide duration=&quot;108235&quot; id=&quot;{E1515E0F-6EAE-4182-8CD1-99B8D5BA3088}&quot; pptId=&quot;725&quot; transitionDuration=&quot;0&quot;/&gt;&#10;    &lt;slide duration=&quot;60164&quot; id=&quot;{F3D43166-3D81-4070-8462-2CF33F788424}&quot; pptId=&quot;727&quot; transitionDuration=&quot;0&quot;/&gt;&#10;    &lt;slide duration=&quot;29605&quot; id=&quot;{D0B52A08-067E-4B14-BD66-DC01321CA691}&quot; pptId=&quot;728&quot; transitionDuration=&quot;0&quot;/&gt;&#10;    &lt;slide duration=&quot;75127&quot; id=&quot;{3A47B9FA-1EED-47C7-8BF7-E4A13071A7DD}&quot; pptId=&quot;729&quot; transitionDuration=&quot;0&quot;/&gt;&#10;    &lt;slide duration=&quot;58089&quot; id=&quot;{30656611-BC60-4DAA-B6D8-952D39012DF5}&quot; pptId=&quot;730&quot; transitionDuration=&quot;0&quot;/&gt;&#10;    &lt;slide duration=&quot;61728&quot; id=&quot;{F2ABF952-235F-44BC-BEC4-A24E829B0802}&quot; pptId=&quot;731&quot; transitionDuration=&quot;0&quot;/&gt;&#10;    &lt;slide duration=&quot;79713&quot; id=&quot;{A5612CDE-86D8-468C-8689-231007118BF7}&quot; pptId=&quot;732&quot; transitionDuration=&quot;0&quot;/&gt;&#10;    &lt;slide duration=&quot;84524&quot; id=&quot;{BEBC7935-5FDF-425D-9968-248F3DD64394}&quot; pptId=&quot;733&quot; transitionDuration=&quot;0&quot;/&gt;&#10;    &lt;slide duration=&quot;45215&quot; id=&quot;{E4E22334-82DE-4290-93F1-6C2FF590C7EE}&quot; pptId=&quot;734&quot; transitionDuration=&quot;0&quot;/&gt;&#10;    &lt;slide duration=&quot;43631&quot; id=&quot;{377A71CE-F930-4C12-ACBC-BC14156C8EDF}&quot; pptId=&quot;735&quot; transitionDuration=&quot;0&quot;/&gt;&#10;    &lt;slide duration=&quot;28566&quot; id=&quot;{703395D0-8649-4A01-A187-22CA173D9C24}&quot; pptId=&quot;736&quot; transitionDuration=&quot;0&quot;/&gt;&#10;    &lt;slide duration=&quot;6934&quot; id=&quot;{59836ACD-4800-4A98-8C28-AF304B1F90FA}&quot; pptId=&quot;737&quot; transitionDuration=&quot;0&quot;/&gt;&#10;    &lt;slide duration=&quot;78342&quot; id=&quot;{CAD9567C-47FE-4D69-A833-C8B1084B3ED6}&quot; pptId=&quot;738&quot; transitionDuration=&quot;0&quot;/&gt;&#10;    &lt;slide duration=&quot;71237&quot; id=&quot;{A8CD32E5-1F3E-45CD-AEAA-1887266A4522}&quot; pptId=&quot;739&quot; transitionDuration=&quot;0&quot;/&gt;&#10;    &lt;slide duration=&quot;38194&quot; id=&quot;{B0969348-007D-40FE-BFC1-58DC3A2DF0BB}&quot; pptId=&quot;740&quot; transitionDuration=&quot;0&quot;/&gt;&#10;    &lt;slide duration=&quot;149890&quot; id=&quot;{AD2AAE09-2BEA-4A2E-8230-DB386C8632B7}&quot; pptId=&quot;741&quot; transitionDuration=&quot;0&quot;/&gt;&#10;    &lt;slide duration=&quot;64324&quot; id=&quot;{805AF534-758F-408E-A556-A9528F86837D}&quot; pptId=&quot;744&quot; transitionDuration=&quot;0&quot;/&gt;&#10;    &lt;slide duration=&quot;44745&quot; id=&quot;{9C35031E-74D7-4C54-B67D-4E5A8BE7BFF1}&quot; pptId=&quot;743&quot; transitionDuration=&quot;0&quot;/&gt;&#10;    &lt;slide duration=&quot;71331&quot; id=&quot;{18AEBECB-2188-449E-A451-ABC866201C25}&quot; pptId=&quot;742&quot; transitionDuration=&quot;0&quot;/&gt;&#10;    &lt;slide duration=&quot;21148&quot; id=&quot;{90F97D4D-4218-4374-B27F-67D59E14005B}&quot; pptId=&quot;745&quot; transitionDuration=&quot;0&quot;/&gt;&#10;    &lt;slide duration=&quot;35788&quot; id=&quot;{D393B157-A08A-4C6A-823E-E54D385EEF43}&quot; pptId=&quot;746&quot; transitionDuration=&quot;0&quot;/&gt;&#10;    &lt;slide duration=&quot;43141&quot; id=&quot;{EF9871DB-2621-4D91-BA72-B7C038356960}&quot; pptId=&quot;747&quot; transitionDuration=&quot;0&quot;/&gt;&#10;    &lt;slide duration=&quot;24061&quot; id=&quot;{3FFFF6B6-BB2F-4E27-BD9E-71F243E70863}&quot; pptId=&quot;748&quot; transitionDuration=&quot;0&quot;/&gt;&#10;    &lt;slide duration=&quot;115309&quot; id=&quot;{DE0946D6-0F52-4D7D-AD55-0A4E9725F38F}&quot; pptId=&quot;654&quot; transitionDuration=&quot;0&quot;/&gt;&#10;    &lt;slide duration=&quot;17297&quot; id=&quot;{3531CCD5-23E6-4FCF-9A3A-5262A4665CBC}&quot; pptId=&quot;749&quot; transitionDuration=&quot;0&quot;/&gt;&#10;    &lt;slide duration=&quot;65273&quot; id=&quot;{F2F3249C-5AFB-43C4-BD42-5D25D30C3F56}&quot; pptId=&quot;750&quot; transitionDuration=&quot;0&quot;/&gt;&#10;    &lt;slide duration=&quot;54694&quot; id=&quot;{C9A967C8-617E-44F3-A31A-63CC9B6B9016}&quot; pptId=&quot;751&quot; transitionDuration=&quot;0&quot;/&gt;&#10;    &lt;slide duration=&quot;19973&quot; id=&quot;{50B3B41B-7086-40DD-9476-7229070DB8BF}&quot; pptId=&quot;752&quot; transitionDuration=&quot;0&quot;/&gt;&#10;    &lt;slide duration=&quot;13715&quot; id=&quot;{EC0E501F-243D-481C-803A-13AB6B89C6FD}&quot; pptId=&quot;753&quot; transitionDuration=&quot;0&quot;/&gt;&#10;    &lt;slide duration=&quot;80391&quot; id=&quot;{3D58BF97-6173-441A-8536-C2AC0E93B796}&quot; pptId=&quot;754&quot; transitionDuration=&quot;0&quot;/&gt;&#10;    &lt;slide duration=&quot;92335&quot; id=&quot;{A0502827-47C8-4ADA-A831-65B218C42591}&quot; pptId=&quot;755&quot; transitionDuration=&quot;0&quot;/&gt;&#10;    &lt;slide duration=&quot;9016&quot; id=&quot;{137B7565-4158-45BA-86AB-B0C5237F7205}&quot; pptId=&quot;701&quot; transitionDuration=&quot;0&quot;/&gt;&#10;    &lt;slide duration=&quot;25543&quot; id=&quot;{5745ACC1-C2AE-4F68-BE89-BC3EBE2563A1}&quot; pptId=&quot;756&quot; transitionDuration=&quot;0&quot;/&gt;&#10;    &lt;slide duration=&quot;44535&quot; id=&quot;{2A00F1F9-9AAB-4789-84C7-184188FE88C3}&quot; pptId=&quot;757&quot; transitionDuration=&quot;0&quot;/&gt;&#10;    &lt;slide duration=&quot;34976&quot; id=&quot;{8A693051-1D4C-481E-9329-1AF127685107}&quot; pptId=&quot;758&quot; transitionDuration=&quot;0&quot;/&gt;&#10;    &lt;slide duration=&quot;8834&quot; id=&quot;{29EC6B48-A46B-401B-BD2F-B95CB2FE2F94}&quot; pptId=&quot;759&quot; transitionDuration=&quot;0&quot;/&gt;&#10;    &lt;slide duration=&quot;18135&quot; id=&quot;{ABD43062-9ECA-439C-A3BA-38EEBA0611D1}&quot; pptId=&quot;761&quot; transitionDuration=&quot;0&quot;/&gt;&#10;    &lt;slide duration=&quot;10387&quot; id=&quot;{CA082385-F5E9-478E-B3EF-06091D28BAAB}&quot; pptId=&quot;762&quot; transitionDuration=&quot;0&quot;/&gt;&#10;    &lt;slide duration=&quot;45113&quot; id=&quot;{A09610F4-E3A3-4581-854D-8F6820407E4E}&quot; pptId=&quot;763&quot; transitionDuration=&quot;0&quot;/&gt;&#10;    &lt;slide duration=&quot;13107&quot; id=&quot;{F14BBFF1-28AB-4388-9C6C-8D3889716A49}&quot; pptId=&quot;764&quot; transitionDuration=&quot;0&quot;/&gt;&#10;    &lt;slide duration=&quot;11113&quot; id=&quot;{83D82607-B5B6-4583-8C28-95FFCC464FBB}&quot; pptId=&quot;795&quot; transitionDuration=&quot;0&quot;/&gt;&#10;    &lt;slide duration=&quot;21835&quot; id=&quot;{400A9E5A-8985-47F9-915E-DCC0EE24D602}&quot; pptId=&quot;765&quot; transitionDuration=&quot;0&quot;/&gt;&#10;    &lt;slide duration=&quot;38777&quot; id=&quot;{D50C2D1F-4CA4-4457-A767-AE576B04CA40}&quot; pptId=&quot;766&quot; transitionDuration=&quot;0&quot;/&gt;&#10;    &lt;slide duration=&quot;104852&quot; id=&quot;{31F071C6-56D8-4E78-97CA-44088996D05D}&quot; pptId=&quot;767&quot; transitionDuration=&quot;0&quot;/&gt;&#10;    &lt;slide duration=&quot;68989&quot; id=&quot;{3136C4F4-EF13-4D7A-B3B9-95FE4E9D6878}&quot; pptId=&quot;768&quot; transitionDuration=&quot;0&quot;/&gt;&#10;    &lt;slide duration=&quot;51989&quot; id=&quot;{DAE3BC75-BFFE-4365-9773-36F6ED4F6B5C}&quot; pptId=&quot;769&quot; transitionDuration=&quot;0&quot;/&gt;&#10;    &lt;slide duration=&quot;29362&quot; id=&quot;{AA642D9A-E76A-4DA0-B7E1-B00B484F9AD7}&quot; pptId=&quot;770&quot; transitionDuration=&quot;0&quot;/&gt;&#10;    &lt;slide duration=&quot;117564&quot; id=&quot;{FA5E82D4-71A8-4AAD-95C4-085E0019D355}&quot; pptId=&quot;771&quot; transitionDuration=&quot;0&quot;/&gt;&#10;    &lt;slide duration=&quot;39100&quot; id=&quot;{67FF8214-A494-4991-8254-EA5F82E6B981}&quot; pptId=&quot;772&quot; transitionDuration=&quot;0&quot;/&gt;&#10;    &lt;slide duration=&quot;136850&quot; id=&quot;{E93E7875-2D8B-4034-A7B8-A258387D1ED8}&quot; pptId=&quot;773&quot; transitionDuration=&quot;0&quot;/&gt;&#10;    &lt;slide duration=&quot;148429&quot; id=&quot;{56224CBC-1B5A-4134-B30B-8F376E4B7750}&quot; pptId=&quot;774&quot; transitionDuration=&quot;0&quot;/&gt;&#10;    &lt;slide duration=&quot;27351&quot; id=&quot;{FDF5462A-55C8-4F6F-87CE-CA272B479907}&quot; pptId=&quot;775&quot; transitionDuration=&quot;0&quot;/&gt;&#10;    &lt;slide duration=&quot;64065&quot; id=&quot;{2A4611A3-9C49-44F7-A6AA-A619A627D4EC}&quot; pptId=&quot;776&quot; transitionDuration=&quot;0&quot;/&gt;&#10;    &lt;slide duration=&quot;33350&quot; id=&quot;{38BF6488-F672-45ED-A2CA-CF9C99F0FC1E}&quot; pptId=&quot;777&quot; transitionDuration=&quot;0&quot;/&gt;&#10;    &lt;slide duration=&quot;34832&quot; id=&quot;{1C8E798B-27FF-4192-B870-D512861A4963}&quot; pptId=&quot;778&quot; transitionDuration=&quot;0&quot;/&gt;&#10;    &lt;slide duration=&quot;24313&quot; id=&quot;{C31E8989-3E23-4058-8CBC-9E11EF5A99AA}&quot; pptId=&quot;781&quot; transitionDuration=&quot;0&quot;/&gt;&#10;    &lt;slide duration=&quot;47533&quot; id=&quot;{FE801C83-D4C3-456A-8ED0-7428CE871FBE}&quot; pptId=&quot;780&quot; transitionDuration=&quot;0&quot;/&gt;&#10;    &lt;slide duration=&quot;59828&quot; id=&quot;{A6371792-0038-45DB-A385-35DA2D9A4E4E}&quot; pptId=&quot;779&quot; transitionDuration=&quot;0&quot;/&gt;&#10;    &lt;slide duration=&quot;136064&quot; id=&quot;{35F9367D-D878-4BBF-B107-3DB50EA9065C}&quot; pptId=&quot;782&quot; transitionDuration=&quot;0&quot;/&gt;&#10;    &lt;slide duration=&quot;18326&quot; id=&quot;{17BBD77D-7CFB-41F7-8813-392E691C9E07}&quot; pptId=&quot;785&quot; transitionDuration=&quot;0&quot;/&gt;&#10;    &lt;slide duration=&quot;62472&quot; id=&quot;{138A8FB7-6D14-4C4B-ACF5-F2A6786EF9A4}&quot; pptId=&quot;784&quot; transitionDuration=&quot;0&quot;/&gt;&#10;    &lt;slide duration=&quot;27242&quot; id=&quot;{929FAEF7-C13F-437B-9595-F4220A51C586}&quot; pptId=&quot;783&quot; transitionDuration=&quot;0&quot;/&gt;&#10;    &lt;slide duration=&quot;64046&quot; id=&quot;{BC1D15BC-67B0-4E33-B438-3659C1B1CB1C}&quot; pptId=&quot;788&quot; transitionDuration=&quot;0&quot;/&gt;&#10;    &lt;slide duration=&quot;56486&quot; id=&quot;{23D2F3F5-54A6-4C3C-9EF9-2B9F8746AD03}&quot; pptId=&quot;789&quot; transitionDuration=&quot;0&quot;/&gt;&#10;    &lt;slide duration=&quot;30278&quot; id=&quot;{7E6EA165-4498-4795-AB0A-15DF0534C7C4}&quot; pptId=&quot;790&quot; transitionDuration=&quot;0&quot;/&gt;&#10;    &lt;slide duration=&quot;66921&quot; id=&quot;{49880C2F-FB82-4B37-A361-78677531016D}&quot; pptId=&quot;791&quot; transitionDuration=&quot;0&quot;/&gt;&#10;    &lt;slide duration=&quot;44501&quot; id=&quot;{082A976D-C169-40D9-B5D2-A1D74B97B809}&quot; pptId=&quot;792&quot; transitionDuration=&quot;0&quot;/&gt;&#10;    &lt;slide duration=&quot;71608&quot; id=&quot;{888BE1E5-129B-4263-BE1A-9BA1CF1CB7C5}&quot; pptId=&quot;793&quot; transitionDuration=&quot;0&quot;/&gt;&#10;    &lt;slide duration=&quot;11523&quot; id=&quot;{CA0EF224-EF8E-4A79-B63C-E98864C1DEE5}&quot; pptId=&quot;796&quot; transitionDuration=&quot;0&quot;/&gt;&#10;    &lt;slide duration=&quot;8740&quot; id=&quot;{91A2220A-71AA-49B4-BB63-1E98041E2D88}&quot; pptId=&quot;794&quot; transitionDuration=&quot;0&quot;/&gt;&#10;  &lt;/slides&gt;&#10;&#10;  &lt;narration&gt;&#10;    &lt;audioTracks&gt;&#10;      &lt;audioTrack duration=&quot;5318916&quot; muted=&quot;false&quot; slideId=&quot;{EE4A1647-4E6D-4EAB-9365-6D9B868DAB38}&quot; startTime=&quot;0&quot; stepIndex=&quot;0&quot; volume=&quot;1&quot;&gt;&#10;        &lt;file modifyTime=&quot;2012-06-13T14:59:35&quot; size=&quot;85102657&quot;&gt;&#10;          &lt;path full=&quot;C:\Users\Susie\Documents\_design\Cardell Media\How to Double Your Online Sales Webinar\Double Your Online Sales\audio\Seminar Five (2).mp3&quot; relative=&quot;..\..\How to Double Your Online Sales Webinar\Double Your Online Sales\audio\Seminar Five (2).mp3&quot; resource=&quot;Seminar Five (2).mp3&quot;/&gt;&#10;        &lt;/file&gt;&#10;        &lt;audio channels=&quot;1&quot; sampleRate=&quot;44100&quot;/&gt;&#10;      &lt;/audioTrack&gt;&#10;    &lt;/audioTracks&gt;&#10;  &lt;/narration&gt;&#10;&#10;&lt;/presentation&gt;&#10;"/>
  <p:tag name="GENSWF_OUTPUT_FILE_NAME" val="seminar5"/>
  <p:tag name="ISPRING_RESOURCE_PATHS_HASH_2" val="90b97f4268ef473cfe517fb7aa18be5fb8e73bbf"/>
  <p:tag name="ISPRING_RESOURCE_PATHS_HASH_PRESENTER" val="fc63d4a74583594829064dfa4e3b73c8244a2e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A693051-1D4C-481E-9329-1AF127685107}"/>
  <p:tag name="GENSWF_ADVANCE_TIME" val="34.976"/>
  <p:tag name="TIMING" val="|11.754|12.914"/>
  <p:tag name="ISPRING_CUSTOM_TIMING_USED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35088</TotalTime>
  <Words>1072</Words>
  <Application>Microsoft Office PowerPoint</Application>
  <PresentationFormat>On-screen Show (16:9)</PresentationFormat>
  <Paragraphs>190</Paragraphs>
  <Slides>54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Arial Black</vt:lpstr>
      <vt:lpstr>Calibri</vt:lpstr>
      <vt:lpstr>Courier New</vt:lpstr>
      <vt:lpstr>Wingdings 2</vt:lpstr>
      <vt:lpstr>Essential</vt:lpstr>
      <vt:lpstr>PowerPoint Presentation</vt:lpstr>
      <vt:lpstr>PowerPoint Presentation</vt:lpstr>
      <vt:lpstr>The 1% Rule</vt:lpstr>
      <vt:lpstr>The 8 Second Rule</vt:lpstr>
      <vt:lpstr>The Landing Page</vt:lpstr>
      <vt:lpstr>The Landing Page</vt:lpstr>
      <vt:lpstr> Your Two Landing Page Options:  Sale or lead generation?</vt:lpstr>
      <vt:lpstr> Your Two Landing Page Options:  Sale or lead generation?</vt:lpstr>
      <vt:lpstr> Your Two Landing Page Options:  Sale or lead generation?</vt:lpstr>
      <vt:lpstr>Lead generation landing pages</vt:lpstr>
      <vt:lpstr>Lead generation landing pages</vt:lpstr>
      <vt:lpstr>Lead generation landing pages</vt:lpstr>
      <vt:lpstr>Lead generation landing pages</vt:lpstr>
      <vt:lpstr>ABOVE THE FOLD</vt:lpstr>
      <vt:lpstr>ABOVE THE FOLD</vt:lpstr>
      <vt:lpstr>VALUABLE REAL ESTATE</vt:lpstr>
      <vt:lpstr>VALUABLE REAL ESTATE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Success strategies for ‘sales only’ pages and websites</vt:lpstr>
      <vt:lpstr>Success strategies for ‘sales only’ pages and websites</vt:lpstr>
      <vt:lpstr>PowerPoint Presentation</vt:lpstr>
      <vt:lpstr>PowerPoint Presentation</vt:lpstr>
      <vt:lpstr>PowerPoint Presentation</vt:lpstr>
      <vt:lpstr>PowerPoint Presentation</vt:lpstr>
      <vt:lpstr>VIDEO</vt:lpstr>
      <vt:lpstr>Relevance and landing pages</vt:lpstr>
      <vt:lpstr>PowerPoint Presentation</vt:lpstr>
      <vt:lpstr>1. Make your call to action big, and position it above the fold.</vt:lpstr>
      <vt:lpstr>2. Use directional cues to direct attention to your CTA (arrows or photos/videos of people looking or pointing at your button).</vt:lpstr>
      <vt:lpstr>3. Show your report, ebook, free DVD as a physical product, even if it’s only a PDF (use www.fiverr.com).</vt:lpstr>
      <vt:lpstr>4. Simplify your copy by using bullets.</vt:lpstr>
      <vt:lpstr>GOOGLE POLICIES</vt:lpstr>
      <vt:lpstr>GOOGLE POLICIES</vt:lpstr>
      <vt:lpstr>PowerPoint Presentation</vt:lpstr>
      <vt:lpstr>The Fortune that exists in your Shopping Cart / Order Process</vt:lpstr>
      <vt:lpstr>The Fortune that exists in your Shopping Cart / Order Process</vt:lpstr>
      <vt:lpstr>The Fortune that exists in your Shopping Cart / Order Process</vt:lpstr>
      <vt:lpstr>The Fortune that exists in your Shopping Cart / Order Process</vt:lpstr>
      <vt:lpstr>The Fortune that exists in your Shopping Cart / Order Process</vt:lpstr>
      <vt:lpstr>The Fortune that exists in your Shopping Cart / Order Process</vt:lpstr>
      <vt:lpstr>Split testing your landing pages</vt:lpstr>
      <vt:lpstr>Split testing your landing pages</vt:lpstr>
      <vt:lpstr>Split testing your landing pages</vt:lpstr>
      <vt:lpstr>Split testing your landing pages</vt:lpstr>
      <vt:lpstr>Split testing your landing pages</vt:lpstr>
      <vt:lpstr>Split testing your landing pages</vt:lpstr>
      <vt:lpstr>PowerPoint Presentation</vt:lpstr>
      <vt:lpstr>PowerPoint Presentation</vt:lpstr>
      <vt:lpstr>MAIN COURSE PAGE AND MEMBERS’ PRIVATE GROUP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</dc:title>
  <dc:creator>Chris</dc:creator>
  <cp:lastModifiedBy>Chris Cardell</cp:lastModifiedBy>
  <cp:revision>707</cp:revision>
  <cp:lastPrinted>2013-06-10T20:54:22Z</cp:lastPrinted>
  <dcterms:created xsi:type="dcterms:W3CDTF">2010-07-13T20:32:25Z</dcterms:created>
  <dcterms:modified xsi:type="dcterms:W3CDTF">2015-07-13T20:16:37Z</dcterms:modified>
</cp:coreProperties>
</file>