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8" r:id="rId1"/>
  </p:sldMasterIdLst>
  <p:notesMasterIdLst>
    <p:notesMasterId r:id="rId55"/>
  </p:notesMasterIdLst>
  <p:sldIdLst>
    <p:sldId id="642" r:id="rId2"/>
    <p:sldId id="883" r:id="rId3"/>
    <p:sldId id="984" r:id="rId4"/>
    <p:sldId id="985" r:id="rId5"/>
    <p:sldId id="986" r:id="rId6"/>
    <p:sldId id="987" r:id="rId7"/>
    <p:sldId id="988" r:id="rId8"/>
    <p:sldId id="989" r:id="rId9"/>
    <p:sldId id="990" r:id="rId10"/>
    <p:sldId id="991" r:id="rId11"/>
    <p:sldId id="992" r:id="rId12"/>
    <p:sldId id="993" r:id="rId13"/>
    <p:sldId id="994" r:id="rId14"/>
    <p:sldId id="995" r:id="rId15"/>
    <p:sldId id="996" r:id="rId16"/>
    <p:sldId id="997" r:id="rId17"/>
    <p:sldId id="998" r:id="rId18"/>
    <p:sldId id="999" r:id="rId19"/>
    <p:sldId id="1000" r:id="rId20"/>
    <p:sldId id="1001" r:id="rId21"/>
    <p:sldId id="1002" r:id="rId22"/>
    <p:sldId id="1003" r:id="rId23"/>
    <p:sldId id="1004" r:id="rId24"/>
    <p:sldId id="1005" r:id="rId25"/>
    <p:sldId id="1006" r:id="rId26"/>
    <p:sldId id="1007" r:id="rId27"/>
    <p:sldId id="1008" r:id="rId28"/>
    <p:sldId id="1009" r:id="rId29"/>
    <p:sldId id="1010" r:id="rId30"/>
    <p:sldId id="1011" r:id="rId31"/>
    <p:sldId id="1012" r:id="rId32"/>
    <p:sldId id="1013" r:id="rId33"/>
    <p:sldId id="1014" r:id="rId34"/>
    <p:sldId id="1015" r:id="rId35"/>
    <p:sldId id="1016" r:id="rId36"/>
    <p:sldId id="1017" r:id="rId37"/>
    <p:sldId id="1018" r:id="rId38"/>
    <p:sldId id="1019" r:id="rId39"/>
    <p:sldId id="1020" r:id="rId40"/>
    <p:sldId id="1021" r:id="rId41"/>
    <p:sldId id="1022" r:id="rId42"/>
    <p:sldId id="1023" r:id="rId43"/>
    <p:sldId id="1024" r:id="rId44"/>
    <p:sldId id="1025" r:id="rId45"/>
    <p:sldId id="1026" r:id="rId46"/>
    <p:sldId id="1027" r:id="rId47"/>
    <p:sldId id="1032" r:id="rId48"/>
    <p:sldId id="1028" r:id="rId49"/>
    <p:sldId id="1029" r:id="rId50"/>
    <p:sldId id="1030" r:id="rId51"/>
    <p:sldId id="1033" r:id="rId52"/>
    <p:sldId id="1034" r:id="rId53"/>
    <p:sldId id="1035" r:id="rId54"/>
  </p:sldIdLst>
  <p:sldSz cx="9144000" cy="5143500" type="screen16x9"/>
  <p:notesSz cx="7315200" cy="9601200"/>
  <p:custDataLst>
    <p:tags r:id="rId5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orient="horz" pos="948">
          <p15:clr>
            <a:srgbClr val="A4A3A4"/>
          </p15:clr>
        </p15:guide>
        <p15:guide id="3" orient="horz" pos="2916">
          <p15:clr>
            <a:srgbClr val="A4A3A4"/>
          </p15:clr>
        </p15:guide>
        <p15:guide id="4" pos="2880">
          <p15:clr>
            <a:srgbClr val="A4A3A4"/>
          </p15:clr>
        </p15:guide>
        <p15:guide id="5" pos="528">
          <p15:clr>
            <a:srgbClr val="A4A3A4"/>
          </p15:clr>
        </p15:guide>
        <p15:guide id="6" pos="4848">
          <p15:clr>
            <a:srgbClr val="A4A3A4"/>
          </p15:clr>
        </p15:guide>
        <p15:guide id="7" pos="2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7FD5"/>
    <a:srgbClr val="EAEAEA"/>
    <a:srgbClr val="0036A2"/>
    <a:srgbClr val="00257B"/>
    <a:srgbClr val="002060"/>
    <a:srgbClr val="57257D"/>
    <a:srgbClr val="0046D2"/>
    <a:srgbClr val="421C5E"/>
    <a:srgbClr val="2717F1"/>
    <a:srgbClr val="2923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722" autoAdjust="0"/>
    <p:restoredTop sz="98841" autoAdjust="0"/>
  </p:normalViewPr>
  <p:slideViewPr>
    <p:cSldViewPr>
      <p:cViewPr varScale="1">
        <p:scale>
          <a:sx n="158" d="100"/>
          <a:sy n="158" d="100"/>
        </p:scale>
        <p:origin x="144" y="420"/>
      </p:cViewPr>
      <p:guideLst>
        <p:guide orient="horz" pos="1620"/>
        <p:guide orient="horz" pos="948"/>
        <p:guide orient="horz" pos="2916"/>
        <p:guide pos="2880"/>
        <p:guide pos="528"/>
        <p:guide pos="4848"/>
        <p:guide pos="288"/>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GB" dirty="0"/>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DE1B0315-43B6-47A6-96E3-C38AAF8AA039}" type="datetimeFigureOut">
              <a:rPr lang="en-GB" smtClean="0"/>
              <a:pPr/>
              <a:t>20/07/2015</a:t>
            </a:fld>
            <a:endParaRPr lang="en-GB" dirty="0"/>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61" tIns="48331" rIns="96661" bIns="48331" rtlCol="0" anchor="ctr"/>
          <a:lstStyle/>
          <a:p>
            <a:endParaRPr lang="en-GB"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GB"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D624B386-297D-4EA4-B481-8F2DF21BB5EC}" type="slidenum">
              <a:rPr lang="en-GB" smtClean="0"/>
              <a:pPr/>
              <a:t>‹#›</a:t>
            </a:fld>
            <a:endParaRPr lang="en-GB" dirty="0"/>
          </a:p>
        </p:txBody>
      </p:sp>
    </p:spTree>
    <p:extLst>
      <p:ext uri="{BB962C8B-B14F-4D97-AF65-F5344CB8AC3E}">
        <p14:creationId xmlns:p14="http://schemas.microsoft.com/office/powerpoint/2010/main" val="1621634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1</a:t>
            </a:fld>
            <a:endParaRPr lang="en-GB" dirty="0"/>
          </a:p>
        </p:txBody>
      </p:sp>
    </p:spTree>
    <p:extLst>
      <p:ext uri="{BB962C8B-B14F-4D97-AF65-F5344CB8AC3E}">
        <p14:creationId xmlns:p14="http://schemas.microsoft.com/office/powerpoint/2010/main" val="1319098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2</a:t>
            </a:fld>
            <a:endParaRPr lang="en-GB" dirty="0"/>
          </a:p>
        </p:txBody>
      </p:sp>
    </p:spTree>
    <p:extLst>
      <p:ext uri="{BB962C8B-B14F-4D97-AF65-F5344CB8AC3E}">
        <p14:creationId xmlns:p14="http://schemas.microsoft.com/office/powerpoint/2010/main" val="2833228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3</a:t>
            </a:fld>
            <a:endParaRPr lang="en-GB" dirty="0"/>
          </a:p>
        </p:txBody>
      </p:sp>
    </p:spTree>
    <p:extLst>
      <p:ext uri="{BB962C8B-B14F-4D97-AF65-F5344CB8AC3E}">
        <p14:creationId xmlns:p14="http://schemas.microsoft.com/office/powerpoint/2010/main" val="23469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10</a:t>
            </a:fld>
            <a:endParaRPr lang="en-GB" dirty="0"/>
          </a:p>
        </p:txBody>
      </p:sp>
    </p:spTree>
    <p:extLst>
      <p:ext uri="{BB962C8B-B14F-4D97-AF65-F5344CB8AC3E}">
        <p14:creationId xmlns:p14="http://schemas.microsoft.com/office/powerpoint/2010/main" val="32203171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16</a:t>
            </a:fld>
            <a:endParaRPr lang="en-GB" dirty="0"/>
          </a:p>
        </p:txBody>
      </p:sp>
    </p:spTree>
    <p:extLst>
      <p:ext uri="{BB962C8B-B14F-4D97-AF65-F5344CB8AC3E}">
        <p14:creationId xmlns:p14="http://schemas.microsoft.com/office/powerpoint/2010/main" val="15883932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17</a:t>
            </a:fld>
            <a:endParaRPr lang="en-GB" dirty="0"/>
          </a:p>
        </p:txBody>
      </p:sp>
    </p:spTree>
    <p:extLst>
      <p:ext uri="{BB962C8B-B14F-4D97-AF65-F5344CB8AC3E}">
        <p14:creationId xmlns:p14="http://schemas.microsoft.com/office/powerpoint/2010/main" val="4202830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18</a:t>
            </a:fld>
            <a:endParaRPr lang="en-GB" dirty="0"/>
          </a:p>
        </p:txBody>
      </p:sp>
    </p:spTree>
    <p:extLst>
      <p:ext uri="{BB962C8B-B14F-4D97-AF65-F5344CB8AC3E}">
        <p14:creationId xmlns:p14="http://schemas.microsoft.com/office/powerpoint/2010/main" val="79784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19</a:t>
            </a:fld>
            <a:endParaRPr lang="en-GB" dirty="0"/>
          </a:p>
        </p:txBody>
      </p:sp>
    </p:spTree>
    <p:extLst>
      <p:ext uri="{BB962C8B-B14F-4D97-AF65-F5344CB8AC3E}">
        <p14:creationId xmlns:p14="http://schemas.microsoft.com/office/powerpoint/2010/main" val="22044539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22</a:t>
            </a:fld>
            <a:endParaRPr lang="en-GB" dirty="0"/>
          </a:p>
        </p:txBody>
      </p:sp>
    </p:spTree>
    <p:extLst>
      <p:ext uri="{BB962C8B-B14F-4D97-AF65-F5344CB8AC3E}">
        <p14:creationId xmlns:p14="http://schemas.microsoft.com/office/powerpoint/2010/main" val="19644054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23</a:t>
            </a:fld>
            <a:endParaRPr lang="en-GB" dirty="0"/>
          </a:p>
        </p:txBody>
      </p:sp>
    </p:spTree>
    <p:extLst>
      <p:ext uri="{BB962C8B-B14F-4D97-AF65-F5344CB8AC3E}">
        <p14:creationId xmlns:p14="http://schemas.microsoft.com/office/powerpoint/2010/main" val="8710656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24</a:t>
            </a:fld>
            <a:endParaRPr lang="en-GB" dirty="0"/>
          </a:p>
        </p:txBody>
      </p:sp>
    </p:spTree>
    <p:extLst>
      <p:ext uri="{BB962C8B-B14F-4D97-AF65-F5344CB8AC3E}">
        <p14:creationId xmlns:p14="http://schemas.microsoft.com/office/powerpoint/2010/main" val="19987293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25</a:t>
            </a:fld>
            <a:endParaRPr lang="en-GB" dirty="0"/>
          </a:p>
        </p:txBody>
      </p:sp>
    </p:spTree>
    <p:extLst>
      <p:ext uri="{BB962C8B-B14F-4D97-AF65-F5344CB8AC3E}">
        <p14:creationId xmlns:p14="http://schemas.microsoft.com/office/powerpoint/2010/main" val="37491544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26</a:t>
            </a:fld>
            <a:endParaRPr lang="en-GB" dirty="0"/>
          </a:p>
        </p:txBody>
      </p:sp>
    </p:spTree>
    <p:extLst>
      <p:ext uri="{BB962C8B-B14F-4D97-AF65-F5344CB8AC3E}">
        <p14:creationId xmlns:p14="http://schemas.microsoft.com/office/powerpoint/2010/main" val="8370837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27</a:t>
            </a:fld>
            <a:endParaRPr lang="en-GB" dirty="0"/>
          </a:p>
        </p:txBody>
      </p:sp>
    </p:spTree>
    <p:extLst>
      <p:ext uri="{BB962C8B-B14F-4D97-AF65-F5344CB8AC3E}">
        <p14:creationId xmlns:p14="http://schemas.microsoft.com/office/powerpoint/2010/main" val="20164575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28</a:t>
            </a:fld>
            <a:endParaRPr lang="en-GB" dirty="0"/>
          </a:p>
        </p:txBody>
      </p:sp>
    </p:spTree>
    <p:extLst>
      <p:ext uri="{BB962C8B-B14F-4D97-AF65-F5344CB8AC3E}">
        <p14:creationId xmlns:p14="http://schemas.microsoft.com/office/powerpoint/2010/main" val="40736641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29</a:t>
            </a:fld>
            <a:endParaRPr lang="en-GB" dirty="0"/>
          </a:p>
        </p:txBody>
      </p:sp>
    </p:spTree>
    <p:extLst>
      <p:ext uri="{BB962C8B-B14F-4D97-AF65-F5344CB8AC3E}">
        <p14:creationId xmlns:p14="http://schemas.microsoft.com/office/powerpoint/2010/main" val="1222182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30</a:t>
            </a:fld>
            <a:endParaRPr lang="en-GB" dirty="0"/>
          </a:p>
        </p:txBody>
      </p:sp>
    </p:spTree>
    <p:extLst>
      <p:ext uri="{BB962C8B-B14F-4D97-AF65-F5344CB8AC3E}">
        <p14:creationId xmlns:p14="http://schemas.microsoft.com/office/powerpoint/2010/main" val="183820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31</a:t>
            </a:fld>
            <a:endParaRPr lang="en-GB" dirty="0"/>
          </a:p>
        </p:txBody>
      </p:sp>
    </p:spTree>
    <p:extLst>
      <p:ext uri="{BB962C8B-B14F-4D97-AF65-F5344CB8AC3E}">
        <p14:creationId xmlns:p14="http://schemas.microsoft.com/office/powerpoint/2010/main" val="13780777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43</a:t>
            </a:fld>
            <a:endParaRPr lang="en-GB" dirty="0"/>
          </a:p>
        </p:txBody>
      </p:sp>
    </p:spTree>
    <p:extLst>
      <p:ext uri="{BB962C8B-B14F-4D97-AF65-F5344CB8AC3E}">
        <p14:creationId xmlns:p14="http://schemas.microsoft.com/office/powerpoint/2010/main" val="27828360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44</a:t>
            </a:fld>
            <a:endParaRPr lang="en-GB" dirty="0"/>
          </a:p>
        </p:txBody>
      </p:sp>
    </p:spTree>
    <p:extLst>
      <p:ext uri="{BB962C8B-B14F-4D97-AF65-F5344CB8AC3E}">
        <p14:creationId xmlns:p14="http://schemas.microsoft.com/office/powerpoint/2010/main" val="30636409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45</a:t>
            </a:fld>
            <a:endParaRPr lang="en-GB" dirty="0"/>
          </a:p>
        </p:txBody>
      </p:sp>
    </p:spTree>
    <p:extLst>
      <p:ext uri="{BB962C8B-B14F-4D97-AF65-F5344CB8AC3E}">
        <p14:creationId xmlns:p14="http://schemas.microsoft.com/office/powerpoint/2010/main" val="32542538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46</a:t>
            </a:fld>
            <a:endParaRPr lang="en-GB" dirty="0"/>
          </a:p>
        </p:txBody>
      </p:sp>
    </p:spTree>
    <p:extLst>
      <p:ext uri="{BB962C8B-B14F-4D97-AF65-F5344CB8AC3E}">
        <p14:creationId xmlns:p14="http://schemas.microsoft.com/office/powerpoint/2010/main" val="20819642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47</a:t>
            </a:fld>
            <a:endParaRPr lang="en-GB" dirty="0"/>
          </a:p>
        </p:txBody>
      </p:sp>
    </p:spTree>
    <p:extLst>
      <p:ext uri="{BB962C8B-B14F-4D97-AF65-F5344CB8AC3E}">
        <p14:creationId xmlns:p14="http://schemas.microsoft.com/office/powerpoint/2010/main" val="34113479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49</a:t>
            </a:fld>
            <a:endParaRPr lang="en-GB" dirty="0"/>
          </a:p>
        </p:txBody>
      </p:sp>
    </p:spTree>
    <p:extLst>
      <p:ext uri="{BB962C8B-B14F-4D97-AF65-F5344CB8AC3E}">
        <p14:creationId xmlns:p14="http://schemas.microsoft.com/office/powerpoint/2010/main" val="24202991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50</a:t>
            </a:fld>
            <a:endParaRPr lang="en-GB" dirty="0"/>
          </a:p>
        </p:txBody>
      </p:sp>
    </p:spTree>
    <p:extLst>
      <p:ext uri="{BB962C8B-B14F-4D97-AF65-F5344CB8AC3E}">
        <p14:creationId xmlns:p14="http://schemas.microsoft.com/office/powerpoint/2010/main" val="37053385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51</a:t>
            </a:fld>
            <a:endParaRPr lang="en-GB" dirty="0"/>
          </a:p>
        </p:txBody>
      </p:sp>
    </p:spTree>
    <p:extLst>
      <p:ext uri="{BB962C8B-B14F-4D97-AF65-F5344CB8AC3E}">
        <p14:creationId xmlns:p14="http://schemas.microsoft.com/office/powerpoint/2010/main" val="33101676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52</a:t>
            </a:fld>
            <a:endParaRPr lang="en-GB" dirty="0"/>
          </a:p>
        </p:txBody>
      </p:sp>
    </p:spTree>
    <p:extLst>
      <p:ext uri="{BB962C8B-B14F-4D97-AF65-F5344CB8AC3E}">
        <p14:creationId xmlns:p14="http://schemas.microsoft.com/office/powerpoint/2010/main" val="11229140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53</a:t>
            </a:fld>
            <a:endParaRPr lang="en-GB" dirty="0"/>
          </a:p>
        </p:txBody>
      </p:sp>
    </p:spTree>
    <p:extLst>
      <p:ext uri="{BB962C8B-B14F-4D97-AF65-F5344CB8AC3E}">
        <p14:creationId xmlns:p14="http://schemas.microsoft.com/office/powerpoint/2010/main" val="24321105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71452"/>
            <a:ext cx="7772400" cy="3428999"/>
          </a:xfrm>
        </p:spPr>
        <p:txBody>
          <a:bodyPr anchor="ctr">
            <a:noAutofit/>
          </a:bodyPr>
          <a:lstStyle>
            <a:lvl1pPr>
              <a:lnSpc>
                <a:spcPct val="100000"/>
              </a:lnSpc>
              <a:defRPr sz="8800" spc="-8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3600450"/>
            <a:ext cx="6858000" cy="6858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0C991ED-89EC-4A4D-84FD-00D20F0A7C43}" type="datetimeFigureOut">
              <a:rPr lang="en-US" smtClean="0"/>
              <a:pPr/>
              <a:t>20-Jul-15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Rectangle 8"/>
          <p:cNvSpPr/>
          <p:nvPr/>
        </p:nvSpPr>
        <p:spPr>
          <a:xfrm>
            <a:off x="9001124" y="3634740"/>
            <a:ext cx="142876" cy="150876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9001124" y="0"/>
            <a:ext cx="142876" cy="36347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0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10C991ED-89EC-4A4D-84FD-00D20F0A7C43}" type="datetimeFigureOut">
              <a:rPr lang="en-US" smtClean="0"/>
              <a:pPr/>
              <a:t>20-Jul-15</a:t>
            </a:fld>
            <a:endParaRPr lang="en-US" dirty="0"/>
          </a:p>
        </p:txBody>
      </p:sp>
      <p:sp>
        <p:nvSpPr>
          <p:cNvPr id="5" name="Footer Placeholder 4"/>
          <p:cNvSpPr>
            <a:spLocks noGrp="1"/>
          </p:cNvSpPr>
          <p:nvPr>
            <p:ph type="ftr" sz="quarter" idx="11"/>
          </p:nvPr>
        </p:nvSpPr>
        <p:spPr/>
        <p:txBody>
          <a:bodyPr/>
          <a:lstStyle/>
          <a:p>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2800" y="4394684"/>
            <a:ext cx="1857718" cy="748816"/>
          </a:xfrm>
          <a:prstGeom prst="rect">
            <a:avLst/>
          </a:prstGeom>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085853"/>
            <a:ext cx="7772400" cy="3240881"/>
          </a:xfrm>
        </p:spPr>
        <p:txBody>
          <a:bodyPr anchor="ctr">
            <a:noAutofit/>
          </a:bodyPr>
          <a:lstStyle>
            <a:lvl1pPr algn="l">
              <a:lnSpc>
                <a:spcPct val="100000"/>
              </a:lnSpc>
              <a:defRPr sz="4000" b="0" cap="all" spc="-80" baseline="0">
                <a:solidFill>
                  <a:schemeClr val="tx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71451"/>
            <a:ext cx="7772400" cy="800100"/>
          </a:xfrm>
        </p:spPr>
        <p:txBody>
          <a:bodyPr anchor="b">
            <a:noAutofit/>
          </a:bodyPr>
          <a:lstStyle>
            <a:lvl1pPr marL="0" indent="0">
              <a:buNone/>
              <a:defRPr sz="3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7" name="Date Placeholder 6"/>
          <p:cNvSpPr>
            <a:spLocks noGrp="1"/>
          </p:cNvSpPr>
          <p:nvPr>
            <p:ph type="dt" sz="half" idx="10"/>
          </p:nvPr>
        </p:nvSpPr>
        <p:spPr/>
        <p:txBody>
          <a:bodyPr/>
          <a:lstStyle/>
          <a:p>
            <a:fld id="{10C991ED-89EC-4A4D-84FD-00D20F0A7C43}" type="datetimeFigureOut">
              <a:rPr lang="en-US" smtClean="0"/>
              <a:pPr/>
              <a:t>20-Jul-15</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30680" y="1181101"/>
            <a:ext cx="329184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90160" y="1181101"/>
            <a:ext cx="329184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0C991ED-89EC-4A4D-84FD-00D20F0A7C43}" type="datetimeFigureOut">
              <a:rPr lang="en-US" smtClean="0"/>
              <a:pPr/>
              <a:t>20-Jul-15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rot="16200000">
            <a:off x="8391847" y="4368485"/>
            <a:ext cx="986791" cy="365125"/>
          </a:xfrm>
          <a:prstGeom prst="rect">
            <a:avLst/>
          </a:prstGeom>
        </p:spPr>
        <p:txBody>
          <a:bodyPr/>
          <a:lstStyle/>
          <a:p>
            <a:fld id="{32701143-21AF-4934-B448-9EADB71144BC}"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27632" y="1179576"/>
            <a:ext cx="3291840" cy="47982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627632" y="1694525"/>
            <a:ext cx="3291840" cy="28803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93208" y="1179576"/>
            <a:ext cx="3291840" cy="47982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5093208" y="1694525"/>
            <a:ext cx="3291840" cy="28803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0C991ED-89EC-4A4D-84FD-00D20F0A7C43}" type="datetimeFigureOut">
              <a:rPr lang="en-US" smtClean="0"/>
              <a:pPr/>
              <a:t>20-Jul-15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rot="16200000">
            <a:off x="8391847" y="4368485"/>
            <a:ext cx="986791" cy="365125"/>
          </a:xfrm>
          <a:prstGeom prst="rect">
            <a:avLst/>
          </a:prstGeom>
        </p:spPr>
        <p:txBody>
          <a:bodyPr/>
          <a:lstStyle/>
          <a:p>
            <a:fld id="{32701143-21AF-4934-B448-9EADB71144BC}"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0C991ED-89EC-4A4D-84FD-00D20F0A7C43}" type="datetimeFigureOut">
              <a:rPr lang="en-US" smtClean="0"/>
              <a:pPr/>
              <a:t>20-Jul-15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rot="16200000">
            <a:off x="8391847" y="4368485"/>
            <a:ext cx="986791" cy="365125"/>
          </a:xfrm>
          <a:prstGeom prst="rect">
            <a:avLst/>
          </a:prstGeom>
        </p:spPr>
        <p:txBody>
          <a:bodyPr/>
          <a:lstStyle/>
          <a:p>
            <a:fld id="{32701143-21AF-4934-B448-9EADB71144BC}"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C991ED-89EC-4A4D-84FD-00D20F0A7C43}" type="datetimeFigureOut">
              <a:rPr lang="en-US" smtClean="0"/>
              <a:pPr/>
              <a:t>20-Jul-15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rot="16200000">
            <a:off x="8391847" y="4368485"/>
            <a:ext cx="986791" cy="365125"/>
          </a:xfrm>
          <a:prstGeom prst="rect">
            <a:avLst/>
          </a:prstGeom>
        </p:spPr>
        <p:txBody>
          <a:bodyPr/>
          <a:lstStyle/>
          <a:p>
            <a:fld id="{32701143-21AF-4934-B448-9EADB71144B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00150"/>
            <a:ext cx="5111750" cy="33604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5" y="1200150"/>
            <a:ext cx="3008313" cy="336042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C991ED-89EC-4A4D-84FD-00D20F0A7C43}" type="datetimeFigureOut">
              <a:rPr lang="en-US" smtClean="0"/>
              <a:pPr/>
              <a:t>20-Jul-15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rot="16200000">
            <a:off x="8391847" y="4368485"/>
            <a:ext cx="986791" cy="365125"/>
          </a:xfrm>
          <a:prstGeom prst="rect">
            <a:avLst/>
          </a:prstGeom>
        </p:spPr>
        <p:txBody>
          <a:bodyPr/>
          <a:lstStyle/>
          <a:p>
            <a:fld id="{32701143-21AF-4934-B448-9EADB71144BC}" type="slidenum">
              <a:rPr lang="en-US" smtClean="0"/>
              <a:pPr/>
              <a:t>‹#›</a:t>
            </a:fld>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3634740"/>
            <a:ext cx="142876" cy="150876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1" y="0"/>
            <a:ext cx="9000877" cy="363474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457200" y="4286250"/>
            <a:ext cx="8153400" cy="3429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C991ED-89EC-4A4D-84FD-00D20F0A7C43}" type="datetimeFigureOut">
              <a:rPr lang="en-US" smtClean="0"/>
              <a:pPr/>
              <a:t>20-Jul-15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rot="16200000">
            <a:off x="8391847" y="4368485"/>
            <a:ext cx="986791" cy="365125"/>
          </a:xfrm>
          <a:prstGeom prst="rect">
            <a:avLst/>
          </a:prstGeom>
        </p:spPr>
        <p:txBody>
          <a:bodyPr/>
          <a:lstStyle>
            <a:lvl1pPr>
              <a:defRPr>
                <a:solidFill>
                  <a:schemeClr val="tx1"/>
                </a:solidFill>
              </a:defRPr>
            </a:lvl1pPr>
          </a:lstStyle>
          <a:p>
            <a:fld id="{32701143-21AF-4934-B448-9EADB71144BC}" type="slidenum">
              <a:rPr lang="en-US" smtClean="0"/>
              <a:pPr/>
              <a:t>‹#›</a:t>
            </a:fld>
            <a:endParaRPr lang="en-US" dirty="0"/>
          </a:p>
        </p:txBody>
      </p:sp>
      <p:sp>
        <p:nvSpPr>
          <p:cNvPr id="8" name="Title 7"/>
          <p:cNvSpPr>
            <a:spLocks noGrp="1"/>
          </p:cNvSpPr>
          <p:nvPr>
            <p:ph type="title"/>
          </p:nvPr>
        </p:nvSpPr>
        <p:spPr>
          <a:xfrm>
            <a:off x="457200" y="3714750"/>
            <a:ext cx="8153400" cy="571500"/>
          </a:xfrm>
        </p:spPr>
        <p:txBody>
          <a:bodyPr anchor="t">
            <a:normAutofit/>
          </a:bodyPr>
          <a:lstStyle>
            <a:lvl1pPr>
              <a:defRPr sz="3200"/>
            </a:lvl1pPr>
          </a:lstStyle>
          <a:p>
            <a:r>
              <a:rPr lang="en-US" smtClean="0"/>
              <a:t>Click to edit Master title style</a:t>
            </a:r>
            <a:endParaRPr lang="en-US" dirty="0"/>
          </a:p>
        </p:txBody>
      </p:sp>
      <p:sp>
        <p:nvSpPr>
          <p:cNvPr id="10" name="Rectangle 9"/>
          <p:cNvSpPr/>
          <p:nvPr/>
        </p:nvSpPr>
        <p:spPr>
          <a:xfrm>
            <a:off x="9001124" y="0"/>
            <a:ext cx="142876" cy="36347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C991ED-89EC-4A4D-84FD-00D20F0A7C43}" type="datetimeFigureOut">
              <a:rPr lang="en-US" smtClean="0"/>
              <a:pPr/>
              <a:t>20-Jul-15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rot="16200000">
            <a:off x="8391847" y="4368485"/>
            <a:ext cx="986791" cy="365125"/>
          </a:xfrm>
          <a:prstGeom prst="rect">
            <a:avLst/>
          </a:prstGeom>
        </p:spPr>
        <p:txBody>
          <a:bodyPr/>
          <a:lstStyle/>
          <a:p>
            <a:fld id="{32701143-21AF-4934-B448-9EADB71144BC}"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C991ED-89EC-4A4D-84FD-00D20F0A7C43}" type="datetimeFigureOut">
              <a:rPr lang="en-US" smtClean="0"/>
              <a:pPr/>
              <a:t>20-Jul-15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rot="16200000">
            <a:off x="8391847" y="4368485"/>
            <a:ext cx="986791" cy="365125"/>
          </a:xfrm>
          <a:prstGeom prst="rect">
            <a:avLst/>
          </a:prstGeom>
        </p:spPr>
        <p:txBody>
          <a:bodyPr/>
          <a:lstStyle/>
          <a:p>
            <a:fld id="{32701143-21AF-4934-B448-9EADB71144B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14539"/>
            <a:ext cx="8229600" cy="628411"/>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314451"/>
            <a:ext cx="7620000" cy="328017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4629151"/>
            <a:ext cx="3429000" cy="228600"/>
          </a:xfrm>
          <a:prstGeom prst="rect">
            <a:avLst/>
          </a:prstGeom>
        </p:spPr>
        <p:txBody>
          <a:bodyPr vert="horz" lIns="91440" tIns="45720" rIns="91440" bIns="0" rtlCol="0" anchor="b"/>
          <a:lstStyle>
            <a:lvl1pPr algn="l">
              <a:defRPr sz="1000">
                <a:solidFill>
                  <a:schemeClr val="tx1"/>
                </a:solidFill>
              </a:defRPr>
            </a:lvl1pPr>
          </a:lstStyle>
          <a:p>
            <a:fld id="{10C991ED-89EC-4A4D-84FD-00D20F0A7C43}" type="datetimeFigureOut">
              <a:rPr lang="en-US" smtClean="0"/>
              <a:pPr/>
              <a:t>20-Jul-15</a:t>
            </a:fld>
            <a:endParaRPr lang="en-US" dirty="0"/>
          </a:p>
        </p:txBody>
      </p:sp>
      <p:sp>
        <p:nvSpPr>
          <p:cNvPr id="5" name="Footer Placeholder 4"/>
          <p:cNvSpPr>
            <a:spLocks noGrp="1"/>
          </p:cNvSpPr>
          <p:nvPr>
            <p:ph type="ftr" sz="quarter" idx="3"/>
          </p:nvPr>
        </p:nvSpPr>
        <p:spPr>
          <a:xfrm>
            <a:off x="457200" y="4869657"/>
            <a:ext cx="3429000" cy="212884"/>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162800" y="4394684"/>
            <a:ext cx="1857718" cy="748816"/>
          </a:xfrm>
          <a:prstGeom prst="rect">
            <a:avLst/>
          </a:prstGeom>
        </p:spPr>
      </p:pic>
    </p:spTree>
  </p:cSld>
  <p:clrMap bg1="lt1" tx1="dk1" bg2="lt2" tx2="dk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 id="2147484019" r:id="rId11"/>
  </p:sldLayoutIdLst>
  <p:timing>
    <p:tnLst>
      <p:par>
        <p:cTn id="1" dur="indefinite" restart="never" nodeType="tmRoot"/>
      </p:par>
    </p:tnLst>
  </p:timing>
  <p:txStyles>
    <p:titleStyle>
      <a:lvl1pPr algn="l" defTabSz="914400" rtl="0" eaLnBrk="1" latinLnBrk="0" hangingPunct="1">
        <a:spcBef>
          <a:spcPct val="0"/>
        </a:spcBef>
        <a:buNone/>
        <a:defRPr sz="30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rgbClr val="297FD5"/>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2.png"/><Relationship Id="rId5" Type="http://schemas.openxmlformats.org/officeDocument/2006/relationships/image" Target="../media/image20.png"/><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21.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21.jp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25.jp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26.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28.png"/><Relationship Id="rId4" Type="http://schemas.openxmlformats.org/officeDocument/2006/relationships/image" Target="../media/image27.jp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29.jp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30.jp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31.jpg"/></Relationships>
</file>

<file path=ppt/slides/_rels/slide3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48.xml.rels><?xml version="1.0" encoding="UTF-8" standalone="yes"?>
<Relationships xmlns="http://schemas.openxmlformats.org/package/2006/relationships"><Relationship Id="rId2" Type="http://schemas.openxmlformats.org/officeDocument/2006/relationships/hyperlink" Target="http://www.google.com/intl/en_uk/adwordseditor/"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9.xml"/><Relationship Id="rId5" Type="http://schemas.openxmlformats.org/officeDocument/2006/relationships/image" Target="../media/image4.pn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t="-12000" b="-12000"/>
          </a:stretch>
        </a:blip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 y="895350"/>
            <a:ext cx="8404825" cy="3086004"/>
          </a:xfrm>
          <a:prstGeom prst="rect">
            <a:avLst/>
          </a:prstGeom>
        </p:spPr>
      </p:pic>
    </p:spTree>
    <p:custDataLst>
      <p:tags r:id="rId1"/>
    </p:custDataLst>
    <p:extLst>
      <p:ext uri="{BB962C8B-B14F-4D97-AF65-F5344CB8AC3E}">
        <p14:creationId xmlns:p14="http://schemas.microsoft.com/office/powerpoint/2010/main" val="2535979180"/>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00150"/>
            <a:ext cx="8991600" cy="2247900"/>
          </a:xfrm>
        </p:spPr>
        <p:txBody>
          <a:bodyPr>
            <a:noAutofit/>
          </a:bodyPr>
          <a:lstStyle/>
          <a:p>
            <a:pPr marL="114300" lvl="0" algn="ctr">
              <a:spcBef>
                <a:spcPts val="400"/>
              </a:spcBef>
              <a:spcAft>
                <a:spcPts val="600"/>
              </a:spcAft>
              <a:buNone/>
            </a:pPr>
            <a:r>
              <a:rPr lang="en-US" sz="4800" b="1" dirty="0" smtClean="0">
                <a:ln w="12700">
                  <a:noFill/>
                </a:ln>
                <a:solidFill>
                  <a:srgbClr val="00257B"/>
                </a:solidFill>
                <a:effectLst>
                  <a:outerShdw blurRad="50800" dist="38100" dir="2700000" algn="tl" rotWithShape="0">
                    <a:prstClr val="black">
                      <a:alpha val="40000"/>
                    </a:prstClr>
                  </a:outerShdw>
                </a:effectLst>
              </a:rPr>
              <a:t>SEMINAR FOUR:</a:t>
            </a:r>
          </a:p>
          <a:p>
            <a:pPr marL="114300" lvl="0" algn="ctr">
              <a:spcBef>
                <a:spcPts val="400"/>
              </a:spcBef>
            </a:pPr>
            <a:r>
              <a:rPr lang="en-US" sz="4800" dirty="0">
                <a:ln w="12700">
                  <a:noFill/>
                </a:ln>
                <a:solidFill>
                  <a:srgbClr val="00257B"/>
                </a:solidFill>
                <a:effectLst>
                  <a:outerShdw blurRad="50800" dist="38100" dir="2700000" algn="tl" rotWithShape="0">
                    <a:prstClr val="black">
                      <a:alpha val="40000"/>
                    </a:prstClr>
                  </a:outerShdw>
                </a:effectLst>
              </a:rPr>
              <a:t>The Secrets of the PPC </a:t>
            </a:r>
            <a:br>
              <a:rPr lang="en-US" sz="4800" dirty="0">
                <a:ln w="12700">
                  <a:noFill/>
                </a:ln>
                <a:solidFill>
                  <a:srgbClr val="00257B"/>
                </a:solidFill>
                <a:effectLst>
                  <a:outerShdw blurRad="50800" dist="38100" dir="2700000" algn="tl" rotWithShape="0">
                    <a:prstClr val="black">
                      <a:alpha val="40000"/>
                    </a:prstClr>
                  </a:outerShdw>
                </a:effectLst>
              </a:rPr>
            </a:br>
            <a:r>
              <a:rPr lang="en-US" sz="4800" dirty="0">
                <a:ln w="12700">
                  <a:noFill/>
                </a:ln>
                <a:solidFill>
                  <a:srgbClr val="00257B"/>
                </a:solidFill>
                <a:effectLst>
                  <a:outerShdw blurRad="50800" dist="38100" dir="2700000" algn="tl" rotWithShape="0">
                    <a:prstClr val="black">
                      <a:alpha val="40000"/>
                    </a:prstClr>
                  </a:outerShdw>
                </a:effectLst>
              </a:rPr>
              <a:t>and Internet Marketing Millionaires</a:t>
            </a:r>
          </a:p>
        </p:txBody>
      </p:sp>
    </p:spTree>
    <p:custDataLst>
      <p:tags r:id="rId1"/>
    </p:custDataLst>
    <p:extLst>
      <p:ext uri="{BB962C8B-B14F-4D97-AF65-F5344CB8AC3E}">
        <p14:creationId xmlns:p14="http://schemas.microsoft.com/office/powerpoint/2010/main" val="13042702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anim calcmode="lin" valueType="num">
                                      <p:cBhvr>
                                        <p:cTn id="10" dur="500" fill="hold"/>
                                        <p:tgtEl>
                                          <p:spTgt spid="3">
                                            <p:txEl>
                                              <p:pRg st="0" end="0"/>
                                            </p:txEl>
                                          </p:spTgt>
                                        </p:tgtEl>
                                        <p:attrNameLst>
                                          <p:attrName>ppt_x</p:attrName>
                                        </p:attrNameLst>
                                      </p:cBhvr>
                                      <p:tavLst>
                                        <p:tav tm="0">
                                          <p:val>
                                            <p:fltVal val="0.5"/>
                                          </p:val>
                                        </p:tav>
                                        <p:tav tm="100000">
                                          <p:val>
                                            <p:strVal val="#ppt_x"/>
                                          </p:val>
                                        </p:tav>
                                      </p:tavLst>
                                    </p:anim>
                                    <p:anim calcmode="lin" valueType="num">
                                      <p:cBhvr>
                                        <p:cTn id="11" dur="500" fill="hold"/>
                                        <p:tgtEl>
                                          <p:spTgt spid="3">
                                            <p:txEl>
                                              <p:pRg st="0" end="0"/>
                                            </p:txEl>
                                          </p:spTgt>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7" dur="500"/>
                                        <p:tgtEl>
                                          <p:spTgt spid="3">
                                            <p:txEl>
                                              <p:pRg st="1" end="1"/>
                                            </p:txEl>
                                          </p:spTgt>
                                        </p:tgtEl>
                                      </p:cBhvr>
                                    </p:animEffect>
                                    <p:anim calcmode="lin" valueType="num">
                                      <p:cBhvr>
                                        <p:cTn id="18" dur="500" fill="hold"/>
                                        <p:tgtEl>
                                          <p:spTgt spid="3">
                                            <p:txEl>
                                              <p:pRg st="1" end="1"/>
                                            </p:txEl>
                                          </p:spTgt>
                                        </p:tgtEl>
                                        <p:attrNameLst>
                                          <p:attrName>ppt_x</p:attrName>
                                        </p:attrNameLst>
                                      </p:cBhvr>
                                      <p:tavLst>
                                        <p:tav tm="0">
                                          <p:val>
                                            <p:fltVal val="0.5"/>
                                          </p:val>
                                        </p:tav>
                                        <p:tav tm="100000">
                                          <p:val>
                                            <p:strVal val="#ppt_x"/>
                                          </p:val>
                                        </p:tav>
                                      </p:tavLst>
                                    </p:anim>
                                    <p:anim calcmode="lin" valueType="num">
                                      <p:cBhvr>
                                        <p:cTn id="19" dur="500" fill="hold"/>
                                        <p:tgtEl>
                                          <p:spTgt spid="3">
                                            <p:txEl>
                                              <p:pRg st="1" end="1"/>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350"/>
            <a:ext cx="8382000" cy="571500"/>
          </a:xfrm>
        </p:spPr>
        <p:txBody>
          <a:bodyPr>
            <a:noAutofit/>
          </a:bodyPr>
          <a:lstStyle/>
          <a:p>
            <a:r>
              <a:rPr lang="en-US" b="1" dirty="0">
                <a:solidFill>
                  <a:srgbClr val="002060"/>
                </a:solidFill>
              </a:rPr>
              <a:t>Bidding Options</a:t>
            </a:r>
          </a:p>
        </p:txBody>
      </p:sp>
      <p:sp>
        <p:nvSpPr>
          <p:cNvPr id="3" name="Content Placeholder 2"/>
          <p:cNvSpPr>
            <a:spLocks noGrp="1"/>
          </p:cNvSpPr>
          <p:nvPr>
            <p:ph idx="1"/>
          </p:nvPr>
        </p:nvSpPr>
        <p:spPr>
          <a:xfrm>
            <a:off x="685800" y="1123950"/>
            <a:ext cx="8305800" cy="3733800"/>
          </a:xfrm>
        </p:spPr>
        <p:txBody>
          <a:bodyPr>
            <a:normAutofit/>
          </a:bodyPr>
          <a:lstStyle/>
          <a:p>
            <a:r>
              <a:rPr lang="en-US" sz="2500" dirty="0"/>
              <a:t> </a:t>
            </a:r>
            <a:r>
              <a:rPr lang="en-US" sz="2500" dirty="0" smtClean="0"/>
              <a:t>In </a:t>
            </a:r>
            <a:r>
              <a:rPr lang="en-US" sz="2500" dirty="0"/>
              <a:t>your Campaign Settings (</a:t>
            </a:r>
            <a:r>
              <a:rPr lang="en-US" sz="2500" dirty="0" smtClean="0">
                <a:solidFill>
                  <a:srgbClr val="297FD5"/>
                </a:solidFill>
              </a:rPr>
              <a:t>Campaigns</a:t>
            </a:r>
            <a:r>
              <a:rPr lang="en-US" sz="2500" dirty="0" smtClean="0"/>
              <a:t>, </a:t>
            </a:r>
            <a:r>
              <a:rPr lang="en-US" sz="2500" dirty="0"/>
              <a:t>then </a:t>
            </a:r>
            <a:r>
              <a:rPr lang="en-US" sz="2500" dirty="0" smtClean="0"/>
              <a:t/>
            </a:r>
            <a:br>
              <a:rPr lang="en-US" sz="2500" dirty="0" smtClean="0"/>
            </a:br>
            <a:r>
              <a:rPr lang="en-US" sz="2500" dirty="0" smtClean="0">
                <a:solidFill>
                  <a:srgbClr val="297FD5"/>
                </a:solidFill>
              </a:rPr>
              <a:t>Settings</a:t>
            </a:r>
            <a:r>
              <a:rPr lang="en-US" sz="2500" dirty="0" smtClean="0"/>
              <a:t>), </a:t>
            </a:r>
            <a:r>
              <a:rPr lang="en-US" sz="2500" dirty="0"/>
              <a:t>you have some options that deal </a:t>
            </a:r>
            <a:r>
              <a:rPr lang="en-US" sz="2500" dirty="0" smtClean="0"/>
              <a:t/>
            </a:r>
            <a:br>
              <a:rPr lang="en-US" sz="2500" dirty="0" smtClean="0"/>
            </a:br>
            <a:r>
              <a:rPr lang="en-US" sz="2500" dirty="0" smtClean="0"/>
              <a:t>with </a:t>
            </a:r>
            <a:r>
              <a:rPr lang="en-US" sz="2500" dirty="0"/>
              <a:t>how your bidding and budget are handled.</a:t>
            </a:r>
          </a:p>
          <a:p>
            <a:r>
              <a:rPr lang="en-US" sz="2500" dirty="0"/>
              <a:t> </a:t>
            </a:r>
            <a:br>
              <a:rPr lang="en-US" sz="2500" dirty="0"/>
            </a:br>
            <a:r>
              <a:rPr lang="en-US" sz="2500" dirty="0"/>
              <a:t> </a:t>
            </a:r>
          </a:p>
          <a:p>
            <a:pPr marL="342891">
              <a:lnSpc>
                <a:spcPts val="2700"/>
              </a:lnSpc>
              <a:spcBef>
                <a:spcPts val="400"/>
              </a:spcBef>
              <a:buClr>
                <a:srgbClr val="292349"/>
              </a:buClr>
              <a:buSzPct val="100000"/>
              <a:tabLst>
                <a:tab pos="800080" algn="l"/>
                <a:tab pos="1085823" algn="l"/>
              </a:tabLst>
            </a:pPr>
            <a:endParaRPr lang="en-US" sz="2500" dirty="0">
              <a:solidFill>
                <a:srgbClr val="292934"/>
              </a:solidFill>
            </a:endParaRPr>
          </a:p>
          <a:p>
            <a:pPr marL="742931" indent="-400040">
              <a:spcBef>
                <a:spcPts val="400"/>
              </a:spcBef>
              <a:buClr>
                <a:srgbClr val="292349"/>
              </a:buClr>
              <a:buSzPct val="100000"/>
              <a:tabLst>
                <a:tab pos="800080" algn="l"/>
                <a:tab pos="1085823" algn="l"/>
              </a:tabLst>
            </a:pPr>
            <a:endParaRPr lang="en-US" sz="2500" dirty="0">
              <a:solidFill>
                <a:srgbClr val="292934"/>
              </a:solidFill>
            </a:endParaRPr>
          </a:p>
        </p:txBody>
      </p:sp>
      <p:sp>
        <p:nvSpPr>
          <p:cNvPr id="4" name="Rectangle 3"/>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ustDataLst>
      <p:tags r:id="rId1"/>
    </p:custDataLst>
    <p:extLst>
      <p:ext uri="{BB962C8B-B14F-4D97-AF65-F5344CB8AC3E}">
        <p14:creationId xmlns:p14="http://schemas.microsoft.com/office/powerpoint/2010/main" val="3576877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150"/>
            <a:ext cx="8229600" cy="628411"/>
          </a:xfrm>
        </p:spPr>
        <p:txBody>
          <a:bodyPr/>
          <a:lstStyle/>
          <a:p>
            <a:r>
              <a:rPr lang="en-US" b="1" dirty="0">
                <a:solidFill>
                  <a:srgbClr val="002060"/>
                </a:solidFill>
              </a:rPr>
              <a:t>Bidding Options</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600" y="1200150"/>
            <a:ext cx="10545480" cy="2746782"/>
          </a:xfrm>
        </p:spPr>
      </p:pic>
      <p:sp>
        <p:nvSpPr>
          <p:cNvPr id="4" name="Rectangle 3"/>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883986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2060"/>
                </a:solidFill>
              </a:rPr>
              <a:t>Bidding Options</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98700" y="895350"/>
            <a:ext cx="4191000" cy="4146495"/>
          </a:xfrm>
        </p:spPr>
      </p:pic>
      <p:sp>
        <p:nvSpPr>
          <p:cNvPr id="4" name="Rectangle 3"/>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2930497"/>
            <a:ext cx="6553200" cy="1599038"/>
          </a:xfrm>
          <a:prstGeom prst="rect">
            <a:avLst/>
          </a:prstGeom>
        </p:spPr>
      </p:pic>
    </p:spTree>
    <p:extLst>
      <p:ext uri="{BB962C8B-B14F-4D97-AF65-F5344CB8AC3E}">
        <p14:creationId xmlns:p14="http://schemas.microsoft.com/office/powerpoint/2010/main" val="3569374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2060"/>
                </a:solidFill>
              </a:rPr>
              <a:t>Bidding Options</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81200" y="895350"/>
            <a:ext cx="4691768" cy="4114800"/>
          </a:xfrm>
        </p:spPr>
      </p:pic>
      <p:sp>
        <p:nvSpPr>
          <p:cNvPr id="4" name="Rectangle 3"/>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2952750"/>
            <a:ext cx="8509907" cy="1643293"/>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62800" y="4394684"/>
            <a:ext cx="1857718" cy="748816"/>
          </a:xfrm>
          <a:prstGeom prst="rect">
            <a:avLst/>
          </a:prstGeom>
        </p:spPr>
      </p:pic>
    </p:spTree>
    <p:extLst>
      <p:ext uri="{BB962C8B-B14F-4D97-AF65-F5344CB8AC3E}">
        <p14:creationId xmlns:p14="http://schemas.microsoft.com/office/powerpoint/2010/main" val="2538473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2060"/>
                </a:solidFill>
              </a:rPr>
              <a:t>Bidding Options</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7675" y="971550"/>
            <a:ext cx="8995980" cy="3657600"/>
          </a:xfrm>
        </p:spPr>
      </p:pic>
      <p:sp>
        <p:nvSpPr>
          <p:cNvPr id="4" name="Rectangle 3"/>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228956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2060"/>
                </a:solidFill>
              </a:rPr>
              <a:t>Bidding Options</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200150"/>
            <a:ext cx="7620000" cy="3028143"/>
          </a:xfrm>
        </p:spPr>
      </p:pic>
      <p:sp>
        <p:nvSpPr>
          <p:cNvPr id="4" name="Rectangle 3"/>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687968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2060"/>
                </a:solidFill>
              </a:rPr>
              <a:t>Bidding Options</a:t>
            </a:r>
            <a:endParaRPr lang="en-US" dirty="0"/>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r="18081"/>
          <a:stretch/>
        </p:blipFill>
        <p:spPr>
          <a:xfrm>
            <a:off x="609601" y="971550"/>
            <a:ext cx="6324600" cy="3886200"/>
          </a:xfrm>
        </p:spPr>
      </p:pic>
      <p:sp>
        <p:nvSpPr>
          <p:cNvPr id="5" name="Rectangle 4"/>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982464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71450"/>
            <a:ext cx="8382000" cy="571500"/>
          </a:xfrm>
        </p:spPr>
        <p:txBody>
          <a:bodyPr>
            <a:noAutofit/>
          </a:bodyPr>
          <a:lstStyle/>
          <a:p>
            <a:r>
              <a:rPr lang="en-GB" b="1" dirty="0" smtClean="0"/>
              <a:t> Time: </a:t>
            </a:r>
            <a:r>
              <a:rPr lang="en-GB" b="1" dirty="0"/>
              <a:t>Ad Schedule</a:t>
            </a:r>
            <a:endParaRPr lang="en-US" b="1" dirty="0"/>
          </a:p>
        </p:txBody>
      </p:sp>
      <p:sp>
        <p:nvSpPr>
          <p:cNvPr id="3" name="Content Placeholder 2"/>
          <p:cNvSpPr>
            <a:spLocks noGrp="1"/>
          </p:cNvSpPr>
          <p:nvPr>
            <p:ph idx="1"/>
          </p:nvPr>
        </p:nvSpPr>
        <p:spPr>
          <a:xfrm>
            <a:off x="609600" y="1123950"/>
            <a:ext cx="8001000" cy="3733800"/>
          </a:xfrm>
        </p:spPr>
        <p:txBody>
          <a:bodyPr>
            <a:normAutofit/>
          </a:bodyPr>
          <a:lstStyle/>
          <a:p>
            <a:pPr>
              <a:spcAft>
                <a:spcPts val="1800"/>
              </a:spcAft>
            </a:pPr>
            <a:r>
              <a:rPr lang="en-GB" sz="2400" dirty="0" smtClean="0"/>
              <a:t>If </a:t>
            </a:r>
            <a:r>
              <a:rPr lang="en-GB" sz="2400" dirty="0"/>
              <a:t>you advertise on TV and Radio, you will often specify the time of day that you want your ads to appear, because you know that you get a better response on certain days or at certain </a:t>
            </a:r>
            <a:r>
              <a:rPr lang="en-GB" sz="2400" dirty="0" smtClean="0"/>
              <a:t>times.</a:t>
            </a:r>
          </a:p>
          <a:p>
            <a:pPr>
              <a:spcAft>
                <a:spcPts val="1800"/>
              </a:spcAft>
            </a:pPr>
            <a:r>
              <a:rPr lang="en-GB" sz="2400" dirty="0" smtClean="0"/>
              <a:t>Google </a:t>
            </a:r>
            <a:r>
              <a:rPr lang="en-GB" sz="2400" dirty="0"/>
              <a:t>allows you to do the same. Select ‘Campaigns’ and ‘Settings’ and click on the ‘Edit Ad Schedule’ button.</a:t>
            </a:r>
            <a:endParaRPr lang="en-US" sz="2400" dirty="0"/>
          </a:p>
          <a:p>
            <a:pPr marL="742931" indent="-400040">
              <a:spcBef>
                <a:spcPts val="400"/>
              </a:spcBef>
              <a:buClr>
                <a:srgbClr val="292349"/>
              </a:buClr>
              <a:buSzPct val="100000"/>
              <a:tabLst>
                <a:tab pos="800080" algn="l"/>
                <a:tab pos="1085823" algn="l"/>
              </a:tabLst>
            </a:pPr>
            <a:endParaRPr lang="en-US" sz="3200" dirty="0">
              <a:solidFill>
                <a:srgbClr val="292934"/>
              </a:solidFill>
            </a:endParaRPr>
          </a:p>
        </p:txBody>
      </p:sp>
      <p:sp>
        <p:nvSpPr>
          <p:cNvPr id="4" name="Rectangle 3"/>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ustDataLst>
      <p:tags r:id="rId1"/>
    </p:custDataLst>
    <p:extLst>
      <p:ext uri="{BB962C8B-B14F-4D97-AF65-F5344CB8AC3E}">
        <p14:creationId xmlns:p14="http://schemas.microsoft.com/office/powerpoint/2010/main" val="612549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71600" y="742950"/>
            <a:ext cx="5695110" cy="4038600"/>
          </a:xfrm>
        </p:spPr>
      </p:pic>
      <p:sp>
        <p:nvSpPr>
          <p:cNvPr id="6" name="Title 1"/>
          <p:cNvSpPr>
            <a:spLocks noGrp="1"/>
          </p:cNvSpPr>
          <p:nvPr>
            <p:ph type="title"/>
          </p:nvPr>
        </p:nvSpPr>
        <p:spPr>
          <a:xfrm>
            <a:off x="381000" y="171450"/>
            <a:ext cx="8382000" cy="571500"/>
          </a:xfrm>
        </p:spPr>
        <p:txBody>
          <a:bodyPr>
            <a:noAutofit/>
          </a:bodyPr>
          <a:lstStyle/>
          <a:p>
            <a:r>
              <a:rPr lang="en-GB" b="1" dirty="0" smtClean="0"/>
              <a:t> Time: </a:t>
            </a:r>
            <a:r>
              <a:rPr lang="en-GB" b="1" dirty="0"/>
              <a:t>Ad Schedule</a:t>
            </a:r>
            <a:endParaRPr lang="en-US" b="1" dirty="0"/>
          </a:p>
        </p:txBody>
      </p:sp>
      <p:sp>
        <p:nvSpPr>
          <p:cNvPr id="7" name="Rectangle 6"/>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855521"/>
            <a:ext cx="6857438" cy="2983179"/>
          </a:xfrm>
          <a:prstGeom prst="rect">
            <a:avLst/>
          </a:prstGeom>
        </p:spPr>
      </p:pic>
    </p:spTree>
    <p:extLst>
      <p:ext uri="{BB962C8B-B14F-4D97-AF65-F5344CB8AC3E}">
        <p14:creationId xmlns:p14="http://schemas.microsoft.com/office/powerpoint/2010/main" val="642346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3000" y="895350"/>
            <a:ext cx="7943055" cy="3429000"/>
          </a:xfrm>
        </p:spPr>
      </p:pic>
      <p:sp>
        <p:nvSpPr>
          <p:cNvPr id="6" name="Title 1"/>
          <p:cNvSpPr>
            <a:spLocks noGrp="1"/>
          </p:cNvSpPr>
          <p:nvPr>
            <p:ph type="title"/>
          </p:nvPr>
        </p:nvSpPr>
        <p:spPr>
          <a:xfrm>
            <a:off x="381000" y="171450"/>
            <a:ext cx="8382000" cy="571500"/>
          </a:xfrm>
        </p:spPr>
        <p:txBody>
          <a:bodyPr>
            <a:noAutofit/>
          </a:bodyPr>
          <a:lstStyle/>
          <a:p>
            <a:r>
              <a:rPr lang="en-GB" b="1" dirty="0" smtClean="0"/>
              <a:t> Time: </a:t>
            </a:r>
            <a:r>
              <a:rPr lang="en-GB" b="1" dirty="0"/>
              <a:t>Ad Schedule</a:t>
            </a:r>
            <a:endParaRPr lang="en-US" b="1" dirty="0"/>
          </a:p>
        </p:txBody>
      </p:sp>
      <p:sp>
        <p:nvSpPr>
          <p:cNvPr id="7" name="Rectangle 6"/>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525763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399" y="895350"/>
            <a:ext cx="8407449" cy="3429000"/>
          </a:xfrm>
        </p:spPr>
      </p:pic>
      <p:sp>
        <p:nvSpPr>
          <p:cNvPr id="6" name="Title 1"/>
          <p:cNvSpPr>
            <a:spLocks noGrp="1"/>
          </p:cNvSpPr>
          <p:nvPr>
            <p:ph type="title"/>
          </p:nvPr>
        </p:nvSpPr>
        <p:spPr>
          <a:xfrm>
            <a:off x="381000" y="171450"/>
            <a:ext cx="8382000" cy="571500"/>
          </a:xfrm>
        </p:spPr>
        <p:txBody>
          <a:bodyPr>
            <a:noAutofit/>
          </a:bodyPr>
          <a:lstStyle/>
          <a:p>
            <a:r>
              <a:rPr lang="en-GB" b="1" dirty="0" smtClean="0"/>
              <a:t> Time: </a:t>
            </a:r>
            <a:r>
              <a:rPr lang="en-GB" b="1" dirty="0"/>
              <a:t>Ad Schedule</a:t>
            </a:r>
            <a:endParaRPr lang="en-US" b="1" dirty="0"/>
          </a:p>
        </p:txBody>
      </p:sp>
      <p:sp>
        <p:nvSpPr>
          <p:cNvPr id="7" name="Rectangle 6"/>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1624041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799" y="971550"/>
            <a:ext cx="7227931" cy="3352800"/>
          </a:xfrm>
        </p:spPr>
      </p:pic>
      <p:sp>
        <p:nvSpPr>
          <p:cNvPr id="6" name="Title 1"/>
          <p:cNvSpPr>
            <a:spLocks noGrp="1"/>
          </p:cNvSpPr>
          <p:nvPr>
            <p:ph type="title"/>
          </p:nvPr>
        </p:nvSpPr>
        <p:spPr>
          <a:xfrm>
            <a:off x="381000" y="171450"/>
            <a:ext cx="8382000" cy="571500"/>
          </a:xfrm>
        </p:spPr>
        <p:txBody>
          <a:bodyPr>
            <a:noAutofit/>
          </a:bodyPr>
          <a:lstStyle/>
          <a:p>
            <a:r>
              <a:rPr lang="en-GB" b="1" dirty="0" smtClean="0"/>
              <a:t> Time: </a:t>
            </a:r>
            <a:r>
              <a:rPr lang="en-GB" b="1" dirty="0"/>
              <a:t>Ad Schedule</a:t>
            </a:r>
            <a:endParaRPr lang="en-US" b="1" dirty="0"/>
          </a:p>
        </p:txBody>
      </p:sp>
      <p:sp>
        <p:nvSpPr>
          <p:cNvPr id="7" name="Rectangle 6"/>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4052190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24000" y="971550"/>
            <a:ext cx="4891904" cy="3962400"/>
          </a:xfrm>
        </p:spPr>
      </p:pic>
      <p:sp>
        <p:nvSpPr>
          <p:cNvPr id="6" name="Title 1"/>
          <p:cNvSpPr>
            <a:spLocks noGrp="1"/>
          </p:cNvSpPr>
          <p:nvPr>
            <p:ph type="title"/>
          </p:nvPr>
        </p:nvSpPr>
        <p:spPr>
          <a:xfrm>
            <a:off x="381000" y="171450"/>
            <a:ext cx="8382000" cy="571500"/>
          </a:xfrm>
        </p:spPr>
        <p:txBody>
          <a:bodyPr>
            <a:noAutofit/>
          </a:bodyPr>
          <a:lstStyle/>
          <a:p>
            <a:r>
              <a:rPr lang="en-GB" b="1" dirty="0" smtClean="0"/>
              <a:t> Time: </a:t>
            </a:r>
            <a:r>
              <a:rPr lang="en-GB" b="1" dirty="0"/>
              <a:t>Ad Schedule</a:t>
            </a:r>
            <a:endParaRPr lang="en-US" b="1" dirty="0"/>
          </a:p>
        </p:txBody>
      </p:sp>
      <p:sp>
        <p:nvSpPr>
          <p:cNvPr id="7" name="Rectangle 6"/>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517516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350"/>
            <a:ext cx="8382000" cy="571500"/>
          </a:xfrm>
        </p:spPr>
        <p:txBody>
          <a:bodyPr>
            <a:noAutofit/>
          </a:bodyPr>
          <a:lstStyle/>
          <a:p>
            <a:r>
              <a:rPr lang="en-US" b="1" dirty="0"/>
              <a:t>Delivery Method</a:t>
            </a:r>
            <a:endParaRPr lang="en-US" dirty="0"/>
          </a:p>
        </p:txBody>
      </p:sp>
      <p:pic>
        <p:nvPicPr>
          <p:cNvPr id="5" name="Content Placeholder 4"/>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1600200" y="895350"/>
            <a:ext cx="5224789" cy="3962400"/>
          </a:xfrm>
        </p:spPr>
      </p:pic>
      <p:sp>
        <p:nvSpPr>
          <p:cNvPr id="4" name="Rectangle 3"/>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895600"/>
            <a:ext cx="9144000" cy="1913693"/>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62800" y="4394684"/>
            <a:ext cx="1857718" cy="748816"/>
          </a:xfrm>
          <a:prstGeom prst="rect">
            <a:avLst/>
          </a:prstGeom>
        </p:spPr>
      </p:pic>
    </p:spTree>
    <p:custDataLst>
      <p:tags r:id="rId1"/>
    </p:custDataLst>
    <p:extLst>
      <p:ext uri="{BB962C8B-B14F-4D97-AF65-F5344CB8AC3E}">
        <p14:creationId xmlns:p14="http://schemas.microsoft.com/office/powerpoint/2010/main" val="442461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350"/>
            <a:ext cx="8382000" cy="571500"/>
          </a:xfrm>
        </p:spPr>
        <p:txBody>
          <a:bodyPr>
            <a:noAutofit/>
          </a:bodyPr>
          <a:lstStyle/>
          <a:p>
            <a:r>
              <a:rPr lang="en-US" b="1" dirty="0"/>
              <a:t>Delivery Method</a:t>
            </a:r>
            <a:endParaRPr lang="en-US" dirty="0"/>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767255" y="1352550"/>
            <a:ext cx="8081470" cy="2667000"/>
          </a:xfrm>
        </p:spPr>
      </p:pic>
      <p:sp>
        <p:nvSpPr>
          <p:cNvPr id="5" name="Rectangle 4"/>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ustDataLst>
      <p:tags r:id="rId1"/>
    </p:custDataLst>
    <p:extLst>
      <p:ext uri="{BB962C8B-B14F-4D97-AF65-F5344CB8AC3E}">
        <p14:creationId xmlns:p14="http://schemas.microsoft.com/office/powerpoint/2010/main" val="1704080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350"/>
            <a:ext cx="8382000" cy="571500"/>
          </a:xfrm>
        </p:spPr>
        <p:txBody>
          <a:bodyPr>
            <a:noAutofit/>
          </a:bodyPr>
          <a:lstStyle/>
          <a:p>
            <a:r>
              <a:rPr lang="en-US" b="1" dirty="0"/>
              <a:t>Delivery Method</a:t>
            </a:r>
            <a:endParaRPr lang="en-US" dirty="0"/>
          </a:p>
        </p:txBody>
      </p:sp>
      <p:sp>
        <p:nvSpPr>
          <p:cNvPr id="3" name="Content Placeholder 2"/>
          <p:cNvSpPr>
            <a:spLocks noGrp="1"/>
          </p:cNvSpPr>
          <p:nvPr>
            <p:ph idx="1"/>
          </p:nvPr>
        </p:nvSpPr>
        <p:spPr>
          <a:xfrm>
            <a:off x="742950" y="1047750"/>
            <a:ext cx="8077200" cy="3505200"/>
          </a:xfrm>
        </p:spPr>
        <p:txBody>
          <a:bodyPr>
            <a:normAutofit/>
          </a:bodyPr>
          <a:lstStyle/>
          <a:p>
            <a:r>
              <a:rPr lang="en-US" sz="2500" dirty="0" smtClean="0"/>
              <a:t>If </a:t>
            </a:r>
            <a:r>
              <a:rPr lang="en-US" sz="2500" dirty="0"/>
              <a:t>you’re operating on a limited budget, you may want to go into ‘Delivery Method’ and select ‘Standard: Show ads more evenly.’ This will ensure that your ads are spread across the day. If you’ve got a high budget you don’t expect to reach, you don’t want this option</a:t>
            </a:r>
            <a:r>
              <a:rPr lang="en-US" sz="2500" dirty="0" smtClean="0"/>
              <a:t>.</a:t>
            </a:r>
            <a:endParaRPr lang="en-US" sz="2500" dirty="0">
              <a:solidFill>
                <a:srgbClr val="292934"/>
              </a:solidFill>
            </a:endParaRPr>
          </a:p>
        </p:txBody>
      </p:sp>
      <p:sp>
        <p:nvSpPr>
          <p:cNvPr id="4" name="Rectangle 3"/>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ustDataLst>
      <p:tags r:id="rId1"/>
    </p:custDataLst>
    <p:extLst>
      <p:ext uri="{BB962C8B-B14F-4D97-AF65-F5344CB8AC3E}">
        <p14:creationId xmlns:p14="http://schemas.microsoft.com/office/powerpoint/2010/main" val="2278381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350"/>
            <a:ext cx="8382000" cy="571500"/>
          </a:xfrm>
        </p:spPr>
        <p:txBody>
          <a:bodyPr>
            <a:noAutofit/>
          </a:bodyPr>
          <a:lstStyle/>
          <a:p>
            <a:r>
              <a:rPr lang="en-US" b="1" dirty="0"/>
              <a:t>Delivery Method</a:t>
            </a:r>
            <a:endParaRPr lang="en-US" dirty="0"/>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838200" y="1352550"/>
            <a:ext cx="7850571" cy="2590800"/>
          </a:xfrm>
        </p:spPr>
      </p:pic>
      <p:sp>
        <p:nvSpPr>
          <p:cNvPr id="5" name="Rectangle 4"/>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ustDataLst>
      <p:tags r:id="rId1"/>
    </p:custDataLst>
    <p:extLst>
      <p:ext uri="{BB962C8B-B14F-4D97-AF65-F5344CB8AC3E}">
        <p14:creationId xmlns:p14="http://schemas.microsoft.com/office/powerpoint/2010/main" val="4174595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Ad Delivery</a:t>
            </a:r>
            <a:endParaRPr lang="en-US" b="1"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86000" y="819150"/>
            <a:ext cx="3859404" cy="3851275"/>
          </a:xfrm>
        </p:spPr>
      </p:pic>
      <p:sp>
        <p:nvSpPr>
          <p:cNvPr id="4" name="Rectangle 3"/>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2817967"/>
            <a:ext cx="8839200" cy="2122216"/>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62800" y="4394684"/>
            <a:ext cx="1857718" cy="748816"/>
          </a:xfrm>
          <a:prstGeom prst="rect">
            <a:avLst/>
          </a:prstGeom>
        </p:spPr>
      </p:pic>
    </p:spTree>
    <p:extLst>
      <p:ext uri="{BB962C8B-B14F-4D97-AF65-F5344CB8AC3E}">
        <p14:creationId xmlns:p14="http://schemas.microsoft.com/office/powerpoint/2010/main" val="615465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Ad Delivery</a:t>
            </a:r>
            <a:endParaRPr lang="en-US"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1075" y="1276350"/>
            <a:ext cx="7181850" cy="2905125"/>
          </a:xfrm>
        </p:spPr>
      </p:pic>
      <p:sp>
        <p:nvSpPr>
          <p:cNvPr id="5" name="Rectangle 4"/>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020304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350"/>
            <a:ext cx="8382000" cy="571500"/>
          </a:xfrm>
        </p:spPr>
        <p:txBody>
          <a:bodyPr>
            <a:noAutofit/>
          </a:bodyPr>
          <a:lstStyle/>
          <a:p>
            <a:r>
              <a:rPr lang="en-US" b="1" dirty="0"/>
              <a:t>Bid Simulator</a:t>
            </a:r>
            <a:endParaRPr lang="en-US" dirty="0"/>
          </a:p>
        </p:txBody>
      </p:sp>
      <p:sp>
        <p:nvSpPr>
          <p:cNvPr id="3" name="Content Placeholder 2"/>
          <p:cNvSpPr>
            <a:spLocks noGrp="1"/>
          </p:cNvSpPr>
          <p:nvPr>
            <p:ph idx="1"/>
          </p:nvPr>
        </p:nvSpPr>
        <p:spPr>
          <a:xfrm>
            <a:off x="742950" y="1276350"/>
            <a:ext cx="8077200" cy="3733800"/>
          </a:xfrm>
        </p:spPr>
        <p:txBody>
          <a:bodyPr>
            <a:normAutofit/>
          </a:bodyPr>
          <a:lstStyle/>
          <a:p>
            <a:r>
              <a:rPr lang="en-US" sz="2500" dirty="0" smtClean="0"/>
              <a:t>This </a:t>
            </a:r>
            <a:r>
              <a:rPr lang="en-US" sz="2500" dirty="0"/>
              <a:t>is a </a:t>
            </a:r>
            <a:r>
              <a:rPr lang="en-US" sz="2500" dirty="0" smtClean="0"/>
              <a:t>tool </a:t>
            </a:r>
            <a:r>
              <a:rPr lang="en-US" sz="2500" dirty="0"/>
              <a:t>that lets you see how much you’ll need to pay to get  more clicks. Click on the bid simulator icon next to your </a:t>
            </a:r>
            <a:r>
              <a:rPr lang="en-US" sz="2500" dirty="0" smtClean="0"/>
              <a:t>keywords.</a:t>
            </a:r>
            <a:endParaRPr lang="en-US" sz="2500" dirty="0"/>
          </a:p>
          <a:p>
            <a:pPr marL="742931" indent="-400040">
              <a:spcBef>
                <a:spcPts val="400"/>
              </a:spcBef>
              <a:buClr>
                <a:srgbClr val="292349"/>
              </a:buClr>
              <a:buSzPct val="100000"/>
              <a:tabLst>
                <a:tab pos="800080" algn="l"/>
                <a:tab pos="1085823" algn="l"/>
              </a:tabLst>
            </a:pPr>
            <a:endParaRPr lang="en-US" sz="2500" dirty="0">
              <a:solidFill>
                <a:srgbClr val="292934"/>
              </a:solidFill>
            </a:endParaRPr>
          </a:p>
        </p:txBody>
      </p:sp>
      <p:sp>
        <p:nvSpPr>
          <p:cNvPr id="4" name="Rectangle 3"/>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ustDataLst>
      <p:tags r:id="rId1"/>
    </p:custDataLst>
    <p:extLst>
      <p:ext uri="{BB962C8B-B14F-4D97-AF65-F5344CB8AC3E}">
        <p14:creationId xmlns:p14="http://schemas.microsoft.com/office/powerpoint/2010/main" val="524534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350"/>
            <a:ext cx="8382000" cy="571500"/>
          </a:xfrm>
        </p:spPr>
        <p:txBody>
          <a:bodyPr>
            <a:noAutofit/>
          </a:bodyPr>
          <a:lstStyle/>
          <a:p>
            <a:r>
              <a:rPr lang="en-US" b="1" dirty="0"/>
              <a:t>Bid Simulator</a:t>
            </a:r>
            <a:endParaRPr lang="en-US" dirty="0"/>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999562" y="1892147"/>
            <a:ext cx="5134219" cy="1697530"/>
          </a:xfrm>
        </p:spPr>
      </p:pic>
      <p:sp>
        <p:nvSpPr>
          <p:cNvPr id="5" name="Rectangle 4"/>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ustDataLst>
      <p:tags r:id="rId1"/>
    </p:custDataLst>
    <p:extLst>
      <p:ext uri="{BB962C8B-B14F-4D97-AF65-F5344CB8AC3E}">
        <p14:creationId xmlns:p14="http://schemas.microsoft.com/office/powerpoint/2010/main" val="3538801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350"/>
            <a:ext cx="8382000" cy="571500"/>
          </a:xfrm>
        </p:spPr>
        <p:txBody>
          <a:bodyPr>
            <a:noAutofit/>
          </a:bodyPr>
          <a:lstStyle/>
          <a:p>
            <a:r>
              <a:rPr lang="en-US" b="1" dirty="0"/>
              <a:t>Bid Simulator</a:t>
            </a:r>
            <a:endParaRPr lang="en-US" dirty="0"/>
          </a:p>
        </p:txBody>
      </p:sp>
      <p:pic>
        <p:nvPicPr>
          <p:cNvPr id="5" name="Content Placeholder 4"/>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838200" y="819150"/>
            <a:ext cx="6553200" cy="3659504"/>
          </a:xfrm>
        </p:spPr>
      </p:pic>
      <p:sp>
        <p:nvSpPr>
          <p:cNvPr id="4" name="Rectangle 3"/>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ustDataLst>
      <p:tags r:id="rId1"/>
    </p:custDataLst>
    <p:extLst>
      <p:ext uri="{BB962C8B-B14F-4D97-AF65-F5344CB8AC3E}">
        <p14:creationId xmlns:p14="http://schemas.microsoft.com/office/powerpoint/2010/main" val="487056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350"/>
            <a:ext cx="8382000" cy="571500"/>
          </a:xfrm>
        </p:spPr>
        <p:txBody>
          <a:bodyPr>
            <a:noAutofit/>
          </a:bodyPr>
          <a:lstStyle/>
          <a:p>
            <a:r>
              <a:rPr lang="en-GB" b="1" dirty="0"/>
              <a:t>Dynamic Keyword Insertion</a:t>
            </a:r>
            <a:endParaRPr lang="en-US" dirty="0"/>
          </a:p>
        </p:txBody>
      </p:sp>
      <p:sp>
        <p:nvSpPr>
          <p:cNvPr id="4" name="Rectangle 1"/>
          <p:cNvSpPr>
            <a:spLocks noGrp="1" noChangeArrowheads="1"/>
          </p:cNvSpPr>
          <p:nvPr>
            <p:ph idx="1"/>
          </p:nvPr>
        </p:nvSpPr>
        <p:spPr bwMode="auto">
          <a:xfrm>
            <a:off x="838200" y="1123950"/>
            <a:ext cx="7239000" cy="2067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defTabSz="685800" eaLnBrk="0" fontAlgn="base" hangingPunct="0">
              <a:spcBef>
                <a:spcPct val="0"/>
              </a:spcBef>
              <a:spcAft>
                <a:spcPct val="0"/>
              </a:spcAft>
            </a:pPr>
            <a:r>
              <a:rPr lang="en-GB" sz="2500" dirty="0" smtClean="0">
                <a:ea typeface="Times New Roman" panose="02020603050405020304" pitchFamily="18" charset="0"/>
                <a:cs typeface="Arial" panose="020B0604020202020204" pitchFamily="34" charset="0"/>
              </a:rPr>
              <a:t>If </a:t>
            </a:r>
            <a:r>
              <a:rPr lang="en-GB" sz="2500" dirty="0">
                <a:ea typeface="Times New Roman" panose="02020603050405020304" pitchFamily="18" charset="0"/>
                <a:cs typeface="Arial" panose="020B0604020202020204" pitchFamily="34" charset="0"/>
              </a:rPr>
              <a:t>you have several keywords in an ad group (this is particularly useful if you have large numbers of keywords in an ad group) you can write your ad so that Google will serve up the keyword in the headline</a:t>
            </a:r>
            <a:r>
              <a:rPr lang="en-GB" sz="2500" dirty="0" smtClean="0">
                <a:ea typeface="Times New Roman" panose="02020603050405020304" pitchFamily="18" charset="0"/>
                <a:cs typeface="Arial" panose="020B0604020202020204" pitchFamily="34" charset="0"/>
              </a:rPr>
              <a:t>.</a:t>
            </a:r>
            <a:endParaRPr lang="en-US" sz="2500" dirty="0"/>
          </a:p>
        </p:txBody>
      </p:sp>
      <p:sp>
        <p:nvSpPr>
          <p:cNvPr id="5" name="Rectangle 4"/>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ustDataLst>
      <p:tags r:id="rId1"/>
    </p:custDataLst>
    <p:extLst>
      <p:ext uri="{BB962C8B-B14F-4D97-AF65-F5344CB8AC3E}">
        <p14:creationId xmlns:p14="http://schemas.microsoft.com/office/powerpoint/2010/main" val="894280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350"/>
            <a:ext cx="8382000" cy="571500"/>
          </a:xfrm>
        </p:spPr>
        <p:txBody>
          <a:bodyPr>
            <a:noAutofit/>
          </a:bodyPr>
          <a:lstStyle/>
          <a:p>
            <a:r>
              <a:rPr lang="en-GB" b="1" dirty="0"/>
              <a:t>Dynamic Keyword Insertion</a:t>
            </a:r>
            <a:endParaRPr lang="en-US" dirty="0"/>
          </a:p>
        </p:txBody>
      </p:sp>
      <p:sp>
        <p:nvSpPr>
          <p:cNvPr id="4" name="Rectangle 1"/>
          <p:cNvSpPr>
            <a:spLocks noGrp="1" noChangeArrowheads="1"/>
          </p:cNvSpPr>
          <p:nvPr>
            <p:ph idx="1"/>
          </p:nvPr>
        </p:nvSpPr>
        <p:spPr bwMode="auto">
          <a:xfrm>
            <a:off x="609600" y="819150"/>
            <a:ext cx="8279916" cy="4248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defTabSz="685800" eaLnBrk="0" fontAlgn="base" hangingPunct="0">
              <a:lnSpc>
                <a:spcPct val="90000"/>
              </a:lnSpc>
              <a:spcBef>
                <a:spcPct val="0"/>
              </a:spcBef>
              <a:spcAft>
                <a:spcPct val="0"/>
              </a:spcAft>
            </a:pPr>
            <a:r>
              <a:rPr lang="en-GB" sz="2500" dirty="0" smtClean="0">
                <a:latin typeface="Arial" panose="020B0604020202020204" pitchFamily="34" charset="0"/>
                <a:ea typeface="Times New Roman" panose="02020603050405020304" pitchFamily="18" charset="0"/>
                <a:cs typeface="Arial" panose="020B0604020202020204" pitchFamily="34" charset="0"/>
              </a:rPr>
              <a:t>Suppose </a:t>
            </a:r>
            <a:r>
              <a:rPr lang="en-GB" sz="2500" dirty="0">
                <a:latin typeface="Arial" panose="020B0604020202020204" pitchFamily="34" charset="0"/>
                <a:ea typeface="Times New Roman" panose="02020603050405020304" pitchFamily="18" charset="0"/>
                <a:cs typeface="Arial" panose="020B0604020202020204" pitchFamily="34" charset="0"/>
              </a:rPr>
              <a:t>you have an ad group where the main keyword is:</a:t>
            </a:r>
            <a:endParaRPr lang="en-US" sz="2500" dirty="0"/>
          </a:p>
          <a:p>
            <a:pPr marL="684213" indent="-342900" defTabSz="685800" eaLnBrk="0" fontAlgn="base" hangingPunct="0">
              <a:lnSpc>
                <a:spcPct val="90000"/>
              </a:lnSpc>
              <a:spcBef>
                <a:spcPts val="400"/>
              </a:spcBef>
              <a:spcAft>
                <a:spcPts val="800"/>
              </a:spcAft>
              <a:buClr>
                <a:srgbClr val="297FD5"/>
              </a:buClr>
              <a:buSzPct val="125000"/>
              <a:buFont typeface="Wingdings 2" pitchFamily="18" charset="2"/>
              <a:buChar char=""/>
            </a:pPr>
            <a:r>
              <a:rPr lang="en-GB" sz="2200" b="0" dirty="0">
                <a:latin typeface="Arial" panose="020B0604020202020204" pitchFamily="34" charset="0"/>
                <a:ea typeface="Times New Roman" panose="02020603050405020304" pitchFamily="18" charset="0"/>
                <a:cs typeface="Arial" panose="020B0604020202020204" pitchFamily="34" charset="0"/>
              </a:rPr>
              <a:t>IT </a:t>
            </a:r>
            <a:r>
              <a:rPr lang="en-GB" sz="2200" b="0" dirty="0" smtClean="0">
                <a:latin typeface="Arial" panose="020B0604020202020204" pitchFamily="34" charset="0"/>
                <a:ea typeface="Times New Roman" panose="02020603050405020304" pitchFamily="18" charset="0"/>
                <a:cs typeface="Arial" panose="020B0604020202020204" pitchFamily="34" charset="0"/>
              </a:rPr>
              <a:t>Jobs</a:t>
            </a:r>
          </a:p>
          <a:p>
            <a:pPr defTabSz="685800" eaLnBrk="0" fontAlgn="base" hangingPunct="0">
              <a:lnSpc>
                <a:spcPct val="90000"/>
              </a:lnSpc>
              <a:spcBef>
                <a:spcPts val="400"/>
              </a:spcBef>
              <a:spcAft>
                <a:spcPts val="200"/>
              </a:spcAft>
              <a:buClr>
                <a:srgbClr val="297FD5"/>
              </a:buClr>
              <a:buSzPct val="125000"/>
            </a:pPr>
            <a:r>
              <a:rPr lang="en-GB" sz="2500" dirty="0" smtClean="0">
                <a:latin typeface="Arial" panose="020B0604020202020204" pitchFamily="34" charset="0"/>
                <a:ea typeface="Times New Roman" panose="02020603050405020304" pitchFamily="18" charset="0"/>
                <a:cs typeface="Arial" panose="020B0604020202020204" pitchFamily="34" charset="0"/>
              </a:rPr>
              <a:t>But </a:t>
            </a:r>
            <a:r>
              <a:rPr lang="en-GB" sz="2500" dirty="0">
                <a:latin typeface="Arial" panose="020B0604020202020204" pitchFamily="34" charset="0"/>
                <a:ea typeface="Times New Roman" panose="02020603050405020304" pitchFamily="18" charset="0"/>
                <a:cs typeface="Arial" panose="020B0604020202020204" pitchFamily="34" charset="0"/>
              </a:rPr>
              <a:t>you also have 20 related keywords such as:</a:t>
            </a:r>
            <a:endParaRPr lang="en-US" sz="2500" dirty="0"/>
          </a:p>
          <a:p>
            <a:pPr marL="684213" indent="-342900" defTabSz="685800" eaLnBrk="0" fontAlgn="base" hangingPunct="0">
              <a:lnSpc>
                <a:spcPct val="90000"/>
              </a:lnSpc>
              <a:spcBef>
                <a:spcPts val="400"/>
              </a:spcBef>
              <a:spcAft>
                <a:spcPct val="0"/>
              </a:spcAft>
              <a:buClr>
                <a:srgbClr val="297FD5"/>
              </a:buClr>
              <a:buSzPct val="125000"/>
              <a:buFont typeface="Wingdings 2" pitchFamily="18" charset="2"/>
              <a:buChar char=""/>
            </a:pPr>
            <a:r>
              <a:rPr lang="en-GB" sz="2200" b="0" dirty="0" smtClean="0">
                <a:latin typeface="Arial" panose="020B0604020202020204" pitchFamily="34" charset="0"/>
                <a:ea typeface="Times New Roman" panose="02020603050405020304" pitchFamily="18" charset="0"/>
                <a:cs typeface="Arial" panose="020B0604020202020204" pitchFamily="34" charset="0"/>
              </a:rPr>
              <a:t>IT </a:t>
            </a:r>
            <a:r>
              <a:rPr lang="en-GB" sz="2200" b="0" dirty="0">
                <a:latin typeface="Arial" panose="020B0604020202020204" pitchFamily="34" charset="0"/>
                <a:ea typeface="Times New Roman" panose="02020603050405020304" pitchFamily="18" charset="0"/>
                <a:cs typeface="Arial" panose="020B0604020202020204" pitchFamily="34" charset="0"/>
              </a:rPr>
              <a:t>Jobs UK</a:t>
            </a:r>
            <a:endParaRPr lang="en-US" sz="2200" b="0" dirty="0"/>
          </a:p>
          <a:p>
            <a:pPr marL="684213" indent="-342900" defTabSz="685800" eaLnBrk="0" fontAlgn="base" hangingPunct="0">
              <a:lnSpc>
                <a:spcPct val="90000"/>
              </a:lnSpc>
              <a:spcBef>
                <a:spcPts val="400"/>
              </a:spcBef>
              <a:spcAft>
                <a:spcPct val="0"/>
              </a:spcAft>
              <a:buClr>
                <a:srgbClr val="297FD5"/>
              </a:buClr>
              <a:buSzPct val="125000"/>
              <a:buFont typeface="Wingdings 2" pitchFamily="18" charset="2"/>
              <a:buChar char=""/>
            </a:pPr>
            <a:r>
              <a:rPr lang="en-GB" sz="2200" b="0" dirty="0">
                <a:latin typeface="Arial" panose="020B0604020202020204" pitchFamily="34" charset="0"/>
                <a:ea typeface="Times New Roman" panose="02020603050405020304" pitchFamily="18" charset="0"/>
                <a:cs typeface="Arial" panose="020B0604020202020204" pitchFamily="34" charset="0"/>
              </a:rPr>
              <a:t>IT Jobs USA</a:t>
            </a:r>
            <a:endParaRPr lang="en-US" sz="2200" b="0" dirty="0"/>
          </a:p>
          <a:p>
            <a:pPr marL="684213" indent="-342900" defTabSz="685800" eaLnBrk="0" fontAlgn="base" hangingPunct="0">
              <a:lnSpc>
                <a:spcPct val="90000"/>
              </a:lnSpc>
              <a:spcBef>
                <a:spcPts val="400"/>
              </a:spcBef>
              <a:spcAft>
                <a:spcPct val="0"/>
              </a:spcAft>
              <a:buClr>
                <a:srgbClr val="297FD5"/>
              </a:buClr>
              <a:buSzPct val="125000"/>
              <a:buFont typeface="Wingdings 2" pitchFamily="18" charset="2"/>
              <a:buChar char=""/>
            </a:pPr>
            <a:r>
              <a:rPr lang="en-GB" sz="2200" b="0" dirty="0">
                <a:latin typeface="Arial" panose="020B0604020202020204" pitchFamily="34" charset="0"/>
                <a:ea typeface="Times New Roman" panose="02020603050405020304" pitchFamily="18" charset="0"/>
                <a:cs typeface="Arial" panose="020B0604020202020204" pitchFamily="34" charset="0"/>
              </a:rPr>
              <a:t>IT Jobs Canada</a:t>
            </a:r>
            <a:endParaRPr lang="en-US" sz="2200" b="0" dirty="0"/>
          </a:p>
          <a:p>
            <a:pPr defTabSz="685800" eaLnBrk="0" fontAlgn="base" hangingPunct="0">
              <a:lnSpc>
                <a:spcPct val="90000"/>
              </a:lnSpc>
              <a:spcBef>
                <a:spcPct val="0"/>
              </a:spcBef>
              <a:spcAft>
                <a:spcPct val="0"/>
              </a:spcAft>
            </a:pPr>
            <a:endParaRPr lang="en-US" sz="1100" b="0" dirty="0"/>
          </a:p>
          <a:p>
            <a:pPr defTabSz="685800" eaLnBrk="0" fontAlgn="base" hangingPunct="0">
              <a:lnSpc>
                <a:spcPct val="90000"/>
              </a:lnSpc>
              <a:spcBef>
                <a:spcPct val="0"/>
              </a:spcBef>
              <a:spcAft>
                <a:spcPct val="0"/>
              </a:spcAft>
            </a:pPr>
            <a:r>
              <a:rPr lang="en-GB" sz="2400" dirty="0">
                <a:latin typeface="Arial" panose="020B0604020202020204" pitchFamily="34" charset="0"/>
                <a:ea typeface="Times New Roman" panose="02020603050405020304" pitchFamily="18" charset="0"/>
                <a:cs typeface="Arial" panose="020B0604020202020204" pitchFamily="34" charset="0"/>
              </a:rPr>
              <a:t>Dynamic Keyword Insertion will insert whichever keyword is searched for as the headline of your </a:t>
            </a:r>
            <a:r>
              <a:rPr lang="en-GB" sz="2400" dirty="0" smtClean="0">
                <a:latin typeface="Arial" panose="020B0604020202020204" pitchFamily="34" charset="0"/>
                <a:ea typeface="Times New Roman" panose="02020603050405020304" pitchFamily="18" charset="0"/>
                <a:cs typeface="Arial" panose="020B0604020202020204" pitchFamily="34" charset="0"/>
              </a:rPr>
              <a:t/>
            </a:r>
            <a:br>
              <a:rPr lang="en-GB" sz="2400" dirty="0" smtClean="0">
                <a:latin typeface="Arial" panose="020B0604020202020204" pitchFamily="34" charset="0"/>
                <a:ea typeface="Times New Roman" panose="02020603050405020304" pitchFamily="18" charset="0"/>
                <a:cs typeface="Arial" panose="020B0604020202020204" pitchFamily="34" charset="0"/>
              </a:rPr>
            </a:br>
            <a:r>
              <a:rPr lang="en-GB" sz="2400" dirty="0" smtClean="0">
                <a:latin typeface="Arial" panose="020B0604020202020204" pitchFamily="34" charset="0"/>
                <a:ea typeface="Times New Roman" panose="02020603050405020304" pitchFamily="18" charset="0"/>
                <a:cs typeface="Arial" panose="020B0604020202020204" pitchFamily="34" charset="0"/>
              </a:rPr>
              <a:t>ad</a:t>
            </a:r>
            <a:r>
              <a:rPr lang="en-GB" sz="2400" dirty="0">
                <a:latin typeface="Arial" panose="020B0604020202020204" pitchFamily="34" charset="0"/>
                <a:ea typeface="Times New Roman" panose="02020603050405020304" pitchFamily="18" charset="0"/>
                <a:cs typeface="Arial" panose="020B0604020202020204" pitchFamily="34" charset="0"/>
              </a:rPr>
              <a:t>. This will make it more relevant and will </a:t>
            </a:r>
            <a:r>
              <a:rPr lang="en-GB" sz="2400" dirty="0" smtClean="0">
                <a:latin typeface="Arial" panose="020B0604020202020204" pitchFamily="34" charset="0"/>
                <a:ea typeface="Times New Roman" panose="02020603050405020304" pitchFamily="18" charset="0"/>
                <a:cs typeface="Arial" panose="020B0604020202020204" pitchFamily="34" charset="0"/>
              </a:rPr>
              <a:t/>
            </a:r>
            <a:br>
              <a:rPr lang="en-GB" sz="2400" dirty="0" smtClean="0">
                <a:latin typeface="Arial" panose="020B0604020202020204" pitchFamily="34" charset="0"/>
                <a:ea typeface="Times New Roman" panose="02020603050405020304" pitchFamily="18" charset="0"/>
                <a:cs typeface="Arial" panose="020B0604020202020204" pitchFamily="34" charset="0"/>
              </a:rPr>
            </a:br>
            <a:r>
              <a:rPr lang="en-GB" sz="2400" dirty="0" smtClean="0">
                <a:latin typeface="Arial" panose="020B0604020202020204" pitchFamily="34" charset="0"/>
                <a:ea typeface="Times New Roman" panose="02020603050405020304" pitchFamily="18" charset="0"/>
                <a:cs typeface="Arial" panose="020B0604020202020204" pitchFamily="34" charset="0"/>
              </a:rPr>
              <a:t>normally </a:t>
            </a:r>
            <a:r>
              <a:rPr lang="en-GB" sz="2400" dirty="0">
                <a:latin typeface="Arial" panose="020B0604020202020204" pitchFamily="34" charset="0"/>
                <a:ea typeface="Times New Roman" panose="02020603050405020304" pitchFamily="18" charset="0"/>
                <a:cs typeface="Arial" panose="020B0604020202020204" pitchFamily="34" charset="0"/>
              </a:rPr>
              <a:t>increase CTR</a:t>
            </a:r>
            <a:r>
              <a:rPr lang="en-GB" sz="2400" dirty="0" smtClean="0">
                <a:latin typeface="Arial" panose="020B0604020202020204" pitchFamily="34" charset="0"/>
                <a:ea typeface="Times New Roman" panose="02020603050405020304" pitchFamily="18" charset="0"/>
                <a:cs typeface="Arial" panose="020B0604020202020204" pitchFamily="34" charset="0"/>
              </a:rPr>
              <a:t>.</a:t>
            </a:r>
            <a:endParaRPr lang="en-US" sz="2400" dirty="0">
              <a:latin typeface="Arial" panose="020B0604020202020204" pitchFamily="34" charset="0"/>
            </a:endParaRPr>
          </a:p>
        </p:txBody>
      </p:sp>
      <p:sp>
        <p:nvSpPr>
          <p:cNvPr id="5" name="Rectangle 4"/>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ustDataLst>
      <p:tags r:id="rId1"/>
    </p:custDataLst>
    <p:extLst>
      <p:ext uri="{BB962C8B-B14F-4D97-AF65-F5344CB8AC3E}">
        <p14:creationId xmlns:p14="http://schemas.microsoft.com/office/powerpoint/2010/main" val="38765957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fade">
                                      <p:cBhvr>
                                        <p:cTn id="32"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350"/>
            <a:ext cx="8382000" cy="571500"/>
          </a:xfrm>
        </p:spPr>
        <p:txBody>
          <a:bodyPr>
            <a:noAutofit/>
          </a:bodyPr>
          <a:lstStyle/>
          <a:p>
            <a:r>
              <a:rPr lang="en-GB" b="1" dirty="0"/>
              <a:t>Dynamic Keyword Insertion</a:t>
            </a:r>
            <a:endParaRPr lang="en-US" dirty="0"/>
          </a:p>
        </p:txBody>
      </p:sp>
      <p:sp>
        <p:nvSpPr>
          <p:cNvPr id="4" name="Rectangle 1"/>
          <p:cNvSpPr>
            <a:spLocks noGrp="1" noChangeArrowheads="1"/>
          </p:cNvSpPr>
          <p:nvPr>
            <p:ph idx="1"/>
          </p:nvPr>
        </p:nvSpPr>
        <p:spPr bwMode="auto">
          <a:xfrm>
            <a:off x="723900" y="895350"/>
            <a:ext cx="7848600" cy="3100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defTabSz="685800" eaLnBrk="0" fontAlgn="base" hangingPunct="0">
              <a:spcBef>
                <a:spcPct val="0"/>
              </a:spcBef>
              <a:spcAft>
                <a:spcPct val="0"/>
              </a:spcAft>
            </a:pPr>
            <a:r>
              <a:rPr lang="en-US" sz="2500" dirty="0">
                <a:latin typeface="Arial" panose="020B0604020202020204" pitchFamily="34" charset="0"/>
                <a:ea typeface="Times New Roman" panose="02020603050405020304" pitchFamily="18" charset="0"/>
                <a:cs typeface="Arial" panose="020B0604020202020204" pitchFamily="34" charset="0"/>
              </a:rPr>
              <a:t>In this example, we would set up Dynamic Keyword Insertion by writing the headline in the following way:</a:t>
            </a:r>
          </a:p>
          <a:p>
            <a:pPr marL="742950" indent="-401638" defTabSz="685800" eaLnBrk="0" fontAlgn="base" hangingPunct="0">
              <a:spcBef>
                <a:spcPts val="800"/>
              </a:spcBef>
              <a:spcAft>
                <a:spcPts val="1800"/>
              </a:spcAft>
              <a:buClr>
                <a:srgbClr val="297FD5"/>
              </a:buClr>
              <a:buSzPct val="125000"/>
              <a:buFont typeface="Wingdings 2" pitchFamily="18" charset="2"/>
              <a:buChar char=""/>
            </a:pPr>
            <a:r>
              <a:rPr lang="en-GB" sz="2200" b="0" dirty="0">
                <a:latin typeface="Arial" panose="020B0604020202020204" pitchFamily="34" charset="0"/>
                <a:ea typeface="Times New Roman" panose="02020603050405020304" pitchFamily="18" charset="0"/>
                <a:cs typeface="Arial" panose="020B0604020202020204" pitchFamily="34" charset="0"/>
              </a:rPr>
              <a:t>{KeyWord:Alt IT Jobs}</a:t>
            </a:r>
            <a:endParaRPr lang="en-GB" sz="2200" b="0" i="1" dirty="0" smtClean="0">
              <a:latin typeface="Arial" panose="020B0604020202020204" pitchFamily="34" charset="0"/>
              <a:ea typeface="Times New Roman" panose="02020603050405020304" pitchFamily="18" charset="0"/>
              <a:cs typeface="Arial" panose="020B0604020202020204" pitchFamily="34" charset="0"/>
            </a:endParaRPr>
          </a:p>
          <a:p>
            <a:pPr defTabSz="685800" eaLnBrk="0" fontAlgn="base" hangingPunct="0">
              <a:spcBef>
                <a:spcPts val="400"/>
              </a:spcBef>
              <a:spcAft>
                <a:spcPts val="200"/>
              </a:spcAft>
              <a:buClr>
                <a:srgbClr val="297FD5"/>
              </a:buClr>
              <a:buSzPct val="125000"/>
            </a:pPr>
            <a:r>
              <a:rPr lang="en-US" sz="2500" dirty="0">
                <a:latin typeface="Arial" panose="020B0604020202020204" pitchFamily="34" charset="0"/>
                <a:ea typeface="Times New Roman" panose="02020603050405020304" pitchFamily="18" charset="0"/>
                <a:cs typeface="Arial" panose="020B0604020202020204" pitchFamily="34" charset="0"/>
              </a:rPr>
              <a:t>If the Keyword is too long for the headline, it will default to whatever </a:t>
            </a:r>
            <a:r>
              <a:rPr lang="en-US" sz="2500" dirty="0" smtClean="0">
                <a:latin typeface="Arial" panose="020B0604020202020204" pitchFamily="34" charset="0"/>
                <a:ea typeface="Times New Roman" panose="02020603050405020304" pitchFamily="18" charset="0"/>
                <a:cs typeface="Arial" panose="020B0604020202020204" pitchFamily="34" charset="0"/>
              </a:rPr>
              <a:t>you </a:t>
            </a:r>
            <a:r>
              <a:rPr lang="en-US" sz="2500" dirty="0">
                <a:latin typeface="Arial" panose="020B0604020202020204" pitchFamily="34" charset="0"/>
                <a:ea typeface="Times New Roman" panose="02020603050405020304" pitchFamily="18" charset="0"/>
                <a:cs typeface="Arial" panose="020B0604020202020204" pitchFamily="34" charset="0"/>
              </a:rPr>
              <a:t>typed in originally (in this </a:t>
            </a:r>
            <a:r>
              <a:rPr lang="en-US" sz="2500" dirty="0" smtClean="0">
                <a:latin typeface="Arial" panose="020B0604020202020204" pitchFamily="34" charset="0"/>
                <a:ea typeface="Times New Roman" panose="02020603050405020304" pitchFamily="18" charset="0"/>
                <a:cs typeface="Arial" panose="020B0604020202020204" pitchFamily="34" charset="0"/>
              </a:rPr>
              <a:t>case, </a:t>
            </a:r>
            <a:r>
              <a:rPr lang="en-US" sz="2500" dirty="0">
                <a:latin typeface="Arial" panose="020B0604020202020204" pitchFamily="34" charset="0"/>
                <a:ea typeface="Times New Roman" panose="02020603050405020304" pitchFamily="18" charset="0"/>
                <a:cs typeface="Arial" panose="020B0604020202020204" pitchFamily="34" charset="0"/>
              </a:rPr>
              <a:t>IT Jobs</a:t>
            </a:r>
            <a:r>
              <a:rPr lang="en-US" sz="2500" dirty="0" smtClean="0">
                <a:latin typeface="Arial" panose="020B0604020202020204" pitchFamily="34" charset="0"/>
                <a:ea typeface="Times New Roman" panose="02020603050405020304" pitchFamily="18" charset="0"/>
                <a:cs typeface="Arial" panose="020B0604020202020204" pitchFamily="34" charset="0"/>
              </a:rPr>
              <a:t>)</a:t>
            </a:r>
            <a:endParaRPr lang="en-US" sz="2500" b="0" dirty="0">
              <a:latin typeface="Arial" panose="020B0604020202020204" pitchFamily="34" charset="0"/>
            </a:endParaRPr>
          </a:p>
        </p:txBody>
      </p:sp>
      <p:sp>
        <p:nvSpPr>
          <p:cNvPr id="5" name="Rectangle 4"/>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ustDataLst>
      <p:tags r:id="rId1"/>
    </p:custDataLst>
    <p:extLst>
      <p:ext uri="{BB962C8B-B14F-4D97-AF65-F5344CB8AC3E}">
        <p14:creationId xmlns:p14="http://schemas.microsoft.com/office/powerpoint/2010/main" val="41546107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idx="1"/>
          </p:nvPr>
        </p:nvSpPr>
        <p:spPr bwMode="auto">
          <a:xfrm>
            <a:off x="533400" y="1993419"/>
            <a:ext cx="8279916" cy="684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defTabSz="685800" eaLnBrk="0" fontAlgn="base" hangingPunct="0">
              <a:spcBef>
                <a:spcPct val="0"/>
              </a:spcBef>
              <a:spcAft>
                <a:spcPct val="0"/>
              </a:spcAft>
            </a:pPr>
            <a:endParaRPr lang="en-US" sz="1100" b="0" dirty="0"/>
          </a:p>
          <a:p>
            <a:pPr defTabSz="685800" eaLnBrk="0" fontAlgn="base" hangingPunct="0">
              <a:spcBef>
                <a:spcPct val="0"/>
              </a:spcBef>
              <a:spcAft>
                <a:spcPct val="0"/>
              </a:spcAft>
            </a:pPr>
            <a:r>
              <a:rPr lang="en-GB" sz="1800" b="0" dirty="0">
                <a:latin typeface="Arial" panose="020B0604020202020204" pitchFamily="34" charset="0"/>
                <a:ea typeface="Times New Roman" panose="02020603050405020304" pitchFamily="18" charset="0"/>
                <a:cs typeface="Arial" panose="020B0604020202020204" pitchFamily="34" charset="0"/>
              </a:rPr>
              <a:t/>
            </a:r>
            <a:br>
              <a:rPr lang="en-GB" sz="1800" b="0" dirty="0">
                <a:latin typeface="Arial" panose="020B0604020202020204" pitchFamily="34" charset="0"/>
                <a:ea typeface="Times New Roman" panose="02020603050405020304" pitchFamily="18" charset="0"/>
                <a:cs typeface="Arial" panose="020B0604020202020204" pitchFamily="34" charset="0"/>
              </a:rPr>
            </a:br>
            <a:endParaRPr lang="en-US" sz="1100" b="0" dirty="0">
              <a:latin typeface="Arial" panose="020B0604020202020204" pitchFamily="34" charset="0"/>
            </a:endParaRP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t="3806" r="15504"/>
          <a:stretch/>
        </p:blipFill>
        <p:spPr>
          <a:xfrm>
            <a:off x="762000" y="961825"/>
            <a:ext cx="8305800" cy="3432794"/>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3358" y="264518"/>
            <a:ext cx="3060250" cy="1600413"/>
          </a:xfrm>
          <a:prstGeom prst="rect">
            <a:avLst/>
          </a:prstGeom>
        </p:spPr>
      </p:pic>
      <p:sp>
        <p:nvSpPr>
          <p:cNvPr id="5" name="Rectangle 4"/>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title"/>
          </p:nvPr>
        </p:nvSpPr>
        <p:spPr>
          <a:xfrm>
            <a:off x="457200" y="133350"/>
            <a:ext cx="8382000" cy="571500"/>
          </a:xfrm>
        </p:spPr>
        <p:txBody>
          <a:bodyPr>
            <a:noAutofit/>
          </a:bodyPr>
          <a:lstStyle/>
          <a:p>
            <a:r>
              <a:rPr lang="en-GB" b="1" dirty="0"/>
              <a:t>Dynamic Keyword Insertion</a:t>
            </a:r>
            <a:endParaRPr lang="en-US" dirty="0"/>
          </a:p>
        </p:txBody>
      </p:sp>
    </p:spTree>
    <p:custDataLst>
      <p:tags r:id="rId1"/>
    </p:custDataLst>
    <p:extLst>
      <p:ext uri="{BB962C8B-B14F-4D97-AF65-F5344CB8AC3E}">
        <p14:creationId xmlns:p14="http://schemas.microsoft.com/office/powerpoint/2010/main" val="3564650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350"/>
            <a:ext cx="8382000" cy="571500"/>
          </a:xfrm>
        </p:spPr>
        <p:txBody>
          <a:bodyPr>
            <a:noAutofit/>
          </a:bodyPr>
          <a:lstStyle/>
          <a:p>
            <a:r>
              <a:rPr lang="en-GB" b="1" dirty="0"/>
              <a:t>Dynamic Keyword Insertion</a:t>
            </a:r>
            <a:endParaRPr lang="en-US" dirty="0"/>
          </a:p>
        </p:txBody>
      </p:sp>
      <p:sp>
        <p:nvSpPr>
          <p:cNvPr id="4" name="Rectangle 1"/>
          <p:cNvSpPr>
            <a:spLocks noGrp="1" noChangeArrowheads="1"/>
          </p:cNvSpPr>
          <p:nvPr>
            <p:ph idx="1"/>
          </p:nvPr>
        </p:nvSpPr>
        <p:spPr bwMode="auto">
          <a:xfrm>
            <a:off x="533400" y="1993419"/>
            <a:ext cx="8279916" cy="684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defTabSz="685800" eaLnBrk="0" fontAlgn="base" hangingPunct="0">
              <a:spcBef>
                <a:spcPct val="0"/>
              </a:spcBef>
              <a:spcAft>
                <a:spcPct val="0"/>
              </a:spcAft>
            </a:pPr>
            <a:endParaRPr lang="en-US" sz="1100" b="0" dirty="0"/>
          </a:p>
          <a:p>
            <a:pPr defTabSz="685800" eaLnBrk="0" fontAlgn="base" hangingPunct="0">
              <a:spcBef>
                <a:spcPct val="0"/>
              </a:spcBef>
              <a:spcAft>
                <a:spcPct val="0"/>
              </a:spcAft>
            </a:pPr>
            <a:r>
              <a:rPr lang="en-GB" sz="1800" b="0" dirty="0">
                <a:latin typeface="Arial" panose="020B0604020202020204" pitchFamily="34" charset="0"/>
                <a:ea typeface="Times New Roman" panose="02020603050405020304" pitchFamily="18" charset="0"/>
                <a:cs typeface="Arial" panose="020B0604020202020204" pitchFamily="34" charset="0"/>
              </a:rPr>
              <a:t/>
            </a:r>
            <a:br>
              <a:rPr lang="en-GB" sz="1800" b="0" dirty="0">
                <a:latin typeface="Arial" panose="020B0604020202020204" pitchFamily="34" charset="0"/>
                <a:ea typeface="Times New Roman" panose="02020603050405020304" pitchFamily="18" charset="0"/>
                <a:cs typeface="Arial" panose="020B0604020202020204" pitchFamily="34" charset="0"/>
              </a:rPr>
            </a:br>
            <a:endParaRPr lang="en-US" sz="1100" b="0" dirty="0">
              <a:latin typeface="Arial" panose="020B0604020202020204" pitchFamily="34" charset="0"/>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140" y="742950"/>
            <a:ext cx="7876242" cy="5143500"/>
          </a:xfrm>
          <a:prstGeom prst="rect">
            <a:avLst/>
          </a:prstGeom>
        </p:spPr>
      </p:pic>
      <p:sp>
        <p:nvSpPr>
          <p:cNvPr id="6" name="Rectangle 5"/>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ustDataLst>
      <p:tags r:id="rId1"/>
    </p:custDataLst>
    <p:extLst>
      <p:ext uri="{BB962C8B-B14F-4D97-AF65-F5344CB8AC3E}">
        <p14:creationId xmlns:p14="http://schemas.microsoft.com/office/powerpoint/2010/main" val="3279390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350"/>
            <a:ext cx="8382000" cy="571500"/>
          </a:xfrm>
        </p:spPr>
        <p:txBody>
          <a:bodyPr>
            <a:noAutofit/>
          </a:bodyPr>
          <a:lstStyle/>
          <a:p>
            <a:r>
              <a:rPr lang="en-GB" b="1" dirty="0"/>
              <a:t>Dynamic Keyword Insertion</a:t>
            </a:r>
            <a:endParaRPr lang="en-US" dirty="0"/>
          </a:p>
        </p:txBody>
      </p:sp>
      <p:sp>
        <p:nvSpPr>
          <p:cNvPr id="4" name="Rectangle 1"/>
          <p:cNvSpPr>
            <a:spLocks noGrp="1" noChangeArrowheads="1"/>
          </p:cNvSpPr>
          <p:nvPr>
            <p:ph idx="1"/>
          </p:nvPr>
        </p:nvSpPr>
        <p:spPr bwMode="auto">
          <a:xfrm>
            <a:off x="533400" y="1993419"/>
            <a:ext cx="8279916" cy="684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defTabSz="685800" eaLnBrk="0" fontAlgn="base" hangingPunct="0">
              <a:spcBef>
                <a:spcPct val="0"/>
              </a:spcBef>
              <a:spcAft>
                <a:spcPct val="0"/>
              </a:spcAft>
            </a:pPr>
            <a:endParaRPr lang="en-US" sz="1100" b="0" dirty="0"/>
          </a:p>
          <a:p>
            <a:pPr defTabSz="685800" eaLnBrk="0" fontAlgn="base" hangingPunct="0">
              <a:spcBef>
                <a:spcPct val="0"/>
              </a:spcBef>
              <a:spcAft>
                <a:spcPct val="0"/>
              </a:spcAft>
            </a:pPr>
            <a:r>
              <a:rPr lang="en-GB" sz="1800" b="0" dirty="0">
                <a:latin typeface="Arial" panose="020B0604020202020204" pitchFamily="34" charset="0"/>
                <a:ea typeface="Times New Roman" panose="02020603050405020304" pitchFamily="18" charset="0"/>
                <a:cs typeface="Arial" panose="020B0604020202020204" pitchFamily="34" charset="0"/>
              </a:rPr>
              <a:t/>
            </a:r>
            <a:br>
              <a:rPr lang="en-GB" sz="1800" b="0" dirty="0">
                <a:latin typeface="Arial" panose="020B0604020202020204" pitchFamily="34" charset="0"/>
                <a:ea typeface="Times New Roman" panose="02020603050405020304" pitchFamily="18" charset="0"/>
                <a:cs typeface="Arial" panose="020B0604020202020204" pitchFamily="34" charset="0"/>
              </a:rPr>
            </a:br>
            <a:endParaRPr lang="en-US" sz="1100" b="0" dirty="0">
              <a:latin typeface="Arial" panose="020B0604020202020204" pitchFamily="34" charset="0"/>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2428" y="1047750"/>
            <a:ext cx="8679144" cy="4095750"/>
          </a:xfrm>
          <a:prstGeom prst="rect">
            <a:avLst/>
          </a:prstGeom>
        </p:spPr>
      </p:pic>
      <p:sp>
        <p:nvSpPr>
          <p:cNvPr id="5" name="Rectangle 4"/>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ustDataLst>
      <p:tags r:id="rId1"/>
    </p:custDataLst>
    <p:extLst>
      <p:ext uri="{BB962C8B-B14F-4D97-AF65-F5344CB8AC3E}">
        <p14:creationId xmlns:p14="http://schemas.microsoft.com/office/powerpoint/2010/main" val="2661048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350"/>
            <a:ext cx="8382000" cy="571500"/>
          </a:xfrm>
        </p:spPr>
        <p:txBody>
          <a:bodyPr>
            <a:noAutofit/>
          </a:bodyPr>
          <a:lstStyle/>
          <a:p>
            <a:r>
              <a:rPr lang="en-GB" b="1" dirty="0"/>
              <a:t>Dynamic Keyword Insertion</a:t>
            </a:r>
            <a:endParaRPr lang="en-US" dirty="0"/>
          </a:p>
        </p:txBody>
      </p:sp>
      <p:sp>
        <p:nvSpPr>
          <p:cNvPr id="4" name="Rectangle 1"/>
          <p:cNvSpPr>
            <a:spLocks noGrp="1" noChangeArrowheads="1"/>
          </p:cNvSpPr>
          <p:nvPr>
            <p:ph idx="1"/>
          </p:nvPr>
        </p:nvSpPr>
        <p:spPr bwMode="auto">
          <a:xfrm>
            <a:off x="533400" y="1993419"/>
            <a:ext cx="8279916" cy="684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defTabSz="685800" eaLnBrk="0" fontAlgn="base" hangingPunct="0">
              <a:spcBef>
                <a:spcPct val="0"/>
              </a:spcBef>
              <a:spcAft>
                <a:spcPct val="0"/>
              </a:spcAft>
            </a:pPr>
            <a:endParaRPr lang="en-US" sz="1100" b="0" dirty="0"/>
          </a:p>
          <a:p>
            <a:pPr defTabSz="685800" eaLnBrk="0" fontAlgn="base" hangingPunct="0">
              <a:spcBef>
                <a:spcPct val="0"/>
              </a:spcBef>
              <a:spcAft>
                <a:spcPct val="0"/>
              </a:spcAft>
            </a:pPr>
            <a:r>
              <a:rPr lang="en-GB" sz="1800" b="0" dirty="0">
                <a:latin typeface="Arial" panose="020B0604020202020204" pitchFamily="34" charset="0"/>
                <a:ea typeface="Times New Roman" panose="02020603050405020304" pitchFamily="18" charset="0"/>
                <a:cs typeface="Arial" panose="020B0604020202020204" pitchFamily="34" charset="0"/>
              </a:rPr>
              <a:t/>
            </a:r>
            <a:br>
              <a:rPr lang="en-GB" sz="1800" b="0" dirty="0">
                <a:latin typeface="Arial" panose="020B0604020202020204" pitchFamily="34" charset="0"/>
                <a:ea typeface="Times New Roman" panose="02020603050405020304" pitchFamily="18" charset="0"/>
                <a:cs typeface="Arial" panose="020B0604020202020204" pitchFamily="34" charset="0"/>
              </a:rPr>
            </a:br>
            <a:endParaRPr lang="en-US" sz="1100" b="0" dirty="0">
              <a:latin typeface="Arial" panose="020B0604020202020204" pitchFamily="34" charset="0"/>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9201" y="701676"/>
            <a:ext cx="5445176" cy="4613274"/>
          </a:xfrm>
          <a:prstGeom prst="rect">
            <a:avLst/>
          </a:prstGeom>
        </p:spPr>
      </p:pic>
      <p:sp>
        <p:nvSpPr>
          <p:cNvPr id="5" name="Rectangle 4"/>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ustDataLst>
      <p:tags r:id="rId1"/>
    </p:custDataLst>
    <p:extLst>
      <p:ext uri="{BB962C8B-B14F-4D97-AF65-F5344CB8AC3E}">
        <p14:creationId xmlns:p14="http://schemas.microsoft.com/office/powerpoint/2010/main" val="1161211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Segment</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47800" y="895350"/>
            <a:ext cx="5180793" cy="4495800"/>
          </a:xfrm>
        </p:spPr>
      </p:pic>
      <p:sp>
        <p:nvSpPr>
          <p:cNvPr id="5" name="Rectangle 4"/>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936019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Segment - time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93056" y="895349"/>
            <a:ext cx="5036344" cy="4604659"/>
          </a:xfrm>
        </p:spPr>
      </p:pic>
      <p:sp>
        <p:nvSpPr>
          <p:cNvPr id="5" name="Rectangle 4"/>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1155909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Segment - time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71600" y="819150"/>
            <a:ext cx="4735415" cy="4495800"/>
          </a:xfrm>
        </p:spPr>
      </p:pic>
      <p:sp>
        <p:nvSpPr>
          <p:cNvPr id="5" name="Rectangle 4"/>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840853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Segment - device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00200" y="895350"/>
            <a:ext cx="4929580" cy="4248150"/>
          </a:xfrm>
        </p:spPr>
      </p:pic>
      <p:sp>
        <p:nvSpPr>
          <p:cNvPr id="5" name="Rectangle 4"/>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46240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Segment - device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00200" y="895350"/>
            <a:ext cx="5033840" cy="4572000"/>
          </a:xfrm>
        </p:spPr>
      </p:pic>
      <p:sp>
        <p:nvSpPr>
          <p:cNvPr id="5" name="Rectangle 4"/>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539286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Segment – top vs other</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52600" y="895350"/>
            <a:ext cx="4683174" cy="4419600"/>
          </a:xfrm>
        </p:spPr>
      </p:pic>
      <p:sp>
        <p:nvSpPr>
          <p:cNvPr id="5" name="Rectangle 4"/>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917099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Segment – top vs other</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52600" y="742950"/>
            <a:ext cx="4381302" cy="4324350"/>
          </a:xfrm>
        </p:spPr>
      </p:pic>
      <p:sp>
        <p:nvSpPr>
          <p:cNvPr id="5" name="Rectangle 4"/>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689789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Rules - automate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71600" y="895350"/>
            <a:ext cx="5241512" cy="4038600"/>
          </a:xfrm>
        </p:spPr>
      </p:pic>
      <p:sp>
        <p:nvSpPr>
          <p:cNvPr id="5" name="Rectangle 4"/>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42192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Rules - automate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6800" y="819150"/>
            <a:ext cx="5909895" cy="4114800"/>
          </a:xfrm>
        </p:spPr>
      </p:pic>
      <p:sp>
        <p:nvSpPr>
          <p:cNvPr id="5" name="Rectangle 4"/>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441195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Rules - automate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90600" y="819150"/>
            <a:ext cx="5893171" cy="4029075"/>
          </a:xfrm>
        </p:spPr>
      </p:pic>
      <p:sp>
        <p:nvSpPr>
          <p:cNvPr id="5" name="Rectangle 4"/>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881291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Rules - automate</a:t>
            </a:r>
            <a:endParaRPr lang="en-US" dirty="0"/>
          </a:p>
        </p:txBody>
      </p:sp>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r="12207" b="3572"/>
          <a:stretch/>
        </p:blipFill>
        <p:spPr>
          <a:xfrm>
            <a:off x="1066800" y="819150"/>
            <a:ext cx="5943600" cy="4114800"/>
          </a:xfrm>
        </p:spPr>
      </p:pic>
      <p:sp>
        <p:nvSpPr>
          <p:cNvPr id="4" name="Rectangle 3"/>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1481040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350"/>
            <a:ext cx="8382000" cy="571500"/>
          </a:xfrm>
        </p:spPr>
        <p:txBody>
          <a:bodyPr>
            <a:noAutofit/>
          </a:bodyPr>
          <a:lstStyle/>
          <a:p>
            <a:r>
              <a:rPr lang="en-GB" b="1" dirty="0"/>
              <a:t>Product Testing</a:t>
            </a:r>
            <a:endParaRPr lang="en-US" dirty="0"/>
          </a:p>
        </p:txBody>
      </p:sp>
      <p:sp>
        <p:nvSpPr>
          <p:cNvPr id="3" name="Content Placeholder 2"/>
          <p:cNvSpPr>
            <a:spLocks noGrp="1"/>
          </p:cNvSpPr>
          <p:nvPr>
            <p:ph idx="1"/>
          </p:nvPr>
        </p:nvSpPr>
        <p:spPr>
          <a:xfrm>
            <a:off x="800100" y="971550"/>
            <a:ext cx="7696200" cy="3733800"/>
          </a:xfrm>
        </p:spPr>
        <p:txBody>
          <a:bodyPr>
            <a:noAutofit/>
          </a:bodyPr>
          <a:lstStyle/>
          <a:p>
            <a:pPr>
              <a:spcBef>
                <a:spcPts val="0"/>
              </a:spcBef>
              <a:spcAft>
                <a:spcPts val="1800"/>
              </a:spcAft>
            </a:pPr>
            <a:r>
              <a:rPr lang="en-GB" sz="2500" dirty="0" smtClean="0"/>
              <a:t>Smart </a:t>
            </a:r>
            <a:r>
              <a:rPr lang="en-GB" sz="2500" dirty="0"/>
              <a:t>businesses are stepping outside the box with PPC and being creative in using it for more than just attracting customers.</a:t>
            </a:r>
          </a:p>
          <a:p>
            <a:pPr>
              <a:spcBef>
                <a:spcPts val="0"/>
              </a:spcBef>
              <a:spcAft>
                <a:spcPts val="1800"/>
              </a:spcAft>
            </a:pPr>
            <a:r>
              <a:rPr lang="en-GB" sz="2500" dirty="0"/>
              <a:t>One of these additional applications is to test new products, services and markets. </a:t>
            </a:r>
            <a:endParaRPr lang="en-US" sz="2500" dirty="0">
              <a:solidFill>
                <a:srgbClr val="292934"/>
              </a:solidFill>
            </a:endParaRPr>
          </a:p>
        </p:txBody>
      </p:sp>
      <p:sp>
        <p:nvSpPr>
          <p:cNvPr id="4" name="Rectangle 3"/>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ustDataLst>
      <p:tags r:id="rId1"/>
    </p:custDataLst>
    <p:extLst>
      <p:ext uri="{BB962C8B-B14F-4D97-AF65-F5344CB8AC3E}">
        <p14:creationId xmlns:p14="http://schemas.microsoft.com/office/powerpoint/2010/main" val="3206177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350"/>
            <a:ext cx="8382000" cy="571500"/>
          </a:xfrm>
        </p:spPr>
        <p:txBody>
          <a:bodyPr>
            <a:noAutofit/>
          </a:bodyPr>
          <a:lstStyle/>
          <a:p>
            <a:r>
              <a:rPr lang="en-GB" b="1" dirty="0"/>
              <a:t>Product Testing</a:t>
            </a:r>
            <a:endParaRPr lang="en-US" dirty="0"/>
          </a:p>
        </p:txBody>
      </p:sp>
      <p:sp>
        <p:nvSpPr>
          <p:cNvPr id="3" name="Content Placeholder 2"/>
          <p:cNvSpPr>
            <a:spLocks noGrp="1"/>
          </p:cNvSpPr>
          <p:nvPr>
            <p:ph idx="1"/>
          </p:nvPr>
        </p:nvSpPr>
        <p:spPr>
          <a:xfrm>
            <a:off x="762000" y="819150"/>
            <a:ext cx="7848600" cy="3733800"/>
          </a:xfrm>
        </p:spPr>
        <p:txBody>
          <a:bodyPr>
            <a:noAutofit/>
          </a:bodyPr>
          <a:lstStyle/>
          <a:p>
            <a:pPr>
              <a:lnSpc>
                <a:spcPct val="90000"/>
              </a:lnSpc>
              <a:spcBef>
                <a:spcPts val="0"/>
              </a:spcBef>
              <a:spcAft>
                <a:spcPts val="1800"/>
              </a:spcAft>
            </a:pPr>
            <a:r>
              <a:rPr lang="en-GB" sz="2500" dirty="0" smtClean="0"/>
              <a:t>Remember</a:t>
            </a:r>
            <a:r>
              <a:rPr lang="en-GB" sz="2500" dirty="0"/>
              <a:t>, you can deliver a couple of hundred visitors to a landing page, often for a few dollars or pounds. You’re not obliged to have something to sell on the landing page. You could just provide some useful information and do it as a test to see if certain keywords and ads produce visitors. </a:t>
            </a:r>
            <a:endParaRPr lang="en-GB" sz="2500" dirty="0" smtClean="0"/>
          </a:p>
          <a:p>
            <a:pPr>
              <a:lnSpc>
                <a:spcPct val="90000"/>
              </a:lnSpc>
              <a:spcBef>
                <a:spcPts val="0"/>
              </a:spcBef>
              <a:spcAft>
                <a:spcPts val="1800"/>
              </a:spcAft>
            </a:pPr>
            <a:r>
              <a:rPr lang="en-GB" sz="2500" dirty="0" smtClean="0"/>
              <a:t>There’s </a:t>
            </a:r>
            <a:r>
              <a:rPr lang="en-GB" sz="2500" dirty="0"/>
              <a:t>also nothing to stop you asking people to sign up for information on a certain subject – even though you have not yet </a:t>
            </a:r>
            <a:r>
              <a:rPr lang="en-GB" sz="2500" dirty="0" smtClean="0"/>
              <a:t>created </a:t>
            </a:r>
            <a:r>
              <a:rPr lang="en-GB" sz="2500" dirty="0"/>
              <a:t>a product or service for that market.</a:t>
            </a:r>
            <a:endParaRPr lang="en-US" sz="2500" dirty="0"/>
          </a:p>
          <a:p>
            <a:pPr marL="742931" indent="-400040">
              <a:lnSpc>
                <a:spcPct val="90000"/>
              </a:lnSpc>
              <a:spcBef>
                <a:spcPts val="0"/>
              </a:spcBef>
              <a:spcAft>
                <a:spcPts val="1800"/>
              </a:spcAft>
              <a:buClr>
                <a:srgbClr val="292349"/>
              </a:buClr>
              <a:buSzPct val="100000"/>
              <a:tabLst>
                <a:tab pos="800080" algn="l"/>
                <a:tab pos="1085823" algn="l"/>
              </a:tabLst>
            </a:pPr>
            <a:endParaRPr lang="en-US" sz="2500" dirty="0">
              <a:solidFill>
                <a:srgbClr val="292934"/>
              </a:solidFill>
            </a:endParaRPr>
          </a:p>
        </p:txBody>
      </p:sp>
      <p:sp>
        <p:nvSpPr>
          <p:cNvPr id="4" name="Rectangle 3"/>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ustDataLst>
      <p:tags r:id="rId1"/>
    </p:custDataLst>
    <p:extLst>
      <p:ext uri="{BB962C8B-B14F-4D97-AF65-F5344CB8AC3E}">
        <p14:creationId xmlns:p14="http://schemas.microsoft.com/office/powerpoint/2010/main" val="24161295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8650"/>
            <a:ext cx="8382000" cy="571500"/>
          </a:xfrm>
        </p:spPr>
        <p:txBody>
          <a:bodyPr>
            <a:noAutofit/>
          </a:bodyPr>
          <a:lstStyle/>
          <a:p>
            <a:r>
              <a:rPr lang="en-GB" b="1" dirty="0"/>
              <a:t>The One Time You Should Pay Too Much for a Keyword</a:t>
            </a:r>
            <a:endParaRPr lang="en-US" dirty="0"/>
          </a:p>
        </p:txBody>
      </p:sp>
      <p:sp>
        <p:nvSpPr>
          <p:cNvPr id="3" name="Content Placeholder 2"/>
          <p:cNvSpPr>
            <a:spLocks noGrp="1"/>
          </p:cNvSpPr>
          <p:nvPr>
            <p:ph idx="1"/>
          </p:nvPr>
        </p:nvSpPr>
        <p:spPr>
          <a:xfrm>
            <a:off x="685800" y="1238250"/>
            <a:ext cx="8077200" cy="3733800"/>
          </a:xfrm>
        </p:spPr>
        <p:txBody>
          <a:bodyPr>
            <a:normAutofit fontScale="25000" lnSpcReduction="20000"/>
          </a:bodyPr>
          <a:lstStyle/>
          <a:p>
            <a:pPr>
              <a:lnSpc>
                <a:spcPts val="2700"/>
              </a:lnSpc>
            </a:pPr>
            <a:r>
              <a:rPr lang="en-GB" sz="10000" dirty="0" smtClean="0"/>
              <a:t>It </a:t>
            </a:r>
            <a:r>
              <a:rPr lang="en-GB" sz="10000" dirty="0"/>
              <a:t>may seem counter-intuitive to pay too much for a keyword but when you’re starting a new campaign, or when you want to give your campaigns a fast boost, here’s what you can </a:t>
            </a:r>
            <a:r>
              <a:rPr lang="en-GB" sz="10000" dirty="0" smtClean="0"/>
              <a:t>do: </a:t>
            </a:r>
            <a:endParaRPr lang="en-US" sz="10000" dirty="0" smtClean="0"/>
          </a:p>
          <a:p>
            <a:pPr marL="285750" indent="-285750">
              <a:lnSpc>
                <a:spcPts val="2400"/>
              </a:lnSpc>
              <a:spcBef>
                <a:spcPts val="0"/>
              </a:spcBef>
              <a:spcAft>
                <a:spcPts val="0"/>
              </a:spcAft>
              <a:buClr>
                <a:srgbClr val="297FD5"/>
              </a:buClr>
              <a:buSzPct val="125000"/>
              <a:buFont typeface="Wingdings 2" pitchFamily="18" charset="2"/>
              <a:buChar char=""/>
            </a:pPr>
            <a:r>
              <a:rPr lang="en-GB" sz="8800" b="0" dirty="0" smtClean="0"/>
              <a:t>Let’s say we’ve started a campaign with an important new keyword. In the first few days of the campaign, pay whatever it takes to get in a high position.</a:t>
            </a:r>
          </a:p>
          <a:p>
            <a:pPr marL="571500" indent="-285750">
              <a:lnSpc>
                <a:spcPts val="2200"/>
              </a:lnSpc>
              <a:buClr>
                <a:srgbClr val="297FD5"/>
              </a:buClr>
              <a:buSzPct val="125000"/>
              <a:buFont typeface="Courier New" pitchFamily="49" charset="0"/>
              <a:buChar char="o"/>
            </a:pPr>
            <a:r>
              <a:rPr lang="en-GB" sz="8000" dirty="0" smtClean="0"/>
              <a:t>Why </a:t>
            </a:r>
            <a:r>
              <a:rPr lang="en-GB" sz="8000" dirty="0"/>
              <a:t>do we want to do this? Because the top positions will give us the highest </a:t>
            </a:r>
            <a:r>
              <a:rPr lang="en-GB" sz="8000" dirty="0" smtClean="0"/>
              <a:t>click-through </a:t>
            </a:r>
            <a:r>
              <a:rPr lang="en-GB" sz="8000" dirty="0"/>
              <a:t>rate. If you also split test your ads at the same time, you should be able to </a:t>
            </a:r>
            <a:r>
              <a:rPr lang="en-GB" sz="8000" dirty="0" smtClean="0"/>
              <a:t/>
            </a:r>
            <a:br>
              <a:rPr lang="en-GB" sz="8000" dirty="0" smtClean="0"/>
            </a:br>
            <a:r>
              <a:rPr lang="en-GB" sz="8000" dirty="0" smtClean="0"/>
              <a:t>quickly </a:t>
            </a:r>
            <a:r>
              <a:rPr lang="en-GB" sz="8000" dirty="0"/>
              <a:t>increase that high CTR. </a:t>
            </a:r>
            <a:endParaRPr lang="en-US" sz="8000" dirty="0">
              <a:solidFill>
                <a:srgbClr val="292934"/>
              </a:solidFill>
            </a:endParaRPr>
          </a:p>
        </p:txBody>
      </p:sp>
      <p:sp>
        <p:nvSpPr>
          <p:cNvPr id="4" name="Rectangle 3"/>
          <p:cNvSpPr/>
          <p:nvPr/>
        </p:nvSpPr>
        <p:spPr>
          <a:xfrm flipH="1">
            <a:off x="411482" y="209550"/>
            <a:ext cx="45719" cy="9144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ustDataLst>
      <p:tags r:id="rId1"/>
    </p:custDataLst>
    <p:extLst>
      <p:ext uri="{BB962C8B-B14F-4D97-AF65-F5344CB8AC3E}">
        <p14:creationId xmlns:p14="http://schemas.microsoft.com/office/powerpoint/2010/main" val="3163141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5312" y="1276350"/>
            <a:ext cx="8105775" cy="3733800"/>
          </a:xfrm>
        </p:spPr>
        <p:txBody>
          <a:bodyPr>
            <a:noAutofit/>
          </a:bodyPr>
          <a:lstStyle/>
          <a:p>
            <a:pPr marL="285750" indent="-285750">
              <a:lnSpc>
                <a:spcPts val="2800"/>
              </a:lnSpc>
              <a:spcBef>
                <a:spcPts val="0"/>
              </a:spcBef>
              <a:spcAft>
                <a:spcPts val="800"/>
              </a:spcAft>
              <a:buClr>
                <a:srgbClr val="297FD5"/>
              </a:buClr>
              <a:buSzPct val="125000"/>
              <a:buFont typeface="Wingdings 2" pitchFamily="18" charset="2"/>
              <a:buChar char=""/>
            </a:pPr>
            <a:r>
              <a:rPr lang="en-GB" sz="2500" b="0" dirty="0" smtClean="0"/>
              <a:t>Within a few days, you may well end up with a CTR far higher than all the competition. </a:t>
            </a:r>
          </a:p>
          <a:p>
            <a:pPr marL="285750" indent="-285750">
              <a:lnSpc>
                <a:spcPts val="2800"/>
              </a:lnSpc>
              <a:spcBef>
                <a:spcPts val="0"/>
              </a:spcBef>
              <a:spcAft>
                <a:spcPts val="800"/>
              </a:spcAft>
              <a:buClr>
                <a:srgbClr val="297FD5"/>
              </a:buClr>
              <a:buSzPct val="125000"/>
              <a:buFont typeface="Wingdings 2" pitchFamily="18" charset="2"/>
              <a:buChar char=""/>
            </a:pPr>
            <a:r>
              <a:rPr lang="en-US" sz="2500" b="0" dirty="0"/>
              <a:t>You then have two choices. Your CTR may be high enough to keep you at the top with a greatly reduced Cost per Click that you’re happy to pay. </a:t>
            </a:r>
          </a:p>
          <a:p>
            <a:pPr marL="285750" indent="-285750">
              <a:lnSpc>
                <a:spcPts val="2800"/>
              </a:lnSpc>
              <a:spcBef>
                <a:spcPts val="0"/>
              </a:spcBef>
              <a:spcAft>
                <a:spcPts val="800"/>
              </a:spcAft>
              <a:buClr>
                <a:srgbClr val="297FD5"/>
              </a:buClr>
              <a:buSzPct val="125000"/>
              <a:buFont typeface="Wingdings 2" pitchFamily="18" charset="2"/>
              <a:buChar char=""/>
            </a:pPr>
            <a:r>
              <a:rPr lang="en-US" sz="2500" b="0" dirty="0"/>
              <a:t> </a:t>
            </a:r>
            <a:r>
              <a:rPr lang="en-US" sz="2500" b="0" dirty="0" smtClean="0"/>
              <a:t>Alternatively</a:t>
            </a:r>
            <a:r>
              <a:rPr lang="en-US" sz="2500" b="0" dirty="0"/>
              <a:t>, you can start reducing your maximum CPC and dropping down the page – but that CTR you’ve achieved should give you a good position for minimum cost</a:t>
            </a:r>
            <a:r>
              <a:rPr lang="en-US" sz="2500" b="0" dirty="0" smtClean="0"/>
              <a:t>.</a:t>
            </a:r>
            <a:endParaRPr lang="en-US" sz="2500" dirty="0"/>
          </a:p>
          <a:p>
            <a:pPr marL="742931" indent="-400040">
              <a:spcBef>
                <a:spcPts val="400"/>
              </a:spcBef>
              <a:buClr>
                <a:srgbClr val="292349"/>
              </a:buClr>
              <a:buSzPct val="100000"/>
              <a:tabLst>
                <a:tab pos="800080" algn="l"/>
                <a:tab pos="1085823" algn="l"/>
              </a:tabLst>
            </a:pPr>
            <a:endParaRPr lang="en-US" sz="1700" dirty="0">
              <a:solidFill>
                <a:srgbClr val="292934"/>
              </a:solidFill>
            </a:endParaRPr>
          </a:p>
        </p:txBody>
      </p:sp>
      <p:sp>
        <p:nvSpPr>
          <p:cNvPr id="5" name="Title 1"/>
          <p:cNvSpPr>
            <a:spLocks noGrp="1"/>
          </p:cNvSpPr>
          <p:nvPr>
            <p:ph type="title"/>
          </p:nvPr>
        </p:nvSpPr>
        <p:spPr>
          <a:xfrm>
            <a:off x="457200" y="628650"/>
            <a:ext cx="8382000" cy="571500"/>
          </a:xfrm>
        </p:spPr>
        <p:txBody>
          <a:bodyPr>
            <a:noAutofit/>
          </a:bodyPr>
          <a:lstStyle/>
          <a:p>
            <a:r>
              <a:rPr lang="en-GB" b="1" dirty="0"/>
              <a:t>The One Time You Should Pay Too Much for a Keyword</a:t>
            </a:r>
            <a:endParaRPr lang="en-US" dirty="0"/>
          </a:p>
        </p:txBody>
      </p:sp>
      <p:sp>
        <p:nvSpPr>
          <p:cNvPr id="6" name="Rectangle 5"/>
          <p:cNvSpPr/>
          <p:nvPr/>
        </p:nvSpPr>
        <p:spPr>
          <a:xfrm flipH="1">
            <a:off x="411482" y="209550"/>
            <a:ext cx="45719" cy="9144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ustDataLst>
      <p:tags r:id="rId1"/>
    </p:custDataLst>
    <p:extLst>
      <p:ext uri="{BB962C8B-B14F-4D97-AF65-F5344CB8AC3E}">
        <p14:creationId xmlns:p14="http://schemas.microsoft.com/office/powerpoint/2010/main" val="41522021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5312" y="1276350"/>
            <a:ext cx="8105775" cy="3733800"/>
          </a:xfrm>
        </p:spPr>
        <p:txBody>
          <a:bodyPr>
            <a:noAutofit/>
          </a:bodyPr>
          <a:lstStyle/>
          <a:p>
            <a:pPr marL="285750" indent="-285750">
              <a:lnSpc>
                <a:spcPts val="2800"/>
              </a:lnSpc>
              <a:spcBef>
                <a:spcPts val="0"/>
              </a:spcBef>
              <a:spcAft>
                <a:spcPts val="1600"/>
              </a:spcAft>
              <a:buClr>
                <a:srgbClr val="297FD5"/>
              </a:buClr>
              <a:buSzPct val="125000"/>
              <a:buFont typeface="Wingdings 2" pitchFamily="18" charset="2"/>
              <a:buChar char=""/>
            </a:pPr>
            <a:r>
              <a:rPr lang="en-US" sz="2500" b="0" dirty="0"/>
              <a:t> </a:t>
            </a:r>
            <a:r>
              <a:rPr lang="en-US" sz="2500" b="0" dirty="0" smtClean="0"/>
              <a:t>Of </a:t>
            </a:r>
            <a:r>
              <a:rPr lang="en-US" sz="2500" b="0" dirty="0"/>
              <a:t>course, all this depends on cash flow. If you’re on a limited budget, the more patient approach may be appropriate for you</a:t>
            </a:r>
            <a:r>
              <a:rPr lang="en-US" sz="2500" b="0" dirty="0" smtClean="0"/>
              <a:t>.</a:t>
            </a:r>
          </a:p>
          <a:p>
            <a:pPr marL="285750" indent="-285750">
              <a:lnSpc>
                <a:spcPts val="2800"/>
              </a:lnSpc>
              <a:spcBef>
                <a:spcPts val="0"/>
              </a:spcBef>
              <a:spcAft>
                <a:spcPts val="800"/>
              </a:spcAft>
              <a:buClr>
                <a:srgbClr val="297FD5"/>
              </a:buClr>
              <a:buSzPct val="125000"/>
              <a:buFont typeface="Wingdings 2" pitchFamily="18" charset="2"/>
              <a:buChar char=""/>
            </a:pPr>
            <a:r>
              <a:rPr lang="en-GB" sz="2500" dirty="0" smtClean="0"/>
              <a:t>NOTE</a:t>
            </a:r>
            <a:r>
              <a:rPr lang="en-GB" sz="2500" dirty="0"/>
              <a:t>: In theory, if your ad appears on the </a:t>
            </a:r>
            <a:r>
              <a:rPr lang="en-GB" sz="2500" dirty="0" smtClean="0"/>
              <a:t>left-hand side of </a:t>
            </a:r>
            <a:r>
              <a:rPr lang="en-GB" sz="2500" dirty="0"/>
              <a:t>the page, Google factors in that this gives you a disproportionately high CTR and adjusts </a:t>
            </a:r>
            <a:r>
              <a:rPr lang="en-GB" sz="2500" dirty="0" smtClean="0"/>
              <a:t>accordingly </a:t>
            </a:r>
            <a:r>
              <a:rPr lang="en-GB" sz="2500" dirty="0"/>
              <a:t>to stop people getting high up just by throwing money at a campaign. But this strategy is still worth pursuing</a:t>
            </a:r>
            <a:r>
              <a:rPr lang="en-GB" sz="2500" dirty="0" smtClean="0"/>
              <a:t>.</a:t>
            </a:r>
            <a:endParaRPr lang="en-US" sz="2500" dirty="0"/>
          </a:p>
          <a:p>
            <a:pPr marL="742931" indent="-400040">
              <a:spcBef>
                <a:spcPts val="400"/>
              </a:spcBef>
              <a:buClr>
                <a:srgbClr val="292349"/>
              </a:buClr>
              <a:buSzPct val="100000"/>
              <a:tabLst>
                <a:tab pos="800080" algn="l"/>
                <a:tab pos="1085823" algn="l"/>
              </a:tabLst>
            </a:pPr>
            <a:endParaRPr lang="en-US" sz="1700" dirty="0">
              <a:solidFill>
                <a:srgbClr val="292934"/>
              </a:solidFill>
            </a:endParaRPr>
          </a:p>
        </p:txBody>
      </p:sp>
      <p:sp>
        <p:nvSpPr>
          <p:cNvPr id="5" name="Title 1"/>
          <p:cNvSpPr>
            <a:spLocks noGrp="1"/>
          </p:cNvSpPr>
          <p:nvPr>
            <p:ph type="title"/>
          </p:nvPr>
        </p:nvSpPr>
        <p:spPr>
          <a:xfrm>
            <a:off x="457200" y="628650"/>
            <a:ext cx="8382000" cy="571500"/>
          </a:xfrm>
        </p:spPr>
        <p:txBody>
          <a:bodyPr>
            <a:noAutofit/>
          </a:bodyPr>
          <a:lstStyle/>
          <a:p>
            <a:r>
              <a:rPr lang="en-GB" b="1" dirty="0"/>
              <a:t>The One Time You Should Pay Too Much for a Keyword</a:t>
            </a:r>
            <a:endParaRPr lang="en-US" dirty="0"/>
          </a:p>
        </p:txBody>
      </p:sp>
      <p:sp>
        <p:nvSpPr>
          <p:cNvPr id="6" name="Rectangle 5"/>
          <p:cNvSpPr/>
          <p:nvPr/>
        </p:nvSpPr>
        <p:spPr>
          <a:xfrm flipH="1">
            <a:off x="411482" y="209550"/>
            <a:ext cx="45719" cy="9144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ustDataLst>
      <p:tags r:id="rId1"/>
    </p:custDataLst>
    <p:extLst>
      <p:ext uri="{BB962C8B-B14F-4D97-AF65-F5344CB8AC3E}">
        <p14:creationId xmlns:p14="http://schemas.microsoft.com/office/powerpoint/2010/main" val="14367521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Adwords Editor</a:t>
            </a:r>
            <a:endParaRPr lang="en-US" b="1" dirty="0"/>
          </a:p>
        </p:txBody>
      </p:sp>
      <p:sp>
        <p:nvSpPr>
          <p:cNvPr id="3" name="Content Placeholder 2"/>
          <p:cNvSpPr>
            <a:spLocks noGrp="1"/>
          </p:cNvSpPr>
          <p:nvPr>
            <p:ph idx="1"/>
          </p:nvPr>
        </p:nvSpPr>
        <p:spPr>
          <a:xfrm>
            <a:off x="457200" y="1581149"/>
            <a:ext cx="7620000" cy="3013473"/>
          </a:xfrm>
        </p:spPr>
        <p:txBody>
          <a:bodyPr>
            <a:normAutofit/>
          </a:bodyPr>
          <a:lstStyle/>
          <a:p>
            <a:pPr algn="ctr">
              <a:spcAft>
                <a:spcPts val="1200"/>
              </a:spcAft>
            </a:pPr>
            <a:r>
              <a:rPr lang="en-US" sz="2700" dirty="0" smtClean="0">
                <a:hlinkClick r:id="rId2"/>
              </a:rPr>
              <a:t>www.google.com/intl/en_uk/adwordseditor/</a:t>
            </a:r>
            <a:endParaRPr lang="en-US" sz="2700" dirty="0" smtClean="0"/>
          </a:p>
          <a:p>
            <a:pPr algn="ctr">
              <a:spcAft>
                <a:spcPts val="1200"/>
              </a:spcAft>
            </a:pPr>
            <a:r>
              <a:rPr lang="en-US" sz="2700" dirty="0" smtClean="0"/>
              <a:t>Or </a:t>
            </a:r>
            <a:r>
              <a:rPr lang="en-US" sz="2700" dirty="0"/>
              <a:t>search on Google for </a:t>
            </a:r>
            <a:r>
              <a:rPr lang="en-US" sz="2700" dirty="0" smtClean="0">
                <a:solidFill>
                  <a:srgbClr val="297FD5"/>
                </a:solidFill>
              </a:rPr>
              <a:t>‘AdWords Editor’</a:t>
            </a:r>
            <a:endParaRPr lang="en-US" sz="2700" dirty="0">
              <a:solidFill>
                <a:srgbClr val="297FD5"/>
              </a:solidFill>
            </a:endParaRPr>
          </a:p>
        </p:txBody>
      </p:sp>
      <p:sp>
        <p:nvSpPr>
          <p:cNvPr id="4" name="Rectangle 3"/>
          <p:cNvSpPr/>
          <p:nvPr/>
        </p:nvSpPr>
        <p:spPr>
          <a:xfrm>
            <a:off x="457201" y="2095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028533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8650"/>
            <a:ext cx="8382000" cy="571500"/>
          </a:xfrm>
        </p:spPr>
        <p:txBody>
          <a:bodyPr>
            <a:noAutofit/>
          </a:bodyPr>
          <a:lstStyle/>
          <a:p>
            <a:r>
              <a:rPr lang="en-US" b="1" dirty="0"/>
              <a:t>Pay per Click Advertising with Yahoo and Bing / Microsoft</a:t>
            </a:r>
            <a:endParaRPr lang="en-US" dirty="0"/>
          </a:p>
        </p:txBody>
      </p:sp>
      <p:sp>
        <p:nvSpPr>
          <p:cNvPr id="5" name="Content Placeholder 4"/>
          <p:cNvSpPr>
            <a:spLocks noGrp="1"/>
          </p:cNvSpPr>
          <p:nvPr>
            <p:ph idx="1"/>
          </p:nvPr>
        </p:nvSpPr>
        <p:spPr>
          <a:xfrm>
            <a:off x="838200" y="1428750"/>
            <a:ext cx="7620000" cy="3203972"/>
          </a:xfrm>
        </p:spPr>
        <p:txBody>
          <a:bodyPr>
            <a:normAutofit/>
          </a:bodyPr>
          <a:lstStyle/>
          <a:p>
            <a:r>
              <a:rPr lang="en-US" sz="2500" dirty="0"/>
              <a:t>Once you have a successful campaign on Google, it is normally worth rolling it out on Yahoo / Bing. </a:t>
            </a:r>
          </a:p>
        </p:txBody>
      </p:sp>
      <p:sp>
        <p:nvSpPr>
          <p:cNvPr id="4" name="Rectangle 3"/>
          <p:cNvSpPr/>
          <p:nvPr/>
        </p:nvSpPr>
        <p:spPr>
          <a:xfrm flipH="1">
            <a:off x="411482" y="209550"/>
            <a:ext cx="45719" cy="9144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ustDataLst>
      <p:tags r:id="rId1"/>
    </p:custDataLst>
    <p:extLst>
      <p:ext uri="{BB962C8B-B14F-4D97-AF65-F5344CB8AC3E}">
        <p14:creationId xmlns:p14="http://schemas.microsoft.com/office/powerpoint/2010/main" val="2806057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276350"/>
            <a:ext cx="7848600" cy="3733800"/>
          </a:xfrm>
        </p:spPr>
        <p:txBody>
          <a:bodyPr>
            <a:normAutofit fontScale="32500" lnSpcReduction="20000"/>
          </a:bodyPr>
          <a:lstStyle/>
          <a:p>
            <a:pPr>
              <a:lnSpc>
                <a:spcPct val="120000"/>
              </a:lnSpc>
            </a:pPr>
            <a:r>
              <a:rPr lang="en-US" sz="7600" dirty="0" smtClean="0"/>
              <a:t>Key </a:t>
            </a:r>
            <a:r>
              <a:rPr lang="en-US" sz="7600" dirty="0"/>
              <a:t>points on Advertising with Yahoo / </a:t>
            </a:r>
            <a:r>
              <a:rPr lang="en-US" sz="7600" dirty="0" smtClean="0"/>
              <a:t>Bing:</a:t>
            </a:r>
            <a:r>
              <a:rPr lang="en-GB" sz="7600" dirty="0" smtClean="0"/>
              <a:t> </a:t>
            </a:r>
          </a:p>
          <a:p>
            <a:pPr marL="285750" indent="-285750">
              <a:lnSpc>
                <a:spcPct val="120000"/>
              </a:lnSpc>
              <a:spcBef>
                <a:spcPts val="0"/>
              </a:spcBef>
              <a:spcAft>
                <a:spcPts val="1200"/>
              </a:spcAft>
              <a:buClr>
                <a:srgbClr val="297FD5"/>
              </a:buClr>
              <a:buSzPct val="125000"/>
              <a:buFont typeface="Wingdings 2" pitchFamily="18" charset="2"/>
              <a:buChar char=""/>
            </a:pPr>
            <a:r>
              <a:rPr lang="en-US" sz="7200" b="0" dirty="0" smtClean="0"/>
              <a:t>Advertising on Yahoo and Bing is covered by Bing Ads (run by Microsoft)</a:t>
            </a:r>
          </a:p>
          <a:p>
            <a:pPr marL="285750" indent="-285750">
              <a:lnSpc>
                <a:spcPct val="120000"/>
              </a:lnSpc>
              <a:spcBef>
                <a:spcPts val="0"/>
              </a:spcBef>
              <a:spcAft>
                <a:spcPts val="1200"/>
              </a:spcAft>
              <a:buClr>
                <a:srgbClr val="297FD5"/>
              </a:buClr>
              <a:buSzPct val="125000"/>
              <a:buFont typeface="Wingdings 2" pitchFamily="18" charset="2"/>
              <a:buChar char=""/>
            </a:pPr>
            <a:r>
              <a:rPr lang="en-US" sz="7200" b="0" dirty="0" smtClean="0"/>
              <a:t>In the UK, Bing / Yahoo covers about 10% of the Market</a:t>
            </a:r>
          </a:p>
          <a:p>
            <a:pPr marL="285750" indent="-285750">
              <a:lnSpc>
                <a:spcPct val="120000"/>
              </a:lnSpc>
              <a:spcBef>
                <a:spcPts val="0"/>
              </a:spcBef>
              <a:spcAft>
                <a:spcPts val="1200"/>
              </a:spcAft>
              <a:buClr>
                <a:srgbClr val="297FD5"/>
              </a:buClr>
              <a:buSzPct val="125000"/>
              <a:buFont typeface="Wingdings 2" pitchFamily="18" charset="2"/>
              <a:buChar char=""/>
            </a:pPr>
            <a:r>
              <a:rPr lang="en-US" sz="7200" b="0" dirty="0" smtClean="0"/>
              <a:t>In the US, Yahoo and Bing have a higher share of the Market than the UK</a:t>
            </a:r>
          </a:p>
          <a:p>
            <a:pPr marL="285750" indent="-285750">
              <a:lnSpc>
                <a:spcPct val="120000"/>
              </a:lnSpc>
              <a:spcBef>
                <a:spcPts val="0"/>
              </a:spcBef>
              <a:spcAft>
                <a:spcPts val="1200"/>
              </a:spcAft>
              <a:buClr>
                <a:srgbClr val="297FD5"/>
              </a:buClr>
              <a:buSzPct val="125000"/>
              <a:buFont typeface="Wingdings 2" pitchFamily="18" charset="2"/>
              <a:buChar char=""/>
            </a:pPr>
            <a:r>
              <a:rPr lang="en-US" sz="7200" b="0" dirty="0" smtClean="0"/>
              <a:t>Yahoo and Bing same type of system as Google - You are rewarded for a high click-through rate </a:t>
            </a:r>
            <a:endParaRPr lang="en-US" sz="7200" b="0" dirty="0"/>
          </a:p>
        </p:txBody>
      </p:sp>
      <p:sp>
        <p:nvSpPr>
          <p:cNvPr id="5" name="Title 1"/>
          <p:cNvSpPr>
            <a:spLocks noGrp="1"/>
          </p:cNvSpPr>
          <p:nvPr>
            <p:ph type="title"/>
          </p:nvPr>
        </p:nvSpPr>
        <p:spPr>
          <a:xfrm>
            <a:off x="457200" y="628650"/>
            <a:ext cx="8382000" cy="571500"/>
          </a:xfrm>
        </p:spPr>
        <p:txBody>
          <a:bodyPr>
            <a:noAutofit/>
          </a:bodyPr>
          <a:lstStyle/>
          <a:p>
            <a:r>
              <a:rPr lang="en-US" b="1" dirty="0"/>
              <a:t>Pay per Click Advertising with Yahoo and Bing / Microsoft</a:t>
            </a:r>
            <a:endParaRPr lang="en-US" dirty="0"/>
          </a:p>
        </p:txBody>
      </p:sp>
      <p:sp>
        <p:nvSpPr>
          <p:cNvPr id="6" name="Rectangle 5"/>
          <p:cNvSpPr/>
          <p:nvPr/>
        </p:nvSpPr>
        <p:spPr>
          <a:xfrm flipH="1">
            <a:off x="411482" y="209550"/>
            <a:ext cx="45719" cy="9144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ustDataLst>
      <p:tags r:id="rId1"/>
    </p:custDataLst>
    <p:extLst>
      <p:ext uri="{BB962C8B-B14F-4D97-AF65-F5344CB8AC3E}">
        <p14:creationId xmlns:p14="http://schemas.microsoft.com/office/powerpoint/2010/main" val="33233751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276350"/>
            <a:ext cx="7848600" cy="3733800"/>
          </a:xfrm>
        </p:spPr>
        <p:txBody>
          <a:bodyPr>
            <a:normAutofit fontScale="25000" lnSpcReduction="20000"/>
          </a:bodyPr>
          <a:lstStyle/>
          <a:p>
            <a:pPr>
              <a:lnSpc>
                <a:spcPct val="120000"/>
              </a:lnSpc>
            </a:pPr>
            <a:r>
              <a:rPr lang="en-US" sz="10000" dirty="0" smtClean="0"/>
              <a:t>Key </a:t>
            </a:r>
            <a:r>
              <a:rPr lang="en-US" sz="10000" dirty="0"/>
              <a:t>points on Advertising with Yahoo / </a:t>
            </a:r>
            <a:r>
              <a:rPr lang="en-US" sz="10000" dirty="0" smtClean="0"/>
              <a:t>Bing:</a:t>
            </a:r>
            <a:r>
              <a:rPr lang="en-GB" sz="10000" dirty="0" smtClean="0"/>
              <a:t> </a:t>
            </a:r>
          </a:p>
          <a:p>
            <a:pPr marL="285750" indent="-285750">
              <a:lnSpc>
                <a:spcPct val="120000"/>
              </a:lnSpc>
              <a:spcBef>
                <a:spcPts val="0"/>
              </a:spcBef>
              <a:spcAft>
                <a:spcPts val="1200"/>
              </a:spcAft>
              <a:buClr>
                <a:srgbClr val="297FD5"/>
              </a:buClr>
              <a:buSzPct val="125000"/>
              <a:buFont typeface="Wingdings 2" pitchFamily="18" charset="2"/>
              <a:buChar char=""/>
            </a:pPr>
            <a:r>
              <a:rPr lang="en-US" sz="9200" b="0" dirty="0" smtClean="0"/>
              <a:t>All </a:t>
            </a:r>
            <a:r>
              <a:rPr lang="en-US" sz="9200" b="0" dirty="0"/>
              <a:t>of the principles involving the use of keywords applies here, too </a:t>
            </a:r>
          </a:p>
          <a:p>
            <a:pPr marL="285750" indent="-285750">
              <a:lnSpc>
                <a:spcPct val="120000"/>
              </a:lnSpc>
              <a:spcBef>
                <a:spcPts val="0"/>
              </a:spcBef>
              <a:spcAft>
                <a:spcPts val="1200"/>
              </a:spcAft>
              <a:buClr>
                <a:srgbClr val="297FD5"/>
              </a:buClr>
              <a:buSzPct val="125000"/>
              <a:buFont typeface="Wingdings 2" pitchFamily="18" charset="2"/>
              <a:buChar char=""/>
            </a:pPr>
            <a:r>
              <a:rPr lang="en-US" sz="9200" b="0" dirty="0"/>
              <a:t>They can be slower with updates, and some of it is done by people </a:t>
            </a:r>
          </a:p>
          <a:p>
            <a:pPr marL="285750" indent="-285750">
              <a:lnSpc>
                <a:spcPct val="120000"/>
              </a:lnSpc>
              <a:spcBef>
                <a:spcPts val="0"/>
              </a:spcBef>
              <a:spcAft>
                <a:spcPts val="1200"/>
              </a:spcAft>
              <a:buClr>
                <a:srgbClr val="297FD5"/>
              </a:buClr>
              <a:buSzPct val="125000"/>
              <a:buFont typeface="Wingdings 2" pitchFamily="18" charset="2"/>
              <a:buChar char=""/>
            </a:pPr>
            <a:r>
              <a:rPr lang="en-US" sz="9200" b="0" dirty="0"/>
              <a:t>It is possible that Yahoo produces a higher quality lead for some markets in some countries </a:t>
            </a:r>
          </a:p>
        </p:txBody>
      </p:sp>
      <p:sp>
        <p:nvSpPr>
          <p:cNvPr id="5" name="Title 1"/>
          <p:cNvSpPr>
            <a:spLocks noGrp="1"/>
          </p:cNvSpPr>
          <p:nvPr>
            <p:ph type="title"/>
          </p:nvPr>
        </p:nvSpPr>
        <p:spPr>
          <a:xfrm>
            <a:off x="457200" y="628650"/>
            <a:ext cx="8382000" cy="571500"/>
          </a:xfrm>
        </p:spPr>
        <p:txBody>
          <a:bodyPr>
            <a:noAutofit/>
          </a:bodyPr>
          <a:lstStyle/>
          <a:p>
            <a:r>
              <a:rPr lang="en-US" b="1" dirty="0"/>
              <a:t>Pay per Click Advertising with Yahoo and Bing / Microsoft</a:t>
            </a:r>
            <a:endParaRPr lang="en-US" dirty="0"/>
          </a:p>
        </p:txBody>
      </p:sp>
      <p:sp>
        <p:nvSpPr>
          <p:cNvPr id="6" name="Rectangle 5"/>
          <p:cNvSpPr/>
          <p:nvPr/>
        </p:nvSpPr>
        <p:spPr>
          <a:xfrm flipH="1">
            <a:off x="411482" y="209550"/>
            <a:ext cx="45719" cy="9144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ustDataLst>
      <p:tags r:id="rId1"/>
    </p:custDataLst>
    <p:extLst>
      <p:ext uri="{BB962C8B-B14F-4D97-AF65-F5344CB8AC3E}">
        <p14:creationId xmlns:p14="http://schemas.microsoft.com/office/powerpoint/2010/main" val="24853905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276350"/>
            <a:ext cx="7848600" cy="3733800"/>
          </a:xfrm>
        </p:spPr>
        <p:txBody>
          <a:bodyPr>
            <a:normAutofit fontScale="25000" lnSpcReduction="20000"/>
          </a:bodyPr>
          <a:lstStyle/>
          <a:p>
            <a:pPr>
              <a:lnSpc>
                <a:spcPct val="120000"/>
              </a:lnSpc>
            </a:pPr>
            <a:r>
              <a:rPr lang="en-US" sz="10000" dirty="0" smtClean="0"/>
              <a:t>Key </a:t>
            </a:r>
            <a:r>
              <a:rPr lang="en-US" sz="10000" dirty="0"/>
              <a:t>points on Advertising with Yahoo / </a:t>
            </a:r>
            <a:r>
              <a:rPr lang="en-US" sz="10000" dirty="0" smtClean="0"/>
              <a:t>Bing:</a:t>
            </a:r>
            <a:r>
              <a:rPr lang="en-GB" sz="10000" dirty="0" smtClean="0"/>
              <a:t> </a:t>
            </a:r>
          </a:p>
          <a:p>
            <a:pPr marL="285750" indent="-285750">
              <a:lnSpc>
                <a:spcPct val="120000"/>
              </a:lnSpc>
              <a:spcBef>
                <a:spcPts val="0"/>
              </a:spcBef>
              <a:spcAft>
                <a:spcPts val="1200"/>
              </a:spcAft>
              <a:buClr>
                <a:srgbClr val="297FD5"/>
              </a:buClr>
              <a:buSzPct val="125000"/>
              <a:buFont typeface="Wingdings 2" pitchFamily="18" charset="2"/>
              <a:buChar char=""/>
            </a:pPr>
            <a:r>
              <a:rPr lang="en-US" sz="9200" b="0" dirty="0" smtClean="0"/>
              <a:t>Bing </a:t>
            </a:r>
            <a:r>
              <a:rPr lang="en-US" sz="9200" b="0" dirty="0"/>
              <a:t>/ Yahoo tends to be less competitive than Google (it’s smaller ,so less people use it.) So if you have an effective PPC and Website Conversion strategy, you should be able to significantly out perform the competition on Yahoo</a:t>
            </a:r>
            <a:br>
              <a:rPr lang="en-US" sz="9200" b="0" dirty="0"/>
            </a:br>
            <a:endParaRPr lang="en-US" sz="9200" b="0" dirty="0"/>
          </a:p>
        </p:txBody>
      </p:sp>
      <p:sp>
        <p:nvSpPr>
          <p:cNvPr id="5" name="Title 1"/>
          <p:cNvSpPr>
            <a:spLocks noGrp="1"/>
          </p:cNvSpPr>
          <p:nvPr>
            <p:ph type="title"/>
          </p:nvPr>
        </p:nvSpPr>
        <p:spPr>
          <a:xfrm>
            <a:off x="457200" y="628650"/>
            <a:ext cx="8382000" cy="571500"/>
          </a:xfrm>
        </p:spPr>
        <p:txBody>
          <a:bodyPr>
            <a:noAutofit/>
          </a:bodyPr>
          <a:lstStyle/>
          <a:p>
            <a:r>
              <a:rPr lang="en-US" b="1" dirty="0"/>
              <a:t>Pay per Click Advertising with Yahoo and Bing / Microsoft</a:t>
            </a:r>
            <a:endParaRPr lang="en-US" dirty="0"/>
          </a:p>
        </p:txBody>
      </p:sp>
      <p:sp>
        <p:nvSpPr>
          <p:cNvPr id="6" name="Rectangle 5"/>
          <p:cNvSpPr/>
          <p:nvPr/>
        </p:nvSpPr>
        <p:spPr>
          <a:xfrm flipH="1">
            <a:off x="411482" y="209550"/>
            <a:ext cx="45719" cy="9144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custDataLst>
      <p:tags r:id="rId1"/>
    </p:custDataLst>
    <p:extLst>
      <p:ext uri="{BB962C8B-B14F-4D97-AF65-F5344CB8AC3E}">
        <p14:creationId xmlns:p14="http://schemas.microsoft.com/office/powerpoint/2010/main" val="34147485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t="-12000" b="-12000"/>
          </a:stretch>
        </a:blip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 y="895350"/>
            <a:ext cx="8404825" cy="3086004"/>
          </a:xfrm>
          <a:prstGeom prst="rect">
            <a:avLst/>
          </a:prstGeom>
        </p:spPr>
      </p:pic>
    </p:spTree>
    <p:custDataLst>
      <p:tags r:id="rId1"/>
    </p:custDataLst>
    <p:extLst>
      <p:ext uri="{BB962C8B-B14F-4D97-AF65-F5344CB8AC3E}">
        <p14:creationId xmlns:p14="http://schemas.microsoft.com/office/powerpoint/2010/main" val="2392999763"/>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 val="ab9834bc4ec06a71d0582be485dfc79297f90e"/>
  <p:tag name="ISPRING_UUID" val="{5DE7548B-E0AB-4A69-BF39-AA471C90BCA7}"/>
  <p:tag name="ISPRING_RESOURCE_FOLDER" val="C:\Users\Susie\Documents\_design\Cardell Media\How to Double Your Online Sales Webinar\Double Your Online Sales\"/>
  <p:tag name="ISPRING_SCORM_RATE_QUIZZES" val="0"/>
  <p:tag name="ISPRING_SCORM_PASSING_SCORE" val="100.0000000000"/>
  <p:tag name="ISPRING_RESOURCE_FOLDER_STATIC" val="C:\Users\Susie\Documents\_design\Cardell Media\How to Double Your Online Sales Webinar\Double Your Online Sales\"/>
  <p:tag name="ISPRING_PRESENTATION_PATH" val="C:\Users\Susie\Documents\_design\Cardell Media\Ultimate Marketing 2012\Seminar 5\Seminar5.pptx"/>
  <p:tag name="ISPRING_PRESENTATION_INFO" val="&lt;?xml version=&quot;1.0&quot; encoding=&quot;UTF-8&quot; standalone=&quot;no&quot; ?&gt;&#10;&lt;presentation&gt;&#10;&#10;  &lt;slides&gt;&#10;    &lt;slide duration=&quot;516&quot; id=&quot;{C76D6F4D-ACF2-4A90-9EF4-A4ACBA550F5F}&quot; pptId=&quot;641&quot; transitionDuration=&quot;0&quot;/&gt;&#10;    &lt;slide duration=&quot;68923&quot; id=&quot;{EE4A1647-4E6D-4EAB-9365-6D9B868DAB38}&quot; pptId=&quot;642&quot; transitionDuration=&quot;0&quot;/&gt;&#10;    &lt;slide duration=&quot;73895&quot; id=&quot;{36041C0D-22A4-4FB9-A98C-A932D24D658E}&quot; pptId=&quot;528&quot; transitionDuration=&quot;0&quot;/&gt;&#10;    &lt;slide duration=&quot;33483&quot; id=&quot;{B0B76D2B-27A5-482C-BEEC-EB31733E7409}&quot; pptId=&quot;706&quot; transitionDuration=&quot;0&quot;/&gt;&#10;    &lt;slide duration=&quot;7570&quot; id=&quot;{C0684171-EB0D-461D-B5DB-8EF83CC1D1C7}&quot; pptId=&quot;703&quot; transitionDuration=&quot;0&quot;/&gt;&#10;    &lt;slide duration=&quot;275176&quot; id=&quot;{C28E8BF8-4176-4D18-8EBE-C5DF95A00330}&quot; pptId=&quot;708&quot; transitionDuration=&quot;0&quot;/&gt;&#10;    &lt;slide duration=&quot;89222&quot; id=&quot;{74396C09-5CA9-4F3D-85B4-C10978D0894E}&quot; pptId=&quot;709&quot; transitionDuration=&quot;0&quot;/&gt;&#10;    &lt;slide duration=&quot;154045&quot; id=&quot;{DDFDC778-FA62-491E-906F-E23699FE4917}&quot; pptId=&quot;710&quot; transitionDuration=&quot;0&quot;/&gt;&#10;    &lt;slide duration=&quot;157098&quot; id=&quot;{C5A9E39D-A22F-45C2-BE58-DC95B7F1EA86}&quot; pptId=&quot;711&quot; transitionDuration=&quot;0&quot;/&gt;&#10;    &lt;slide duration=&quot;85464&quot; id=&quot;{CB4F974A-3145-4324-A89F-AB661C8BA01A}&quot; pptId=&quot;606&quot; transitionDuration=&quot;0&quot;/&gt;&#10;    &lt;slide duration=&quot;52997&quot; id=&quot;{A42E5CB2-F908-4B3C-A325-0BFFB8B8D60C}&quot; pptId=&quot;712&quot; transitionDuration=&quot;0&quot;/&gt;&#10;    &lt;slide duration=&quot;30324&quot; id=&quot;{F2A22B06-8851-4FF3-BC46-16DC45869DCE}&quot; pptId=&quot;586&quot; transitionDuration=&quot;0&quot;/&gt;&#10;    &lt;slide duration=&quot;93305&quot; id=&quot;{E6022A10-280E-43C7-A5EB-A867F6694484}&quot; pptId=&quot;713&quot; transitionDuration=&quot;0&quot;/&gt;&#10;    &lt;slide duration=&quot;36322&quot; id=&quot;{B0FFE486-C53B-4890-9023-C7E87918F0B5}&quot; pptId=&quot;714&quot; transitionDuration=&quot;0&quot;/&gt;&#10;    &lt;slide duration=&quot;44945&quot; id=&quot;{FED45E72-8513-45E0-A888-F385C538D10E}&quot; pptId=&quot;716&quot; transitionDuration=&quot;0&quot;/&gt;&#10;    &lt;slide duration=&quot;36495&quot; id=&quot;{215F7336-0ABA-4F24-90B7-50634153B6D6}&quot; pptId=&quot;717&quot; transitionDuration=&quot;0&quot;/&gt;&#10;    &lt;slide duration=&quot;106800&quot; id=&quot;{99A38A3E-98DC-40BC-A17B-3089785F7128}&quot; pptId=&quot;718&quot; transitionDuration=&quot;0&quot;/&gt;&#10;    &lt;slide duration=&quot;33820&quot; id=&quot;{B0DB539A-5BAD-41D9-A1A2-59DFE0305897}&quot; pptId=&quot;722&quot; transitionDuration=&quot;0&quot;/&gt;&#10;    &lt;slide duration=&quot;43184&quot; id=&quot;{E40EECA4-DA34-4533-B09E-6EBF71C32E9B}&quot; pptId=&quot;720&quot; transitionDuration=&quot;0&quot;/&gt;&#10;    &lt;slide duration=&quot;70183&quot; id=&quot;{D2D3A518-F007-43A7-8F54-9E18BB6C302F}&quot; pptId=&quot;721&quot; transitionDuration=&quot;0&quot;/&gt;&#10;    &lt;slide duration=&quot;39586&quot; id=&quot;{B4B3D430-DDDA-40E2-871B-66201EB903B7}&quot; pptId=&quot;719&quot; transitionDuration=&quot;0&quot;/&gt;&#10;    &lt;slide duration=&quot;41035&quot; id=&quot;{DEED93F4-554F-4113-8EA9-E6AF70B04361}&quot; pptId=&quot;723&quot; transitionDuration=&quot;0&quot;/&gt;&#10;    &lt;slide duration=&quot;39545&quot; id=&quot;{87AA098D-54E5-4213-B154-3D0498D4860C}&quot; pptId=&quot;724&quot; transitionDuration=&quot;0&quot;/&gt;&#10;    &lt;slide duration=&quot;54795&quot; id=&quot;{C0763E83-97BA-4257-BB97-E6B1A05836FC}&quot; pptId=&quot;726&quot; transitionDuration=&quot;0&quot;/&gt;&#10;    &lt;slide duration=&quot;108235&quot; id=&quot;{E1515E0F-6EAE-4182-8CD1-99B8D5BA3088}&quot; pptId=&quot;725&quot; transitionDuration=&quot;0&quot;/&gt;&#10;    &lt;slide duration=&quot;60164&quot; id=&quot;{F3D43166-3D81-4070-8462-2CF33F788424}&quot; pptId=&quot;727&quot; transitionDuration=&quot;0&quot;/&gt;&#10;    &lt;slide duration=&quot;29605&quot; id=&quot;{D0B52A08-067E-4B14-BD66-DC01321CA691}&quot; pptId=&quot;728&quot; transitionDuration=&quot;0&quot;/&gt;&#10;    &lt;slide duration=&quot;75127&quot; id=&quot;{3A47B9FA-1EED-47C7-8BF7-E4A13071A7DD}&quot; pptId=&quot;729&quot; transitionDuration=&quot;0&quot;/&gt;&#10;    &lt;slide duration=&quot;58089&quot; id=&quot;{30656611-BC60-4DAA-B6D8-952D39012DF5}&quot; pptId=&quot;730&quot; transitionDuration=&quot;0&quot;/&gt;&#10;    &lt;slide duration=&quot;61728&quot; id=&quot;{F2ABF952-235F-44BC-BEC4-A24E829B0802}&quot; pptId=&quot;731&quot; transitionDuration=&quot;0&quot;/&gt;&#10;    &lt;slide duration=&quot;79713&quot; id=&quot;{A5612CDE-86D8-468C-8689-231007118BF7}&quot; pptId=&quot;732&quot; transitionDuration=&quot;0&quot;/&gt;&#10;    &lt;slide duration=&quot;84524&quot; id=&quot;{BEBC7935-5FDF-425D-9968-248F3DD64394}&quot; pptId=&quot;733&quot; transitionDuration=&quot;0&quot;/&gt;&#10;    &lt;slide duration=&quot;45215&quot; id=&quot;{E4E22334-82DE-4290-93F1-6C2FF590C7EE}&quot; pptId=&quot;734&quot; transitionDuration=&quot;0&quot;/&gt;&#10;    &lt;slide duration=&quot;43631&quot; id=&quot;{377A71CE-F930-4C12-ACBC-BC14156C8EDF}&quot; pptId=&quot;735&quot; transitionDuration=&quot;0&quot;/&gt;&#10;    &lt;slide duration=&quot;28566&quot; id=&quot;{703395D0-8649-4A01-A187-22CA173D9C24}&quot; pptId=&quot;736&quot; transitionDuration=&quot;0&quot;/&gt;&#10;    &lt;slide duration=&quot;6934&quot; id=&quot;{59836ACD-4800-4A98-8C28-AF304B1F90FA}&quot; pptId=&quot;737&quot; transitionDuration=&quot;0&quot;/&gt;&#10;    &lt;slide duration=&quot;78342&quot; id=&quot;{CAD9567C-47FE-4D69-A833-C8B1084B3ED6}&quot; pptId=&quot;738&quot; transitionDuration=&quot;0&quot;/&gt;&#10;    &lt;slide duration=&quot;71237&quot; id=&quot;{A8CD32E5-1F3E-45CD-AEAA-1887266A4522}&quot; pptId=&quot;739&quot; transitionDuration=&quot;0&quot;/&gt;&#10;    &lt;slide duration=&quot;38194&quot; id=&quot;{B0969348-007D-40FE-BFC1-58DC3A2DF0BB}&quot; pptId=&quot;740&quot; transitionDuration=&quot;0&quot;/&gt;&#10;    &lt;slide duration=&quot;149890&quot; id=&quot;{AD2AAE09-2BEA-4A2E-8230-DB386C8632B7}&quot; pptId=&quot;741&quot; transitionDuration=&quot;0&quot;/&gt;&#10;    &lt;slide duration=&quot;64324&quot; id=&quot;{805AF534-758F-408E-A556-A9528F86837D}&quot; pptId=&quot;744&quot; transitionDuration=&quot;0&quot;/&gt;&#10;    &lt;slide duration=&quot;44745&quot; id=&quot;{9C35031E-74D7-4C54-B67D-4E5A8BE7BFF1}&quot; pptId=&quot;743&quot; transitionDuration=&quot;0&quot;/&gt;&#10;    &lt;slide duration=&quot;71331&quot; id=&quot;{18AEBECB-2188-449E-A451-ABC866201C25}&quot; pptId=&quot;742&quot; transitionDuration=&quot;0&quot;/&gt;&#10;    &lt;slide duration=&quot;21148&quot; id=&quot;{90F97D4D-4218-4374-B27F-67D59E14005B}&quot; pptId=&quot;745&quot; transitionDuration=&quot;0&quot;/&gt;&#10;    &lt;slide duration=&quot;35788&quot; id=&quot;{D393B157-A08A-4C6A-823E-E54D385EEF43}&quot; pptId=&quot;746&quot; transitionDuration=&quot;0&quot;/&gt;&#10;    &lt;slide duration=&quot;43141&quot; id=&quot;{EF9871DB-2621-4D91-BA72-B7C038356960}&quot; pptId=&quot;747&quot; transitionDuration=&quot;0&quot;/&gt;&#10;    &lt;slide duration=&quot;24061&quot; id=&quot;{3FFFF6B6-BB2F-4E27-BD9E-71F243E70863}&quot; pptId=&quot;748&quot; transitionDuration=&quot;0&quot;/&gt;&#10;    &lt;slide duration=&quot;115309&quot; id=&quot;{DE0946D6-0F52-4D7D-AD55-0A4E9725F38F}&quot; pptId=&quot;654&quot; transitionDuration=&quot;0&quot;/&gt;&#10;    &lt;slide duration=&quot;17297&quot; id=&quot;{3531CCD5-23E6-4FCF-9A3A-5262A4665CBC}&quot; pptId=&quot;749&quot; transitionDuration=&quot;0&quot;/&gt;&#10;    &lt;slide duration=&quot;65273&quot; id=&quot;{F2F3249C-5AFB-43C4-BD42-5D25D30C3F56}&quot; pptId=&quot;750&quot; transitionDuration=&quot;0&quot;/&gt;&#10;    &lt;slide duration=&quot;54694&quot; id=&quot;{C9A967C8-617E-44F3-A31A-63CC9B6B9016}&quot; pptId=&quot;751&quot; transitionDuration=&quot;0&quot;/&gt;&#10;    &lt;slide duration=&quot;19973&quot; id=&quot;{50B3B41B-7086-40DD-9476-7229070DB8BF}&quot; pptId=&quot;752&quot; transitionDuration=&quot;0&quot;/&gt;&#10;    &lt;slide duration=&quot;13715&quot; id=&quot;{EC0E501F-243D-481C-803A-13AB6B89C6FD}&quot; pptId=&quot;753&quot; transitionDuration=&quot;0&quot;/&gt;&#10;    &lt;slide duration=&quot;80391&quot; id=&quot;{3D58BF97-6173-441A-8536-C2AC0E93B796}&quot; pptId=&quot;754&quot; transitionDuration=&quot;0&quot;/&gt;&#10;    &lt;slide duration=&quot;92335&quot; id=&quot;{A0502827-47C8-4ADA-A831-65B218C42591}&quot; pptId=&quot;755&quot; transitionDuration=&quot;0&quot;/&gt;&#10;    &lt;slide duration=&quot;9016&quot; id=&quot;{137B7565-4158-45BA-86AB-B0C5237F7205}&quot; pptId=&quot;701&quot; transitionDuration=&quot;0&quot;/&gt;&#10;    &lt;slide duration=&quot;25543&quot; id=&quot;{5745ACC1-C2AE-4F68-BE89-BC3EBE2563A1}&quot; pptId=&quot;756&quot; transitionDuration=&quot;0&quot;/&gt;&#10;    &lt;slide duration=&quot;44535&quot; id=&quot;{2A00F1F9-9AAB-4789-84C7-184188FE88C3}&quot; pptId=&quot;757&quot; transitionDuration=&quot;0&quot;/&gt;&#10;    &lt;slide duration=&quot;34976&quot; id=&quot;{8A693051-1D4C-481E-9329-1AF127685107}&quot; pptId=&quot;758&quot; transitionDuration=&quot;0&quot;/&gt;&#10;    &lt;slide duration=&quot;8834&quot; id=&quot;{29EC6B48-A46B-401B-BD2F-B95CB2FE2F94}&quot; pptId=&quot;759&quot; transitionDuration=&quot;0&quot;/&gt;&#10;    &lt;slide duration=&quot;18135&quot; id=&quot;{ABD43062-9ECA-439C-A3BA-38EEBA0611D1}&quot; pptId=&quot;761&quot; transitionDuration=&quot;0&quot;/&gt;&#10;    &lt;slide duration=&quot;10387&quot; id=&quot;{CA082385-F5E9-478E-B3EF-06091D28BAAB}&quot; pptId=&quot;762&quot; transitionDuration=&quot;0&quot;/&gt;&#10;    &lt;slide duration=&quot;45113&quot; id=&quot;{A09610F4-E3A3-4581-854D-8F6820407E4E}&quot; pptId=&quot;763&quot; transitionDuration=&quot;0&quot;/&gt;&#10;    &lt;slide duration=&quot;13107&quot; id=&quot;{F14BBFF1-28AB-4388-9C6C-8D3889716A49}&quot; pptId=&quot;764&quot; transitionDuration=&quot;0&quot;/&gt;&#10;    &lt;slide duration=&quot;11113&quot; id=&quot;{83D82607-B5B6-4583-8C28-95FFCC464FBB}&quot; pptId=&quot;795&quot; transitionDuration=&quot;0&quot;/&gt;&#10;    &lt;slide duration=&quot;21835&quot; id=&quot;{400A9E5A-8985-47F9-915E-DCC0EE24D602}&quot; pptId=&quot;765&quot; transitionDuration=&quot;0&quot;/&gt;&#10;    &lt;slide duration=&quot;38777&quot; id=&quot;{D50C2D1F-4CA4-4457-A767-AE576B04CA40}&quot; pptId=&quot;766&quot; transitionDuration=&quot;0&quot;/&gt;&#10;    &lt;slide duration=&quot;104852&quot; id=&quot;{31F071C6-56D8-4E78-97CA-44088996D05D}&quot; pptId=&quot;767&quot; transitionDuration=&quot;0&quot;/&gt;&#10;    &lt;slide duration=&quot;68989&quot; id=&quot;{3136C4F4-EF13-4D7A-B3B9-95FE4E9D6878}&quot; pptId=&quot;768&quot; transitionDuration=&quot;0&quot;/&gt;&#10;    &lt;slide duration=&quot;51989&quot; id=&quot;{DAE3BC75-BFFE-4365-9773-36F6ED4F6B5C}&quot; pptId=&quot;769&quot; transitionDuration=&quot;0&quot;/&gt;&#10;    &lt;slide duration=&quot;29362&quot; id=&quot;{AA642D9A-E76A-4DA0-B7E1-B00B484F9AD7}&quot; pptId=&quot;770&quot; transitionDuration=&quot;0&quot;/&gt;&#10;    &lt;slide duration=&quot;117564&quot; id=&quot;{FA5E82D4-71A8-4AAD-95C4-085E0019D355}&quot; pptId=&quot;771&quot; transitionDuration=&quot;0&quot;/&gt;&#10;    &lt;slide duration=&quot;39100&quot; id=&quot;{67FF8214-A494-4991-8254-EA5F82E6B981}&quot; pptId=&quot;772&quot; transitionDuration=&quot;0&quot;/&gt;&#10;    &lt;slide duration=&quot;136850&quot; id=&quot;{E93E7875-2D8B-4034-A7B8-A258387D1ED8}&quot; pptId=&quot;773&quot; transitionDuration=&quot;0&quot;/&gt;&#10;    &lt;slide duration=&quot;148429&quot; id=&quot;{56224CBC-1B5A-4134-B30B-8F376E4B7750}&quot; pptId=&quot;774&quot; transitionDuration=&quot;0&quot;/&gt;&#10;    &lt;slide duration=&quot;27351&quot; id=&quot;{FDF5462A-55C8-4F6F-87CE-CA272B479907}&quot; pptId=&quot;775&quot; transitionDuration=&quot;0&quot;/&gt;&#10;    &lt;slide duration=&quot;64065&quot; id=&quot;{2A4611A3-9C49-44F7-A6AA-A619A627D4EC}&quot; pptId=&quot;776&quot; transitionDuration=&quot;0&quot;/&gt;&#10;    &lt;slide duration=&quot;33350&quot; id=&quot;{38BF6488-F672-45ED-A2CA-CF9C99F0FC1E}&quot; pptId=&quot;777&quot; transitionDuration=&quot;0&quot;/&gt;&#10;    &lt;slide duration=&quot;34832&quot; id=&quot;{1C8E798B-27FF-4192-B870-D512861A4963}&quot; pptId=&quot;778&quot; transitionDuration=&quot;0&quot;/&gt;&#10;    &lt;slide duration=&quot;24313&quot; id=&quot;{C31E8989-3E23-4058-8CBC-9E11EF5A99AA}&quot; pptId=&quot;781&quot; transitionDuration=&quot;0&quot;/&gt;&#10;    &lt;slide duration=&quot;47533&quot; id=&quot;{FE801C83-D4C3-456A-8ED0-7428CE871FBE}&quot; pptId=&quot;780&quot; transitionDuration=&quot;0&quot;/&gt;&#10;    &lt;slide duration=&quot;59828&quot; id=&quot;{A6371792-0038-45DB-A385-35DA2D9A4E4E}&quot; pptId=&quot;779&quot; transitionDuration=&quot;0&quot;/&gt;&#10;    &lt;slide duration=&quot;136064&quot; id=&quot;{35F9367D-D878-4BBF-B107-3DB50EA9065C}&quot; pptId=&quot;782&quot; transitionDuration=&quot;0&quot;/&gt;&#10;    &lt;slide duration=&quot;18326&quot; id=&quot;{17BBD77D-7CFB-41F7-8813-392E691C9E07}&quot; pptId=&quot;785&quot; transitionDuration=&quot;0&quot;/&gt;&#10;    &lt;slide duration=&quot;62472&quot; id=&quot;{138A8FB7-6D14-4C4B-ACF5-F2A6786EF9A4}&quot; pptId=&quot;784&quot; transitionDuration=&quot;0&quot;/&gt;&#10;    &lt;slide duration=&quot;27242&quot; id=&quot;{929FAEF7-C13F-437B-9595-F4220A51C586}&quot; pptId=&quot;783&quot; transitionDuration=&quot;0&quot;/&gt;&#10;    &lt;slide duration=&quot;64046&quot; id=&quot;{BC1D15BC-67B0-4E33-B438-3659C1B1CB1C}&quot; pptId=&quot;788&quot; transitionDuration=&quot;0&quot;/&gt;&#10;    &lt;slide duration=&quot;56486&quot; id=&quot;{23D2F3F5-54A6-4C3C-9EF9-2B9F8746AD03}&quot; pptId=&quot;789&quot; transitionDuration=&quot;0&quot;/&gt;&#10;    &lt;slide duration=&quot;30278&quot; id=&quot;{7E6EA165-4498-4795-AB0A-15DF0534C7C4}&quot; pptId=&quot;790&quot; transitionDuration=&quot;0&quot;/&gt;&#10;    &lt;slide duration=&quot;66921&quot; id=&quot;{49880C2F-FB82-4B37-A361-78677531016D}&quot; pptId=&quot;791&quot; transitionDuration=&quot;0&quot;/&gt;&#10;    &lt;slide duration=&quot;44501&quot; id=&quot;{082A976D-C169-40D9-B5D2-A1D74B97B809}&quot; pptId=&quot;792&quot; transitionDuration=&quot;0&quot;/&gt;&#10;    &lt;slide duration=&quot;71608&quot; id=&quot;{888BE1E5-129B-4263-BE1A-9BA1CF1CB7C5}&quot; pptId=&quot;793&quot; transitionDuration=&quot;0&quot;/&gt;&#10;    &lt;slide duration=&quot;11523&quot; id=&quot;{CA0EF224-EF8E-4A79-B63C-E98864C1DEE5}&quot; pptId=&quot;796&quot; transitionDuration=&quot;0&quot;/&gt;&#10;    &lt;slide duration=&quot;8740&quot; id=&quot;{91A2220A-71AA-49B4-BB63-1E98041E2D88}&quot; pptId=&quot;794&quot; transitionDuration=&quot;0&quot;/&gt;&#10;  &lt;/slides&gt;&#10;&#10;  &lt;narration&gt;&#10;    &lt;audioTracks&gt;&#10;      &lt;audioTrack duration=&quot;5318916&quot; muted=&quot;false&quot; slideId=&quot;{EE4A1647-4E6D-4EAB-9365-6D9B868DAB38}&quot; startTime=&quot;0&quot; stepIndex=&quot;0&quot; volume=&quot;1&quot;&gt;&#10;        &lt;file modifyTime=&quot;2012-06-13T14:59:35&quot; size=&quot;85102657&quot;&gt;&#10;          &lt;path full=&quot;C:\Users\Susie\Documents\_design\Cardell Media\How to Double Your Online Sales Webinar\Double Your Online Sales\audio\Seminar Five (2).mp3&quot; relative=&quot;..\..\How to Double Your Online Sales Webinar\Double Your Online Sales\audio\Seminar Five (2).mp3&quot; resource=&quot;Seminar Five (2).mp3&quot;/&gt;&#10;        &lt;/file&gt;&#10;        &lt;audio channels=&quot;1&quot; sampleRate=&quot;44100&quot;/&gt;&#10;      &lt;/audioTrack&gt;&#10;    &lt;/audioTracks&gt;&#10;  &lt;/narration&gt;&#10;&#10;&lt;/presentation&gt;&#10;"/>
  <p:tag name="GENSWF_OUTPUT_FILE_NAME" val="seminar5"/>
  <p:tag name="ISPRING_RESOURCE_PATHS_HASH_2" val="90b97f4268ef473cfe517fb7aa18be5fb8e73bbf"/>
  <p:tag name="ISPRING_RESOURCE_PATHS_HASH_PRESENTER" val="401c459a61c692d13ee45ebb6f724cbc149b5d9"/>
</p:tagLst>
</file>

<file path=ppt/tags/tag2.xml><?xml version="1.0" encoding="utf-8"?>
<p:tagLst xmlns:a="http://schemas.openxmlformats.org/drawingml/2006/main" xmlns:r="http://schemas.openxmlformats.org/officeDocument/2006/relationships" xmlns:p="http://schemas.openxmlformats.org/presentationml/2006/main">
  <p:tag name="ISPRING_SLIDE_ID" val="{EE4A1647-4E6D-4EAB-9365-6D9B868DAB38}"/>
  <p:tag name="GENSWF_ADVANCE_TIME" val="68.923"/>
  <p:tag name="TIMING" val=""/>
  <p:tag name="ISPRING_CUSTOM_TIMING_USED" val="1"/>
</p:tagLst>
</file>

<file path=ppt/tags/tag3.xml><?xml version="1.0" encoding="utf-8"?>
<p:tagLst xmlns:a="http://schemas.openxmlformats.org/drawingml/2006/main" xmlns:r="http://schemas.openxmlformats.org/officeDocument/2006/relationships" xmlns:p="http://schemas.openxmlformats.org/presentationml/2006/main">
  <p:tag name="ISPRING_SLIDE_ID" val="{EE4A1647-4E6D-4EAB-9365-6D9B868DAB38}"/>
  <p:tag name="GENSWF_ADVANCE_TIME" val="68.923"/>
  <p:tag name="TIMING" val=""/>
  <p:tag name="ISPRING_CUSTOM_TIMING_USED" val="1"/>
</p:tagLst>
</file>

<file path=ppt/tags/tag4.xml><?xml version="1.0" encoding="utf-8"?>
<p:tagLst xmlns:a="http://schemas.openxmlformats.org/drawingml/2006/main" xmlns:r="http://schemas.openxmlformats.org/officeDocument/2006/relationships" xmlns:p="http://schemas.openxmlformats.org/presentationml/2006/main">
  <p:tag name="ISPRING_SLIDE_ID" val="{38BF6488-F672-45ED-A2CA-CF9C99F0FC1E}"/>
  <p:tag name="GENSWF_ADVANCE_TIME" val="33.35"/>
  <p:tag name="TIMING" val="|2.387|15.255|6.015"/>
  <p:tag name="ISPRING_CUSTOM_TIMING_USED" val="1"/>
</p:tagLst>
</file>

<file path=ppt/tags/tag5.xml><?xml version="1.0" encoding="utf-8"?>
<p:tagLst xmlns:a="http://schemas.openxmlformats.org/drawingml/2006/main" xmlns:r="http://schemas.openxmlformats.org/officeDocument/2006/relationships" xmlns:p="http://schemas.openxmlformats.org/presentationml/2006/main">
  <p:tag name="ISPRING_SLIDE_ID" val="{38BF6488-F672-45ED-A2CA-CF9C99F0FC1E}"/>
  <p:tag name="GENSWF_ADVANCE_TIME" val="33.35"/>
  <p:tag name="TIMING" val="|2.387|15.255|6.015"/>
  <p:tag name="ISPRING_CUSTOM_TIMING_USED" val="1"/>
</p:tagLst>
</file>

<file path=ppt/tags/tag6.xml><?xml version="1.0" encoding="utf-8"?>
<p:tagLst xmlns:a="http://schemas.openxmlformats.org/drawingml/2006/main" xmlns:r="http://schemas.openxmlformats.org/officeDocument/2006/relationships" xmlns:p="http://schemas.openxmlformats.org/presentationml/2006/main">
  <p:tag name="ISPRING_SLIDE_ID" val="{38BF6488-F672-45ED-A2CA-CF9C99F0FC1E}"/>
  <p:tag name="GENSWF_ADVANCE_TIME" val="33.35"/>
  <p:tag name="TIMING" val="|2.387|15.255|6.015"/>
  <p:tag name="ISPRING_CUSTOM_TIMING_USED" val="1"/>
</p:tagLst>
</file>

<file path=ppt/tags/tag7.xml><?xml version="1.0" encoding="utf-8"?>
<p:tagLst xmlns:a="http://schemas.openxmlformats.org/drawingml/2006/main" xmlns:r="http://schemas.openxmlformats.org/officeDocument/2006/relationships" xmlns:p="http://schemas.openxmlformats.org/presentationml/2006/main">
  <p:tag name="ISPRING_SLIDE_ID" val="{38BF6488-F672-45ED-A2CA-CF9C99F0FC1E}"/>
  <p:tag name="GENSWF_ADVANCE_TIME" val="33.35"/>
  <p:tag name="TIMING" val="|2.387|15.255|6.015"/>
  <p:tag name="ISPRING_CUSTOM_TIMING_USED" val="1"/>
</p:tagLst>
</file>

<file path=ppt/tags/tag8.xml><?xml version="1.0" encoding="utf-8"?>
<p:tagLst xmlns:a="http://schemas.openxmlformats.org/drawingml/2006/main" xmlns:r="http://schemas.openxmlformats.org/officeDocument/2006/relationships" xmlns:p="http://schemas.openxmlformats.org/presentationml/2006/main">
  <p:tag name="ISPRING_SLIDE_ID" val="{38BF6488-F672-45ED-A2CA-CF9C99F0FC1E}"/>
  <p:tag name="GENSWF_ADVANCE_TIME" val="33.35"/>
  <p:tag name="TIMING" val="|2.387|15.255|6.015"/>
  <p:tag name="ISPRING_CUSTOM_TIMING_USED" val="1"/>
</p:tagLst>
</file>

<file path=ppt/tags/tag9.xml><?xml version="1.0" encoding="utf-8"?>
<p:tagLst xmlns:a="http://schemas.openxmlformats.org/drawingml/2006/main" xmlns:r="http://schemas.openxmlformats.org/officeDocument/2006/relationships" xmlns:p="http://schemas.openxmlformats.org/presentationml/2006/main">
  <p:tag name="ISPRING_SLIDE_ID" val="{38BF6488-F672-45ED-A2CA-CF9C99F0FC1E}"/>
  <p:tag name="GENSWF_ADVANCE_TIME" val="33.35"/>
  <p:tag name="TIMING" val="|2.387|15.255|6.015"/>
  <p:tag name="ISPRING_CUSTOM_TIMING_USED" val="1"/>
</p:tagLst>
</file>

<file path=ppt/tags/tag10.xml><?xml version="1.0" encoding="utf-8"?>
<p:tagLst xmlns:a="http://schemas.openxmlformats.org/drawingml/2006/main" xmlns:r="http://schemas.openxmlformats.org/officeDocument/2006/relationships" xmlns:p="http://schemas.openxmlformats.org/presentationml/2006/main">
  <p:tag name="ISPRING_SLIDE_ID" val="{38BF6488-F672-45ED-A2CA-CF9C99F0FC1E}"/>
  <p:tag name="GENSWF_ADVANCE_TIME" val="33.35"/>
  <p:tag name="TIMING" val="|2.387|15.255|6.015"/>
  <p:tag name="ISPRING_CUSTOM_TIMING_USED" val="1"/>
</p:tagLst>
</file>

<file path=ppt/tags/tag11.xml><?xml version="1.0" encoding="utf-8"?>
<p:tagLst xmlns:a="http://schemas.openxmlformats.org/drawingml/2006/main" xmlns:r="http://schemas.openxmlformats.org/officeDocument/2006/relationships" xmlns:p="http://schemas.openxmlformats.org/presentationml/2006/main">
  <p:tag name="ISPRING_SLIDE_ID" val="{38BF6488-F672-45ED-A2CA-CF9C99F0FC1E}"/>
  <p:tag name="GENSWF_ADVANCE_TIME" val="33.35"/>
  <p:tag name="TIMING" val="|2.387|15.255|6.015"/>
  <p:tag name="ISPRING_CUSTOM_TIMING_USED" val="1"/>
</p:tagLst>
</file>

<file path=ppt/tags/tag12.xml><?xml version="1.0" encoding="utf-8"?>
<p:tagLst xmlns:a="http://schemas.openxmlformats.org/drawingml/2006/main" xmlns:r="http://schemas.openxmlformats.org/officeDocument/2006/relationships" xmlns:p="http://schemas.openxmlformats.org/presentationml/2006/main">
  <p:tag name="ISPRING_SLIDE_ID" val="{38BF6488-F672-45ED-A2CA-CF9C99F0FC1E}"/>
  <p:tag name="GENSWF_ADVANCE_TIME" val="33.35"/>
  <p:tag name="TIMING" val="|2.387|15.255|6.015"/>
  <p:tag name="ISPRING_CUSTOM_TIMING_USED" val="1"/>
</p:tagLst>
</file>

<file path=ppt/tags/tag13.xml><?xml version="1.0" encoding="utf-8"?>
<p:tagLst xmlns:a="http://schemas.openxmlformats.org/drawingml/2006/main" xmlns:r="http://schemas.openxmlformats.org/officeDocument/2006/relationships" xmlns:p="http://schemas.openxmlformats.org/presentationml/2006/main">
  <p:tag name="ISPRING_SLIDE_ID" val="{38BF6488-F672-45ED-A2CA-CF9C99F0FC1E}"/>
  <p:tag name="GENSWF_ADVANCE_TIME" val="33.35"/>
  <p:tag name="TIMING" val="|2.387|15.255|6.015"/>
  <p:tag name="ISPRING_CUSTOM_TIMING_USED" val="1"/>
</p:tagLst>
</file>

<file path=ppt/tags/tag14.xml><?xml version="1.0" encoding="utf-8"?>
<p:tagLst xmlns:a="http://schemas.openxmlformats.org/drawingml/2006/main" xmlns:r="http://schemas.openxmlformats.org/officeDocument/2006/relationships" xmlns:p="http://schemas.openxmlformats.org/presentationml/2006/main">
  <p:tag name="ISPRING_SLIDE_ID" val="{38BF6488-F672-45ED-A2CA-CF9C99F0FC1E}"/>
  <p:tag name="GENSWF_ADVANCE_TIME" val="33.35"/>
  <p:tag name="TIMING" val="|2.387|15.255|6.015"/>
  <p:tag name="ISPRING_CUSTOM_TIMING_USED" val="1"/>
</p:tagLst>
</file>

<file path=ppt/tags/tag15.xml><?xml version="1.0" encoding="utf-8"?>
<p:tagLst xmlns:a="http://schemas.openxmlformats.org/drawingml/2006/main" xmlns:r="http://schemas.openxmlformats.org/officeDocument/2006/relationships" xmlns:p="http://schemas.openxmlformats.org/presentationml/2006/main">
  <p:tag name="ISPRING_SLIDE_ID" val="{38BF6488-F672-45ED-A2CA-CF9C99F0FC1E}"/>
  <p:tag name="GENSWF_ADVANCE_TIME" val="33.35"/>
  <p:tag name="TIMING" val="|2.387|15.255|6.015"/>
  <p:tag name="ISPRING_CUSTOM_TIMING_USED" val="1"/>
</p:tagLst>
</file>

<file path=ppt/tags/tag16.xml><?xml version="1.0" encoding="utf-8"?>
<p:tagLst xmlns:a="http://schemas.openxmlformats.org/drawingml/2006/main" xmlns:r="http://schemas.openxmlformats.org/officeDocument/2006/relationships" xmlns:p="http://schemas.openxmlformats.org/presentationml/2006/main">
  <p:tag name="ISPRING_SLIDE_ID" val="{38BF6488-F672-45ED-A2CA-CF9C99F0FC1E}"/>
  <p:tag name="GENSWF_ADVANCE_TIME" val="33.35"/>
  <p:tag name="TIMING" val="|2.387|15.255|6.015"/>
  <p:tag name="ISPRING_CUSTOM_TIMING_USED" val="1"/>
</p:tagLst>
</file>

<file path=ppt/tags/tag17.xml><?xml version="1.0" encoding="utf-8"?>
<p:tagLst xmlns:a="http://schemas.openxmlformats.org/drawingml/2006/main" xmlns:r="http://schemas.openxmlformats.org/officeDocument/2006/relationships" xmlns:p="http://schemas.openxmlformats.org/presentationml/2006/main">
  <p:tag name="ISPRING_SLIDE_ID" val="{38BF6488-F672-45ED-A2CA-CF9C99F0FC1E}"/>
  <p:tag name="GENSWF_ADVANCE_TIME" val="33.35"/>
  <p:tag name="TIMING" val="|2.387|15.255|6.015"/>
  <p:tag name="ISPRING_CUSTOM_TIMING_USED" val="1"/>
</p:tagLst>
</file>

<file path=ppt/tags/tag18.xml><?xml version="1.0" encoding="utf-8"?>
<p:tagLst xmlns:a="http://schemas.openxmlformats.org/drawingml/2006/main" xmlns:r="http://schemas.openxmlformats.org/officeDocument/2006/relationships" xmlns:p="http://schemas.openxmlformats.org/presentationml/2006/main">
  <p:tag name="ISPRING_SLIDE_ID" val="{38BF6488-F672-45ED-A2CA-CF9C99F0FC1E}"/>
  <p:tag name="GENSWF_ADVANCE_TIME" val="33.35"/>
  <p:tag name="TIMING" val="|2.387|15.255|6.015"/>
  <p:tag name="ISPRING_CUSTOM_TIMING_USED" val="1"/>
</p:tagLst>
</file>

<file path=ppt/tags/tag19.xml><?xml version="1.0" encoding="utf-8"?>
<p:tagLst xmlns:a="http://schemas.openxmlformats.org/drawingml/2006/main" xmlns:r="http://schemas.openxmlformats.org/officeDocument/2006/relationships" xmlns:p="http://schemas.openxmlformats.org/presentationml/2006/main">
  <p:tag name="ISPRING_SLIDE_ID" val="{38BF6488-F672-45ED-A2CA-CF9C99F0FC1E}"/>
  <p:tag name="GENSWF_ADVANCE_TIME" val="33.35"/>
  <p:tag name="TIMING" val="|2.387|15.255|6.015"/>
  <p:tag name="ISPRING_CUSTOM_TIMING_USED" val="1"/>
</p:tagLst>
</file>

<file path=ppt/tags/tag20.xml><?xml version="1.0" encoding="utf-8"?>
<p:tagLst xmlns:a="http://schemas.openxmlformats.org/drawingml/2006/main" xmlns:r="http://schemas.openxmlformats.org/officeDocument/2006/relationships" xmlns:p="http://schemas.openxmlformats.org/presentationml/2006/main">
  <p:tag name="ISPRING_SLIDE_ID" val="{38BF6488-F672-45ED-A2CA-CF9C99F0FC1E}"/>
  <p:tag name="GENSWF_ADVANCE_TIME" val="33.35"/>
  <p:tag name="TIMING" val="|2.387|15.255|6.015"/>
  <p:tag name="ISPRING_CUSTOM_TIMING_USED" val="1"/>
</p:tagLst>
</file>

<file path=ppt/tags/tag21.xml><?xml version="1.0" encoding="utf-8"?>
<p:tagLst xmlns:a="http://schemas.openxmlformats.org/drawingml/2006/main" xmlns:r="http://schemas.openxmlformats.org/officeDocument/2006/relationships" xmlns:p="http://schemas.openxmlformats.org/presentationml/2006/main">
  <p:tag name="ISPRING_SLIDE_ID" val="{38BF6488-F672-45ED-A2CA-CF9C99F0FC1E}"/>
  <p:tag name="GENSWF_ADVANCE_TIME" val="33.35"/>
  <p:tag name="TIMING" val="|2.387|15.255|6.015"/>
  <p:tag name="ISPRING_CUSTOM_TIMING_USED" val="1"/>
</p:tagLst>
</file>

<file path=ppt/tags/tag22.xml><?xml version="1.0" encoding="utf-8"?>
<p:tagLst xmlns:a="http://schemas.openxmlformats.org/drawingml/2006/main" xmlns:r="http://schemas.openxmlformats.org/officeDocument/2006/relationships" xmlns:p="http://schemas.openxmlformats.org/presentationml/2006/main">
  <p:tag name="ISPRING_SLIDE_ID" val="{38BF6488-F672-45ED-A2CA-CF9C99F0FC1E}"/>
  <p:tag name="GENSWF_ADVANCE_TIME" val="33.35"/>
  <p:tag name="TIMING" val="|2.387|15.255|6.015"/>
  <p:tag name="ISPRING_CUSTOM_TIMING_USED" val="1"/>
</p:tagLst>
</file>

<file path=ppt/tags/tag23.xml><?xml version="1.0" encoding="utf-8"?>
<p:tagLst xmlns:a="http://schemas.openxmlformats.org/drawingml/2006/main" xmlns:r="http://schemas.openxmlformats.org/officeDocument/2006/relationships" xmlns:p="http://schemas.openxmlformats.org/presentationml/2006/main">
  <p:tag name="ISPRING_SLIDE_ID" val="{38BF6488-F672-45ED-A2CA-CF9C99F0FC1E}"/>
  <p:tag name="GENSWF_ADVANCE_TIME" val="33.35"/>
  <p:tag name="TIMING" val="|2.387|15.255|6.015"/>
  <p:tag name="ISPRING_CUSTOM_TIMING_USED" val="1"/>
</p:tagLst>
</file>

<file path=ppt/tags/tag24.xml><?xml version="1.0" encoding="utf-8"?>
<p:tagLst xmlns:a="http://schemas.openxmlformats.org/drawingml/2006/main" xmlns:r="http://schemas.openxmlformats.org/officeDocument/2006/relationships" xmlns:p="http://schemas.openxmlformats.org/presentationml/2006/main">
  <p:tag name="ISPRING_SLIDE_ID" val="{38BF6488-F672-45ED-A2CA-CF9C99F0FC1E}"/>
  <p:tag name="GENSWF_ADVANCE_TIME" val="33.35"/>
  <p:tag name="TIMING" val="|2.387|15.255|6.015"/>
  <p:tag name="ISPRING_CUSTOM_TIMING_USED" val="1"/>
</p:tagLst>
</file>

<file path=ppt/tags/tag25.xml><?xml version="1.0" encoding="utf-8"?>
<p:tagLst xmlns:a="http://schemas.openxmlformats.org/drawingml/2006/main" xmlns:r="http://schemas.openxmlformats.org/officeDocument/2006/relationships" xmlns:p="http://schemas.openxmlformats.org/presentationml/2006/main">
  <p:tag name="ISPRING_SLIDE_ID" val="{38BF6488-F672-45ED-A2CA-CF9C99F0FC1E}"/>
  <p:tag name="GENSWF_ADVANCE_TIME" val="33.35"/>
  <p:tag name="TIMING" val="|2.387|15.255|6.015"/>
  <p:tag name="ISPRING_CUSTOM_TIMING_USED" val="1"/>
</p:tagLst>
</file>

<file path=ppt/tags/tag26.xml><?xml version="1.0" encoding="utf-8"?>
<p:tagLst xmlns:a="http://schemas.openxmlformats.org/drawingml/2006/main" xmlns:r="http://schemas.openxmlformats.org/officeDocument/2006/relationships" xmlns:p="http://schemas.openxmlformats.org/presentationml/2006/main">
  <p:tag name="ISPRING_SLIDE_ID" val="{38BF6488-F672-45ED-A2CA-CF9C99F0FC1E}"/>
  <p:tag name="GENSWF_ADVANCE_TIME" val="33.35"/>
  <p:tag name="TIMING" val="|2.387|15.255|6.015"/>
  <p:tag name="ISPRING_CUSTOM_TIMING_USED" val="1"/>
</p:tagLst>
</file>

<file path=ppt/tags/tag27.xml><?xml version="1.0" encoding="utf-8"?>
<p:tagLst xmlns:a="http://schemas.openxmlformats.org/drawingml/2006/main" xmlns:r="http://schemas.openxmlformats.org/officeDocument/2006/relationships" xmlns:p="http://schemas.openxmlformats.org/presentationml/2006/main">
  <p:tag name="ISPRING_SLIDE_ID" val="{38BF6488-F672-45ED-A2CA-CF9C99F0FC1E}"/>
  <p:tag name="GENSWF_ADVANCE_TIME" val="33.35"/>
  <p:tag name="TIMING" val="|2.387|15.255|6.015"/>
  <p:tag name="ISPRING_CUSTOM_TIMING_USED" val="1"/>
</p:tagLst>
</file>

<file path=ppt/tags/tag28.xml><?xml version="1.0" encoding="utf-8"?>
<p:tagLst xmlns:a="http://schemas.openxmlformats.org/drawingml/2006/main" xmlns:r="http://schemas.openxmlformats.org/officeDocument/2006/relationships" xmlns:p="http://schemas.openxmlformats.org/presentationml/2006/main">
  <p:tag name="ISPRING_SLIDE_ID" val="{38BF6488-F672-45ED-A2CA-CF9C99F0FC1E}"/>
  <p:tag name="GENSWF_ADVANCE_TIME" val="33.35"/>
  <p:tag name="TIMING" val="|2.387|15.255|6.015"/>
  <p:tag name="ISPRING_CUSTOM_TIMING_USED" val="1"/>
</p:tagLst>
</file>

<file path=ppt/tags/tag29.xml><?xml version="1.0" encoding="utf-8"?>
<p:tagLst xmlns:a="http://schemas.openxmlformats.org/drawingml/2006/main" xmlns:r="http://schemas.openxmlformats.org/officeDocument/2006/relationships" xmlns:p="http://schemas.openxmlformats.org/presentationml/2006/main">
  <p:tag name="ISPRING_SLIDE_ID" val="{EE4A1647-4E6D-4EAB-9365-6D9B868DAB38}"/>
  <p:tag name="GENSWF_ADVANCE_TIME" val="68.923"/>
  <p:tag name="TIMING" val=""/>
  <p:tag name="ISPRING_CUSTOM_TIMING_US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34839</TotalTime>
  <Words>808</Words>
  <Application>Microsoft Office PowerPoint</Application>
  <PresentationFormat>On-screen Show (16:9)</PresentationFormat>
  <Paragraphs>132</Paragraphs>
  <Slides>53</Slides>
  <Notes>28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53</vt:i4>
      </vt:variant>
    </vt:vector>
  </HeadingPairs>
  <TitlesOfParts>
    <vt:vector size="60" baseType="lpstr">
      <vt:lpstr>Arial</vt:lpstr>
      <vt:lpstr>Arial Black</vt:lpstr>
      <vt:lpstr>Calibri</vt:lpstr>
      <vt:lpstr>Courier New</vt:lpstr>
      <vt:lpstr>Times New Roman</vt:lpstr>
      <vt:lpstr>Wingdings 2</vt:lpstr>
      <vt:lpstr>Essential</vt:lpstr>
      <vt:lpstr>PowerPoint Presentation</vt:lpstr>
      <vt:lpstr>PowerPoint Presentation</vt:lpstr>
      <vt:lpstr>Bidding Options</vt:lpstr>
      <vt:lpstr>Bidding Options</vt:lpstr>
      <vt:lpstr>Bidding Options</vt:lpstr>
      <vt:lpstr>Bidding Options</vt:lpstr>
      <vt:lpstr>Bidding Options</vt:lpstr>
      <vt:lpstr>Bidding Options</vt:lpstr>
      <vt:lpstr>Bidding Options</vt:lpstr>
      <vt:lpstr> Time: Ad Schedule</vt:lpstr>
      <vt:lpstr> Time: Ad Schedule</vt:lpstr>
      <vt:lpstr> Time: Ad Schedule</vt:lpstr>
      <vt:lpstr> Time: Ad Schedule</vt:lpstr>
      <vt:lpstr> Time: Ad Schedule</vt:lpstr>
      <vt:lpstr> Time: Ad Schedule</vt:lpstr>
      <vt:lpstr>Delivery Method</vt:lpstr>
      <vt:lpstr>Delivery Method</vt:lpstr>
      <vt:lpstr>Delivery Method</vt:lpstr>
      <vt:lpstr>Delivery Method</vt:lpstr>
      <vt:lpstr>Ad Delivery</vt:lpstr>
      <vt:lpstr>Ad Delivery</vt:lpstr>
      <vt:lpstr>Bid Simulator</vt:lpstr>
      <vt:lpstr>Bid Simulator</vt:lpstr>
      <vt:lpstr>Bid Simulator</vt:lpstr>
      <vt:lpstr>Dynamic Keyword Insertion</vt:lpstr>
      <vt:lpstr>Dynamic Keyword Insertion</vt:lpstr>
      <vt:lpstr>Dynamic Keyword Insertion</vt:lpstr>
      <vt:lpstr>Dynamic Keyword Insertion</vt:lpstr>
      <vt:lpstr>Dynamic Keyword Insertion</vt:lpstr>
      <vt:lpstr>Dynamic Keyword Insertion</vt:lpstr>
      <vt:lpstr>Dynamic Keyword Insertion</vt:lpstr>
      <vt:lpstr>Segment</vt:lpstr>
      <vt:lpstr>Segment - time</vt:lpstr>
      <vt:lpstr>Segment - time</vt:lpstr>
      <vt:lpstr>Segment - device</vt:lpstr>
      <vt:lpstr>Segment - device</vt:lpstr>
      <vt:lpstr>Segment – top vs other</vt:lpstr>
      <vt:lpstr>Segment – top vs other</vt:lpstr>
      <vt:lpstr>Rules - automate</vt:lpstr>
      <vt:lpstr>Rules - automate</vt:lpstr>
      <vt:lpstr>Rules - automate</vt:lpstr>
      <vt:lpstr>Rules - automate</vt:lpstr>
      <vt:lpstr>Product Testing</vt:lpstr>
      <vt:lpstr>Product Testing</vt:lpstr>
      <vt:lpstr>The One Time You Should Pay Too Much for a Keyword</vt:lpstr>
      <vt:lpstr>The One Time You Should Pay Too Much for a Keyword</vt:lpstr>
      <vt:lpstr>The One Time You Should Pay Too Much for a Keyword</vt:lpstr>
      <vt:lpstr>Adwords Editor</vt:lpstr>
      <vt:lpstr>Pay per Click Advertising with Yahoo and Bing / Microsoft</vt:lpstr>
      <vt:lpstr>Pay per Click Advertising with Yahoo and Bing / Microsoft</vt:lpstr>
      <vt:lpstr>Pay per Click Advertising with Yahoo and Bing / Microsoft</vt:lpstr>
      <vt:lpstr>Pay per Click Advertising with Yahoo and Bing / Microsoft</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Seminar 5</dc:title>
  <dc:creator>Chris</dc:creator>
  <cp:lastModifiedBy>Chris Cardell</cp:lastModifiedBy>
  <cp:revision>716</cp:revision>
  <cp:lastPrinted>2013-06-10T20:54:22Z</cp:lastPrinted>
  <dcterms:created xsi:type="dcterms:W3CDTF">2010-07-13T20:32:25Z</dcterms:created>
  <dcterms:modified xsi:type="dcterms:W3CDTF">2015-07-20T19:59:59Z</dcterms:modified>
</cp:coreProperties>
</file>