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4.xml" ContentType="application/vnd.openxmlformats-officedocument.presentationml.tags+xml"/>
  <Override PartName="/ppt/notesSlides/notesSlide22.xml" ContentType="application/vnd.openxmlformats-officedocument.presentationml.notesSlide+xml"/>
  <Override PartName="/ppt/tags/tag5.xml" ContentType="application/vnd.openxmlformats-officedocument.presentationml.tags+xml"/>
  <Override PartName="/ppt/notesSlides/notesSlide23.xml" ContentType="application/vnd.openxmlformats-officedocument.presentationml.notesSlide+xml"/>
  <Override PartName="/ppt/tags/tag6.xml" ContentType="application/vnd.openxmlformats-officedocument.presentationml.tags+xml"/>
  <Override PartName="/ppt/notesSlides/notesSlide24.xml" ContentType="application/vnd.openxmlformats-officedocument.presentationml.notesSlide+xml"/>
  <Override PartName="/ppt/tags/tag7.xml" ContentType="application/vnd.openxmlformats-officedocument.presentationml.tags+xml"/>
  <Override PartName="/ppt/notesSlides/notesSlide25.xml" ContentType="application/vnd.openxmlformats-officedocument.presentationml.notesSlide+xml"/>
  <Override PartName="/ppt/tags/tag8.xml" ContentType="application/vnd.openxmlformats-officedocument.presentationml.tags+xml"/>
  <Override PartName="/ppt/notesSlides/notesSlide26.xml" ContentType="application/vnd.openxmlformats-officedocument.presentationml.notesSlide+xml"/>
  <Override PartName="/ppt/tags/tag9.xml" ContentType="application/vnd.openxmlformats-officedocument.presentationml.tags+xml"/>
  <Override PartName="/ppt/notesSlides/notesSlide27.xml" ContentType="application/vnd.openxmlformats-officedocument.presentationml.notesSlide+xml"/>
  <Override PartName="/ppt/tags/tag10.xml" ContentType="application/vnd.openxmlformats-officedocument.presentationml.tags+xml"/>
  <Override PartName="/ppt/notesSlides/notesSlide28.xml" ContentType="application/vnd.openxmlformats-officedocument.presentationml.notesSlide+xml"/>
  <Override PartName="/ppt/tags/tag11.xml" ContentType="application/vnd.openxmlformats-officedocument.presentationml.tags+xml"/>
  <Override PartName="/ppt/notesSlides/notesSlide29.xml" ContentType="application/vnd.openxmlformats-officedocument.presentationml.notesSlide+xml"/>
  <Override PartName="/ppt/tags/tag12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tags/tag13.xml" ContentType="application/vnd.openxmlformats-officedocument.presentationml.tags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71"/>
  </p:notesMasterIdLst>
  <p:sldIdLst>
    <p:sldId id="642" r:id="rId2"/>
    <p:sldId id="1106" r:id="rId3"/>
    <p:sldId id="1027" r:id="rId4"/>
    <p:sldId id="1028" r:id="rId5"/>
    <p:sldId id="1029" r:id="rId6"/>
    <p:sldId id="1030" r:id="rId7"/>
    <p:sldId id="1031" r:id="rId8"/>
    <p:sldId id="1032" r:id="rId9"/>
    <p:sldId id="1033" r:id="rId10"/>
    <p:sldId id="1034" r:id="rId11"/>
    <p:sldId id="1035" r:id="rId12"/>
    <p:sldId id="1036" r:id="rId13"/>
    <p:sldId id="1037" r:id="rId14"/>
    <p:sldId id="1038" r:id="rId15"/>
    <p:sldId id="1068" r:id="rId16"/>
    <p:sldId id="1040" r:id="rId17"/>
    <p:sldId id="1041" r:id="rId18"/>
    <p:sldId id="1042" r:id="rId19"/>
    <p:sldId id="1043" r:id="rId20"/>
    <p:sldId id="1069" r:id="rId21"/>
    <p:sldId id="1045" r:id="rId22"/>
    <p:sldId id="1046" r:id="rId23"/>
    <p:sldId id="1070" r:id="rId24"/>
    <p:sldId id="1071" r:id="rId25"/>
    <p:sldId id="1049" r:id="rId26"/>
    <p:sldId id="1050" r:id="rId27"/>
    <p:sldId id="1051" r:id="rId28"/>
    <p:sldId id="1052" r:id="rId29"/>
    <p:sldId id="1072" r:id="rId30"/>
    <p:sldId id="1054" r:id="rId31"/>
    <p:sldId id="1055" r:id="rId32"/>
    <p:sldId id="1056" r:id="rId33"/>
    <p:sldId id="1073" r:id="rId34"/>
    <p:sldId id="1058" r:id="rId35"/>
    <p:sldId id="1074" r:id="rId36"/>
    <p:sldId id="1075" r:id="rId37"/>
    <p:sldId id="1076" r:id="rId38"/>
    <p:sldId id="1077" r:id="rId39"/>
    <p:sldId id="1078" r:id="rId40"/>
    <p:sldId id="1064" r:id="rId41"/>
    <p:sldId id="1079" r:id="rId42"/>
    <p:sldId id="1081" r:id="rId43"/>
    <p:sldId id="1082" r:id="rId44"/>
    <p:sldId id="1083" r:id="rId45"/>
    <p:sldId id="1084" r:id="rId46"/>
    <p:sldId id="1085" r:id="rId47"/>
    <p:sldId id="1086" r:id="rId48"/>
    <p:sldId id="1087" r:id="rId49"/>
    <p:sldId id="1088" r:id="rId50"/>
    <p:sldId id="1090" r:id="rId51"/>
    <p:sldId id="1089" r:id="rId52"/>
    <p:sldId id="1091" r:id="rId53"/>
    <p:sldId id="1092" r:id="rId54"/>
    <p:sldId id="1093" r:id="rId55"/>
    <p:sldId id="1094" r:id="rId56"/>
    <p:sldId id="1096" r:id="rId57"/>
    <p:sldId id="1095" r:id="rId58"/>
    <p:sldId id="1097" r:id="rId59"/>
    <p:sldId id="1098" r:id="rId60"/>
    <p:sldId id="1099" r:id="rId61"/>
    <p:sldId id="1100" r:id="rId62"/>
    <p:sldId id="1101" r:id="rId63"/>
    <p:sldId id="1102" r:id="rId64"/>
    <p:sldId id="1103" r:id="rId65"/>
    <p:sldId id="1104" r:id="rId66"/>
    <p:sldId id="1105" r:id="rId67"/>
    <p:sldId id="1067" r:id="rId68"/>
    <p:sldId id="1080" r:id="rId69"/>
    <p:sldId id="973" r:id="rId70"/>
  </p:sldIdLst>
  <p:sldSz cx="9144000" cy="5143500" type="screen16x9"/>
  <p:notesSz cx="7315200" cy="9601200"/>
  <p:custDataLst>
    <p:tags r:id="rId7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7B"/>
    <a:srgbClr val="0036A2"/>
    <a:srgbClr val="000000"/>
    <a:srgbClr val="EAEAEA"/>
    <a:srgbClr val="297FD5"/>
    <a:srgbClr val="002060"/>
    <a:srgbClr val="57257D"/>
    <a:srgbClr val="0046D2"/>
    <a:srgbClr val="421C5E"/>
    <a:srgbClr val="271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081" autoAdjust="0"/>
    <p:restoredTop sz="95492" autoAdjust="0"/>
  </p:normalViewPr>
  <p:slideViewPr>
    <p:cSldViewPr>
      <p:cViewPr varScale="1">
        <p:scale>
          <a:sx n="149" d="100"/>
          <a:sy n="149" d="100"/>
        </p:scale>
        <p:origin x="126" y="420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6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E1B0315-43B6-47A6-96E3-C38AAF8AA039}" type="datetimeFigureOut">
              <a:rPr lang="en-GB" smtClean="0"/>
              <a:pPr/>
              <a:t>27/07/2015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0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043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487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4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845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7370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272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5187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9529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640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8422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6855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73791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6495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4184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089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1772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14307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252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74675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697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648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7517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0955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53117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0759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57459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277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3288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1B5D6B-2115-4689-B69B-170FD215DA7B}" type="slidenum">
              <a:rPr lang="en-GB" smtClean="0"/>
              <a:pPr/>
              <a:t>39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87751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35397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5791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25901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3453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8893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59812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8628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1832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72491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56007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35211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07726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3602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75682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04897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5867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9500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19694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9879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08512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316567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8542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177824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40074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62205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63126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82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1452"/>
            <a:ext cx="7772400" cy="3428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00450"/>
            <a:ext cx="6858000" cy="6858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5853"/>
            <a:ext cx="7772400" cy="3240881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1451"/>
            <a:ext cx="7772400" cy="800100"/>
          </a:xfrm>
        </p:spPr>
        <p:txBody>
          <a:bodyPr anchor="b">
            <a:noAutofit/>
          </a:bodyPr>
          <a:lstStyle>
            <a:lvl1pPr marL="0" indent="0">
              <a:buNone/>
              <a:defRPr sz="3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00150"/>
            <a:ext cx="5111750" cy="3360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200150"/>
            <a:ext cx="3008313" cy="33604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363474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86250"/>
            <a:ext cx="8153400" cy="342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714750"/>
            <a:ext cx="8153400" cy="5715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76200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27-Jul-15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869657"/>
            <a:ext cx="3429000" cy="2128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297FD5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.com/busines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.com/webmaster/tools/mobile-friendly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obile.cardellmedia.com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rdell2015.com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97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551" y="819150"/>
            <a:ext cx="8991600" cy="22479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800" b="1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SEMINAR FIVE:</a:t>
            </a:r>
          </a:p>
          <a:p>
            <a:pPr marL="114300" lvl="0" algn="ctr">
              <a:spcBef>
                <a:spcPts val="400"/>
              </a:spcBef>
            </a:pPr>
            <a:r>
              <a:rPr lang="en-US" sz="48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Mobile Advertising </a:t>
            </a:r>
            <a:br>
              <a:rPr lang="en-US" sz="48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on Google – Plus the </a:t>
            </a:r>
            <a:br>
              <a:rPr lang="en-US" sz="48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8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Power of Remarketing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949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1" t="8706" r="10420" b="8452"/>
          <a:stretch/>
        </p:blipFill>
        <p:spPr>
          <a:xfrm>
            <a:off x="2590800" y="438150"/>
            <a:ext cx="6400800" cy="37338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1" y="720000"/>
            <a:ext cx="23621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C00000"/>
              </a:buClr>
            </a:pPr>
            <a:r>
              <a:rPr lang="en-US" sz="2500" dirty="0"/>
              <a:t>Mobile currently accounts for a third of all global web pages served – </a:t>
            </a:r>
            <a:r>
              <a:rPr lang="en-US" sz="2500" b="1" dirty="0"/>
              <a:t>up 96% since 2013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70790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25" t="8025" r="3125" b="8076"/>
          <a:stretch/>
        </p:blipFill>
        <p:spPr>
          <a:xfrm>
            <a:off x="5486400" y="270190"/>
            <a:ext cx="2745875" cy="41303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800" y="953992"/>
            <a:ext cx="4419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50% of searches are on mobile devices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You should make sure your address and directions appear in your ads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Ensure your business is on Google Places </a:t>
            </a:r>
            <a:r>
              <a:rPr lang="en-US" sz="2500" dirty="0">
                <a:hlinkClick r:id="rId4"/>
              </a:rPr>
              <a:t>www.google.com/business</a:t>
            </a:r>
            <a:r>
              <a:rPr lang="en-US" sz="2500" dirty="0"/>
              <a:t>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GOOGLE Mobile Facts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bile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1466850"/>
            <a:ext cx="11553825" cy="770255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5799" y="971550"/>
            <a:ext cx="4419601" cy="3388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Mobile optimised websites with mobile targeted campaigns get 11.5% higher CTR’s on average</a:t>
            </a:r>
          </a:p>
          <a:p>
            <a:pPr marL="342900" indent="-342900">
              <a:lnSpc>
                <a:spcPct val="90000"/>
              </a:lnSpc>
              <a:spcAft>
                <a:spcPts val="14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Have a ‘Clickable’ phone number on your landing page – make it as easy as possible for people to reach you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GOOGLE Mobile Facts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895351"/>
            <a:ext cx="4953000" cy="166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3600" b="1" dirty="0"/>
              <a:t>The BIG One</a:t>
            </a:r>
            <a:r>
              <a:rPr lang="en-US" sz="3600" b="1" dirty="0" smtClean="0"/>
              <a:t>:</a:t>
            </a:r>
            <a:endParaRPr lang="en-US" sz="3600" b="1" dirty="0"/>
          </a:p>
          <a:p>
            <a:pPr marL="457200">
              <a:spcAft>
                <a:spcPts val="1200"/>
              </a:spcAft>
              <a:buClr>
                <a:srgbClr val="C00000"/>
              </a:buClr>
              <a:buSzPct val="85000"/>
            </a:pPr>
            <a:r>
              <a:rPr lang="en-US" sz="3000" dirty="0"/>
              <a:t>Separate Campaigns for Desktop and Mobile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GOOGLE ADWORDS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8" descr="Mobile-0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-1466850"/>
            <a:ext cx="11553825" cy="770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5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bid adjustments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" name="Picture 2" descr="0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95350"/>
            <a:ext cx="6019800" cy="51435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>
            <a:off x="2057400" y="1276351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114800" y="4019551"/>
            <a:ext cx="1502664" cy="588261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65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3" y="852704"/>
            <a:ext cx="5476757" cy="4690845"/>
          </a:xfrm>
        </p:spPr>
      </p:pic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3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8" y="895350"/>
            <a:ext cx="6020611" cy="4248150"/>
          </a:xfrm>
        </p:spPr>
      </p:pic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54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bid adjustments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21233"/>
            <a:ext cx="5943601" cy="4322267"/>
          </a:xfrm>
        </p:spPr>
      </p:pic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252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58112"/>
            <a:ext cx="6487999" cy="4271203"/>
          </a:xfr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/>
              <a:t>Mobile bid adjustments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5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71550"/>
            <a:ext cx="77724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"/>
            </a:pPr>
            <a:r>
              <a:rPr lang="en-US" sz="2500" dirty="0"/>
              <a:t>48% of searches are on mobile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"/>
            </a:pPr>
            <a:r>
              <a:rPr lang="en-US" sz="2500" dirty="0"/>
              <a:t>Google wants the best experience for its users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"/>
            </a:pPr>
            <a:r>
              <a:rPr lang="en-US" sz="2500" dirty="0"/>
              <a:t>April 2015 – Google made sweeping changes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"/>
            </a:pPr>
            <a:r>
              <a:rPr lang="en-US" sz="2500" dirty="0"/>
              <a:t>Only Mobile search results impacted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GOOGLE’S MOBILEGEDDON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1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01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0" t="18578" r="35257" b="22155"/>
          <a:stretch/>
        </p:blipFill>
        <p:spPr>
          <a:xfrm>
            <a:off x="5638800" y="-95250"/>
            <a:ext cx="2938910" cy="459093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9110" y="819150"/>
            <a:ext cx="5214490" cy="4157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‘Mobile-Friendly’ appears next </a:t>
            </a:r>
            <a:r>
              <a:rPr lang="en-US" sz="2500" dirty="0" smtClean="0"/>
              <a:t/>
            </a:r>
            <a:br>
              <a:rPr lang="en-US" sz="2500" dirty="0" smtClean="0"/>
            </a:br>
            <a:r>
              <a:rPr lang="en-US" sz="2500" dirty="0" smtClean="0"/>
              <a:t>to </a:t>
            </a:r>
            <a:r>
              <a:rPr lang="en-US" sz="2500" dirty="0"/>
              <a:t>search results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Your site can still be updated - unlike previous algorithm updates, websites can upgrade their ‘mobile friendliness’ at any time to appear higher in the search results</a:t>
            </a:r>
          </a:p>
          <a:p>
            <a:pPr marL="342900" indent="-342900">
              <a:lnSpc>
                <a:spcPct val="90000"/>
              </a:lnSpc>
              <a:spcAft>
                <a:spcPts val="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To check your site, go to: </a:t>
            </a:r>
            <a:r>
              <a:rPr lang="en-US" sz="2500" dirty="0">
                <a:hlinkClick r:id="rId4"/>
              </a:rPr>
              <a:t>www.google.com/webmaster</a:t>
            </a:r>
            <a:r>
              <a:rPr lang="en-US" sz="2500" dirty="0" smtClean="0">
                <a:hlinkClick r:id="rId4"/>
              </a:rPr>
              <a:t>/</a:t>
            </a:r>
            <a:br>
              <a:rPr lang="en-US" sz="2500" dirty="0" smtClean="0">
                <a:hlinkClick r:id="rId4"/>
              </a:rPr>
            </a:br>
            <a:r>
              <a:rPr lang="en-US" sz="2500" dirty="0" smtClean="0">
                <a:hlinkClick r:id="rId4"/>
              </a:rPr>
              <a:t>tools/mobile-friendly</a:t>
            </a:r>
            <a:endParaRPr lang="en-US" sz="25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MOBILEGEDDON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73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6781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Content </a:t>
            </a:r>
            <a:r>
              <a:rPr lang="en-US" sz="2500" dirty="0"/>
              <a:t>is optimised to fill the screen – regardless of the screen size (iPhone, Android, etc</a:t>
            </a:r>
            <a:r>
              <a:rPr lang="en-US" sz="2500" dirty="0" smtClean="0"/>
              <a:t>.)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Buttons </a:t>
            </a:r>
            <a:r>
              <a:rPr lang="en-US" sz="2500" dirty="0"/>
              <a:t>and links are easy to ‘</a:t>
            </a:r>
            <a:r>
              <a:rPr lang="en-US" sz="2500" dirty="0" smtClean="0"/>
              <a:t>tap’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Text/Font </a:t>
            </a:r>
            <a:r>
              <a:rPr lang="en-US" sz="2500" dirty="0"/>
              <a:t>size is easy to </a:t>
            </a:r>
            <a:r>
              <a:rPr lang="en-US" sz="2500" dirty="0" smtClean="0"/>
              <a:t>read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Pages </a:t>
            </a:r>
            <a:r>
              <a:rPr lang="en-US" sz="2500" dirty="0"/>
              <a:t>don’t require you to ‘pinch and zoom’ to view each element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What is ‘mobile friendly’?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68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71550"/>
            <a:ext cx="67818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Site </a:t>
            </a:r>
            <a:r>
              <a:rPr lang="en-US" sz="2500" dirty="0"/>
              <a:t>navigation is easy and intuitive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Videos play across all devices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Contact forms are easy to complete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What is ‘mobile friendly’?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612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bile-website-comparison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9"/>
          <a:stretch/>
        </p:blipFill>
        <p:spPr>
          <a:xfrm>
            <a:off x="502921" y="666750"/>
            <a:ext cx="6248400" cy="4336204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What is ‘mobile friendly’?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91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71550"/>
            <a:ext cx="9144000" cy="2362200"/>
          </a:xfrm>
        </p:spPr>
        <p:txBody>
          <a:bodyPr>
            <a:noAutofit/>
          </a:bodyPr>
          <a:lstStyle/>
          <a:p>
            <a:pPr algn="ctr"/>
            <a:r>
              <a:rPr lang="en-US" sz="5000" cap="none" dirty="0" smtClean="0">
                <a:solidFill>
                  <a:srgbClr val="005BBB"/>
                </a:solidFill>
              </a:rPr>
              <a:t>How to Make Your Website Mobile Friendly</a:t>
            </a:r>
            <a:endParaRPr lang="en-US" sz="5000" i="1" cap="none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3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0" t="6628" r="9607" b="10466"/>
          <a:stretch/>
        </p:blipFill>
        <p:spPr>
          <a:xfrm>
            <a:off x="3581400" y="835015"/>
            <a:ext cx="5777618" cy="35044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200151"/>
            <a:ext cx="3276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rgbClr val="C00000"/>
              </a:buClr>
              <a:buSzPct val="85000"/>
            </a:pPr>
            <a:r>
              <a:rPr lang="en-US" sz="2200" dirty="0"/>
              <a:t>'Responsive Websites' dynamically realign themselves to look good on any device; mobile, tablet or desktop. Headlines, text and pictures automatically scale and move around to fill the screen 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one: ‘Responsive websites’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44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1"/>
            <a:ext cx="754380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/>
              <a:t>Pros of Responsive Web Design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Highly flexible - one website works on all devices, easy to maintain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This is Google's recommended configuration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Future proof - will comply with new browsers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one: ‘Responsive websites’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5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1"/>
            <a:ext cx="7543800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Cons </a:t>
            </a:r>
            <a:r>
              <a:rPr lang="en-US" sz="2800" b="1" dirty="0"/>
              <a:t>of Responsive Web Design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Expensive </a:t>
            </a:r>
            <a:r>
              <a:rPr lang="en-US" sz="2500" dirty="0"/>
              <a:t>upfront cost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Landing pages don't convert as well as </a:t>
            </a:r>
            <a:br>
              <a:rPr lang="en-US" sz="2500" dirty="0"/>
            </a:br>
            <a:r>
              <a:rPr lang="en-US" sz="2500" dirty="0"/>
              <a:t>specific mobile optimised pages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one: ‘Responsive websites’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07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olkswagen-mobile-site-design-03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74"/>
          <a:stretch/>
        </p:blipFill>
        <p:spPr>
          <a:xfrm>
            <a:off x="6248400" y="638681"/>
            <a:ext cx="2184985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971550"/>
            <a:ext cx="5334000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Mobile </a:t>
            </a:r>
            <a:r>
              <a:rPr lang="en-US" sz="2500" dirty="0"/>
              <a:t>sites are built specifically for mobile devices. A piece of code on your main website detects mobile visitors and diverts them to your mobile </a:t>
            </a:r>
            <a:r>
              <a:rPr lang="en-US" sz="2500" dirty="0" smtClean="0"/>
              <a:t>site</a:t>
            </a:r>
          </a:p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Mobile </a:t>
            </a:r>
            <a:r>
              <a:rPr lang="en-US" sz="2500" dirty="0"/>
              <a:t>sites can be put on a subdomain of your main site, e.g.,</a:t>
            </a:r>
            <a:br>
              <a:rPr lang="en-US" sz="2500" dirty="0"/>
            </a:br>
            <a:r>
              <a:rPr lang="en-US" sz="2500" dirty="0">
                <a:hlinkClick r:id="rId4"/>
              </a:rPr>
              <a:t>www.</a:t>
            </a:r>
            <a:r>
              <a:rPr lang="en-US" sz="2500" i="1" dirty="0">
                <a:hlinkClick r:id="rId4"/>
              </a:rPr>
              <a:t>mobile</a:t>
            </a:r>
            <a:r>
              <a:rPr lang="en-US" sz="2500" dirty="0">
                <a:hlinkClick r:id="rId4"/>
              </a:rPr>
              <a:t>.cardellmedia.com</a:t>
            </a:r>
            <a:r>
              <a:rPr lang="en-US" sz="2500" dirty="0"/>
              <a:t>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two: ‘Mobile websites’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6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/>
              <a:t>Pros of Mobile Websites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Can be optimised specifically for mobile users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Is the most mobile-friendly option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Easier and cheaper to design/build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two: ‘Mobile websites’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70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23950"/>
            <a:ext cx="7543800" cy="290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Aft>
                <a:spcPts val="800"/>
              </a:spcAft>
              <a:buClr>
                <a:srgbClr val="C00000"/>
              </a:buClr>
              <a:buSzPct val="85000"/>
            </a:pPr>
            <a:r>
              <a:rPr lang="en-US" sz="2800" b="1" dirty="0" smtClean="0"/>
              <a:t>Cons </a:t>
            </a:r>
            <a:r>
              <a:rPr lang="en-US" sz="2800" b="1" dirty="0"/>
              <a:t>of Mobile Websites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Recurring </a:t>
            </a:r>
            <a:r>
              <a:rPr lang="en-US" sz="2500" dirty="0"/>
              <a:t>maintenance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Higher cost for updating content on </a:t>
            </a:r>
            <a:br>
              <a:rPr lang="en-US" sz="2500" dirty="0"/>
            </a:br>
            <a:r>
              <a:rPr lang="en-US" sz="2500" dirty="0"/>
              <a:t>multiple pages</a:t>
            </a:r>
          </a:p>
          <a:p>
            <a:pPr marL="520695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May need to updated to work with </a:t>
            </a:r>
            <a:br>
              <a:rPr lang="en-US" sz="2500" dirty="0"/>
            </a:br>
            <a:r>
              <a:rPr lang="en-US" sz="2500" dirty="0"/>
              <a:t>future browsers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Option two: ‘Mobile websites’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23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52550"/>
            <a:ext cx="754380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Responsive </a:t>
            </a:r>
            <a:r>
              <a:rPr lang="en-US" sz="2500" dirty="0"/>
              <a:t>sites work across any device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Mobile sites only work on mobile devices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Mobile sites look like apps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14350"/>
            <a:ext cx="8229600" cy="628411"/>
          </a:xfrm>
        </p:spPr>
        <p:txBody>
          <a:bodyPr>
            <a:noAutofit/>
          </a:bodyPr>
          <a:lstStyle/>
          <a:p>
            <a:r>
              <a:rPr lang="en-US" dirty="0" smtClean="0"/>
              <a:t>RESPONSIVE vs. MOBILE: </a:t>
            </a:r>
            <a:br>
              <a:rPr lang="en-US" dirty="0" smtClean="0"/>
            </a:br>
            <a:r>
              <a:rPr lang="en-US" dirty="0" smtClean="0"/>
              <a:t>The Difference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2095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45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4450"/>
          <a:stretch/>
        </p:blipFill>
        <p:spPr>
          <a:xfrm>
            <a:off x="3962400" y="895350"/>
            <a:ext cx="4876800" cy="34948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26246" y="1200150"/>
            <a:ext cx="3128554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4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/>
              <a:t>Example: A restaurant could have their website turned into a ‘responsive’ site so mobile visitors see the same content as everyone else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14350"/>
            <a:ext cx="8229600" cy="628411"/>
          </a:xfrm>
        </p:spPr>
        <p:txBody>
          <a:bodyPr>
            <a:noAutofit/>
          </a:bodyPr>
          <a:lstStyle/>
          <a:p>
            <a:r>
              <a:rPr lang="en-US" dirty="0" smtClean="0"/>
              <a:t>RESPONSIVE vs. MOBILE: </a:t>
            </a:r>
            <a:br>
              <a:rPr lang="en-US" dirty="0" smtClean="0"/>
            </a:br>
            <a:r>
              <a:rPr lang="en-US" dirty="0" smtClean="0"/>
              <a:t>The Difference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095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40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047750"/>
            <a:ext cx="2387600" cy="3581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600" y="1276350"/>
            <a:ext cx="32766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8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500" dirty="0" smtClean="0"/>
              <a:t>Or </a:t>
            </a:r>
            <a:r>
              <a:rPr lang="en-US" sz="2500" dirty="0"/>
              <a:t>they could build a mobile-specific site like this: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14350"/>
            <a:ext cx="8229600" cy="628411"/>
          </a:xfrm>
        </p:spPr>
        <p:txBody>
          <a:bodyPr>
            <a:noAutofit/>
          </a:bodyPr>
          <a:lstStyle/>
          <a:p>
            <a:r>
              <a:rPr lang="en-US" dirty="0" smtClean="0"/>
              <a:t>RESPONSIVE vs. MOBILE: </a:t>
            </a:r>
            <a:br>
              <a:rPr lang="en-US" dirty="0" smtClean="0"/>
            </a:br>
            <a:r>
              <a:rPr lang="en-US" dirty="0" smtClean="0"/>
              <a:t>The Difference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095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16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5000" cap="none" dirty="0" smtClean="0">
                <a:solidFill>
                  <a:srgbClr val="005BBB"/>
                </a:solidFill>
              </a:rPr>
              <a:t>Landing Pages</a:t>
            </a:r>
            <a:endParaRPr lang="en-US" sz="5000" i="1" cap="none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87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3" b="6564"/>
          <a:stretch/>
        </p:blipFill>
        <p:spPr>
          <a:xfrm>
            <a:off x="4876800" y="391033"/>
            <a:ext cx="4631197" cy="35813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9" t="15156" r="69037" b="7311"/>
          <a:stretch/>
        </p:blipFill>
        <p:spPr>
          <a:xfrm>
            <a:off x="3657600" y="2238594"/>
            <a:ext cx="1447800" cy="2971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914569"/>
            <a:ext cx="36576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69913" indent="-342900">
              <a:spcAft>
                <a:spcPts val="12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200" dirty="0"/>
              <a:t>Landing Pages must be ‘Responsive’</a:t>
            </a:r>
          </a:p>
          <a:p>
            <a:pPr marL="569913" indent="-342900">
              <a:spcAft>
                <a:spcPts val="12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200" dirty="0"/>
              <a:t>Drive traffic to mobile and tablet pages designed specifically for each device</a:t>
            </a:r>
          </a:p>
          <a:p>
            <a:pPr marL="569913" indent="-342900">
              <a:spcAft>
                <a:spcPts val="600"/>
              </a:spcAft>
              <a:buClr>
                <a:srgbClr val="297FD5"/>
              </a:buClr>
              <a:buSzPct val="100000"/>
              <a:buFont typeface="Wingdings" panose="05000000000000000000" pitchFamily="2" charset="2"/>
              <a:buChar char="l"/>
            </a:pPr>
            <a:r>
              <a:rPr lang="en-US" sz="2200" dirty="0"/>
              <a:t>Avoid 2-step opt-in overlays or exit</a:t>
            </a:r>
            <a:br>
              <a:rPr lang="en-US" sz="2200" dirty="0"/>
            </a:br>
            <a:r>
              <a:rPr lang="en-US" sz="2200" dirty="0"/>
              <a:t>pop-ups, as these behave differently on mobile devices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Your Landing Pages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1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0975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5000" cap="none" dirty="0" smtClean="0">
                <a:solidFill>
                  <a:srgbClr val="005BBB"/>
                </a:solidFill>
              </a:rPr>
              <a:t>Remarketing</a:t>
            </a:r>
            <a:endParaRPr lang="en-US" sz="5000" i="1" cap="none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2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hlinkoconsulting.com/media/AA/AH/hlinkoconsulting/images/2228561/main/facebook-log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2344" y="201092"/>
            <a:ext cx="8079317" cy="474131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76" y="1025611"/>
            <a:ext cx="7136606" cy="28383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404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44" y="0"/>
            <a:ext cx="5066270" cy="514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122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3835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5000" cap="none" dirty="0" smtClean="0">
                <a:solidFill>
                  <a:srgbClr val="005BBB"/>
                </a:solidFill>
              </a:rPr>
              <a:t>Why Remarketing </a:t>
            </a:r>
            <a:br>
              <a:rPr lang="en-US" sz="5000" cap="none" dirty="0" smtClean="0">
                <a:solidFill>
                  <a:srgbClr val="005BBB"/>
                </a:solidFill>
              </a:rPr>
            </a:br>
            <a:r>
              <a:rPr lang="en-US" sz="5000" cap="none" dirty="0" smtClean="0">
                <a:solidFill>
                  <a:srgbClr val="005BBB"/>
                </a:solidFill>
              </a:rPr>
              <a:t>is a Must</a:t>
            </a:r>
            <a:endParaRPr lang="en-US" sz="5000" i="1" cap="none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8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772400" cy="3546873"/>
          </a:xfrm>
        </p:spPr>
        <p:txBody>
          <a:bodyPr/>
          <a:lstStyle/>
          <a:p>
            <a:pPr marL="742931" indent="-454014"/>
            <a:r>
              <a:rPr lang="en-US" sz="2600" dirty="0">
                <a:solidFill>
                  <a:srgbClr val="297FD5"/>
                </a:solidFill>
              </a:rPr>
              <a:t>1) </a:t>
            </a:r>
            <a:r>
              <a:rPr lang="en-US" sz="2600" dirty="0"/>
              <a:t>Remarketing is the Only Way to Continue Communicating With Non-Customers Who Have Visited Your Website</a:t>
            </a: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With Remarketing, you can stay in front of them </a:t>
            </a:r>
            <a:r>
              <a:rPr lang="en-US" sz="2500" b="0" dirty="0" smtClean="0">
                <a:solidFill>
                  <a:prstClr val="black"/>
                </a:solidFill>
              </a:rPr>
              <a:t>for </a:t>
            </a:r>
            <a:r>
              <a:rPr lang="en-US" sz="2500" b="0" dirty="0">
                <a:solidFill>
                  <a:prstClr val="black"/>
                </a:solidFill>
              </a:rPr>
              <a:t>up to 18 months</a:t>
            </a: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691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162800" cy="3546873"/>
          </a:xfrm>
        </p:spPr>
        <p:txBody>
          <a:bodyPr>
            <a:normAutofit lnSpcReduction="10000"/>
          </a:bodyPr>
          <a:lstStyle/>
          <a:p>
            <a:pPr marL="742931" indent="-454014"/>
            <a:r>
              <a:rPr lang="en-US" sz="2600" dirty="0" smtClean="0">
                <a:solidFill>
                  <a:srgbClr val="297FD5"/>
                </a:solidFill>
              </a:rPr>
              <a:t>2) </a:t>
            </a:r>
            <a:r>
              <a:rPr lang="en-US" sz="2600" dirty="0"/>
              <a:t>Remarketing </a:t>
            </a:r>
            <a:r>
              <a:rPr lang="en-US" sz="2600" dirty="0" smtClean="0"/>
              <a:t>Gives </a:t>
            </a:r>
            <a:r>
              <a:rPr lang="en-US" sz="2600" dirty="0"/>
              <a:t>the Impression </a:t>
            </a:r>
            <a:r>
              <a:rPr lang="en-US" sz="2600" dirty="0" smtClean="0"/>
              <a:t>That </a:t>
            </a:r>
            <a:r>
              <a:rPr lang="en-US" sz="2600" dirty="0"/>
              <a:t>You’re Everywhere</a:t>
            </a: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This </a:t>
            </a:r>
            <a:r>
              <a:rPr lang="en-US" sz="2500" b="0" dirty="0">
                <a:solidFill>
                  <a:prstClr val="black"/>
                </a:solidFill>
              </a:rPr>
              <a:t>is particularly powerful for local businesses</a:t>
            </a: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When people in your area go to a national website and see your ads, it gives the impression that you’re everywhere</a:t>
            </a: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242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010400" cy="3546873"/>
          </a:xfrm>
        </p:spPr>
        <p:txBody>
          <a:bodyPr>
            <a:normAutofit/>
          </a:bodyPr>
          <a:lstStyle/>
          <a:p>
            <a:pPr marL="742931" indent="-454014"/>
            <a:r>
              <a:rPr lang="en-US" sz="2600" dirty="0" smtClean="0">
                <a:solidFill>
                  <a:srgbClr val="297FD5"/>
                </a:solidFill>
              </a:rPr>
              <a:t>3) </a:t>
            </a:r>
            <a:r>
              <a:rPr lang="en-US" sz="2600" dirty="0"/>
              <a:t>Remarketing </a:t>
            </a:r>
            <a:r>
              <a:rPr lang="en-US" sz="2600" dirty="0" smtClean="0"/>
              <a:t>Tracks Customers Based on Behaviour</a:t>
            </a:r>
            <a:endParaRPr lang="en-US" sz="2600" dirty="0"/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 smtClean="0">
                <a:solidFill>
                  <a:prstClr val="black"/>
                </a:solidFill>
              </a:rPr>
              <a:t>You </a:t>
            </a:r>
            <a:r>
              <a:rPr lang="en-US" sz="2500" b="0" dirty="0">
                <a:solidFill>
                  <a:prstClr val="black"/>
                </a:solidFill>
              </a:rPr>
              <a:t>can target people who have been to specific pages on your website</a:t>
            </a: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500" b="0" dirty="0">
                <a:solidFill>
                  <a:prstClr val="black"/>
                </a:solidFill>
              </a:rPr>
              <a:t>You could have a separate Remarketing list for people who have bought from you</a:t>
            </a: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702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315200" cy="3546873"/>
          </a:xfrm>
        </p:spPr>
        <p:txBody>
          <a:bodyPr>
            <a:noAutofit/>
          </a:bodyPr>
          <a:lstStyle/>
          <a:p>
            <a:pPr marL="742931" indent="-454014"/>
            <a:r>
              <a:rPr lang="en-US" sz="2800" dirty="0" smtClean="0">
                <a:solidFill>
                  <a:srgbClr val="297FD5"/>
                </a:solidFill>
              </a:rPr>
              <a:t>4) </a:t>
            </a:r>
            <a:r>
              <a:rPr lang="en-US" sz="2800" dirty="0"/>
              <a:t>Remarketing </a:t>
            </a:r>
            <a:r>
              <a:rPr lang="en-US" sz="2800" dirty="0" smtClean="0"/>
              <a:t>is Great for Companies with a Long Lead Time</a:t>
            </a:r>
            <a:endParaRPr lang="en-US" sz="2800" dirty="0"/>
          </a:p>
          <a:p>
            <a:pPr marL="1200120" indent="-457189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 smtClean="0">
                <a:solidFill>
                  <a:prstClr val="black"/>
                </a:solidFill>
              </a:rPr>
              <a:t>Example: high-end bathroom company</a:t>
            </a:r>
          </a:p>
          <a:p>
            <a:pPr marL="1539875" indent="-336550">
              <a:buClr>
                <a:srgbClr val="297FD5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300" b="0" dirty="0">
                <a:solidFill>
                  <a:prstClr val="black"/>
                </a:solidFill>
              </a:rPr>
              <a:t>It could be one to six months between someone visiting their website and actually doing business with them</a:t>
            </a:r>
          </a:p>
          <a:p>
            <a:pPr marL="1539875" indent="-336550">
              <a:buClr>
                <a:srgbClr val="297FD5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300" b="0" dirty="0">
                <a:solidFill>
                  <a:prstClr val="black"/>
                </a:solidFill>
              </a:rPr>
              <a:t>With Remarketing, the company can keep serving them banner ads in the </a:t>
            </a:r>
            <a:r>
              <a:rPr lang="en-US" sz="2300" b="0" dirty="0" smtClean="0">
                <a:solidFill>
                  <a:prstClr val="black"/>
                </a:solidFill>
              </a:rPr>
              <a:t>interim</a:t>
            </a: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31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315200" cy="3546873"/>
          </a:xfrm>
        </p:spPr>
        <p:txBody>
          <a:bodyPr>
            <a:normAutofit/>
          </a:bodyPr>
          <a:lstStyle/>
          <a:p>
            <a:pPr marL="742931" indent="-454014"/>
            <a:r>
              <a:rPr lang="en-US" sz="2800" dirty="0" smtClean="0">
                <a:solidFill>
                  <a:srgbClr val="297FD5"/>
                </a:solidFill>
              </a:rPr>
              <a:t>5) </a:t>
            </a:r>
            <a:r>
              <a:rPr lang="en-US" sz="2800" dirty="0"/>
              <a:t>Remarketing B</a:t>
            </a:r>
            <a:r>
              <a:rPr lang="en-US" sz="2800" dirty="0" smtClean="0"/>
              <a:t>ypasses Email</a:t>
            </a:r>
            <a:endParaRPr lang="en-US" sz="2800" dirty="0"/>
          </a:p>
          <a:p>
            <a:pPr marL="1200120" indent="-457189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 smtClean="0">
                <a:solidFill>
                  <a:prstClr val="black"/>
                </a:solidFill>
              </a:rPr>
              <a:t>The challenges of Email Marketing:</a:t>
            </a:r>
          </a:p>
          <a:p>
            <a:pPr marL="1539875" indent="-336550">
              <a:buClr>
                <a:srgbClr val="297FD5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prstClr val="black"/>
                </a:solidFill>
              </a:rPr>
              <a:t>Delivery</a:t>
            </a:r>
          </a:p>
          <a:p>
            <a:pPr marL="1539875" indent="-336550">
              <a:buClr>
                <a:srgbClr val="297FD5"/>
              </a:buClr>
              <a:buSzPct val="125000"/>
              <a:buFont typeface="Courier New" panose="02070309020205020404" pitchFamily="49" charset="0"/>
              <a:buChar char="o"/>
            </a:pPr>
            <a:r>
              <a:rPr lang="en-US" sz="2300" dirty="0" smtClean="0">
                <a:solidFill>
                  <a:prstClr val="black"/>
                </a:solidFill>
              </a:rPr>
              <a:t>Open Rates</a:t>
            </a:r>
          </a:p>
          <a:p>
            <a:pPr marL="1773238" indent="-231775">
              <a:spcBef>
                <a:spcPts val="0"/>
              </a:spcBef>
              <a:buClr>
                <a:srgbClr val="297FD5"/>
              </a:buClr>
              <a:buSzPct val="125000"/>
              <a:buFont typeface="Wingdings" panose="05000000000000000000" pitchFamily="2" charset="2"/>
              <a:buChar char="§"/>
            </a:pPr>
            <a:r>
              <a:rPr lang="en-US" sz="2200" b="0" dirty="0" smtClean="0">
                <a:solidFill>
                  <a:prstClr val="black"/>
                </a:solidFill>
              </a:rPr>
              <a:t>Can be as low as </a:t>
            </a:r>
            <a:r>
              <a:rPr lang="en-US" sz="2200" dirty="0" smtClean="0">
                <a:solidFill>
                  <a:prstClr val="black"/>
                </a:solidFill>
              </a:rPr>
              <a:t>10% to 25%</a:t>
            </a:r>
            <a:endParaRPr lang="en-US" sz="2200" dirty="0">
              <a:solidFill>
                <a:prstClr val="black"/>
              </a:solidFill>
            </a:endParaRP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2500" b="0" dirty="0" smtClean="0">
              <a:solidFill>
                <a:prstClr val="black"/>
              </a:solidFill>
            </a:endParaRP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835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47751"/>
            <a:ext cx="7315200" cy="3546873"/>
          </a:xfrm>
        </p:spPr>
        <p:txBody>
          <a:bodyPr>
            <a:normAutofit/>
          </a:bodyPr>
          <a:lstStyle/>
          <a:p>
            <a:pPr marL="288925"/>
            <a:r>
              <a:rPr lang="en-US" sz="2800" dirty="0" smtClean="0"/>
              <a:t>There are Three Distinct Groups to Target with Remarketing Campaigns:</a:t>
            </a:r>
            <a:endParaRPr lang="en-US" sz="2800" dirty="0"/>
          </a:p>
          <a:p>
            <a:pPr marL="1200120" indent="-457189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 smtClean="0">
                <a:solidFill>
                  <a:prstClr val="black"/>
                </a:solidFill>
              </a:rPr>
              <a:t>Customers</a:t>
            </a:r>
            <a:endParaRPr lang="en-US" sz="2700" b="0" dirty="0">
              <a:solidFill>
                <a:prstClr val="black"/>
              </a:solidFill>
            </a:endParaRPr>
          </a:p>
          <a:p>
            <a:pPr marL="1200120" indent="-457189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>
                <a:solidFill>
                  <a:prstClr val="black"/>
                </a:solidFill>
              </a:rPr>
              <a:t>Google </a:t>
            </a:r>
            <a:r>
              <a:rPr lang="en-US" sz="2700" b="0" dirty="0" smtClean="0">
                <a:solidFill>
                  <a:prstClr val="black"/>
                </a:solidFill>
              </a:rPr>
              <a:t>AdWords </a:t>
            </a:r>
            <a:r>
              <a:rPr lang="en-US" sz="2700" b="0" dirty="0">
                <a:solidFill>
                  <a:prstClr val="black"/>
                </a:solidFill>
              </a:rPr>
              <a:t>Visitors</a:t>
            </a:r>
          </a:p>
          <a:p>
            <a:pPr marL="1200120" indent="-457189">
              <a:spcAft>
                <a:spcPts val="0"/>
              </a:spcAft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r>
              <a:rPr lang="en-US" sz="2700" b="0" dirty="0">
                <a:solidFill>
                  <a:prstClr val="black"/>
                </a:solidFill>
              </a:rPr>
              <a:t>Other Non-Customers</a:t>
            </a:r>
          </a:p>
          <a:p>
            <a:pPr marL="1200120" indent="-457189">
              <a:buClr>
                <a:srgbClr val="297FD5"/>
              </a:buClr>
              <a:buSzPct val="125000"/>
              <a:buFont typeface="Wingdings 2" pitchFamily="18" charset="2"/>
              <a:buChar char=""/>
            </a:pPr>
            <a:endParaRPr lang="en-US" sz="2500" b="0" dirty="0" smtClean="0">
              <a:solidFill>
                <a:prstClr val="black"/>
              </a:solidFill>
            </a:endParaRPr>
          </a:p>
          <a:p>
            <a:pPr marL="342892">
              <a:buClr>
                <a:srgbClr val="297FD5"/>
              </a:buClr>
              <a:buSzPct val="125000"/>
            </a:pPr>
            <a:endParaRPr lang="en-US" sz="2500" dirty="0">
              <a:solidFill>
                <a:prstClr val="black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Why Remarketing?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2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22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71550"/>
            <a:ext cx="8229600" cy="3280172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00257B"/>
                </a:solidFill>
                <a:latin typeface="+mj-lt"/>
              </a:rPr>
              <a:t>BIG REMARKETING TIP FOR </a:t>
            </a:r>
            <a:br>
              <a:rPr lang="en-US" sz="3600" dirty="0" smtClean="0">
                <a:solidFill>
                  <a:srgbClr val="00257B"/>
                </a:solidFill>
                <a:latin typeface="+mj-lt"/>
              </a:rPr>
            </a:br>
            <a:r>
              <a:rPr lang="en-US" sz="3600" dirty="0" smtClean="0">
                <a:solidFill>
                  <a:srgbClr val="00257B"/>
                </a:solidFill>
                <a:latin typeface="+mj-lt"/>
              </a:rPr>
              <a:t>ADWORDS TRAFFIC:</a:t>
            </a:r>
          </a:p>
          <a:p>
            <a:pPr algn="ctr"/>
            <a:r>
              <a:rPr lang="en-US" sz="3600" dirty="0" smtClean="0"/>
              <a:t>Keyword-Specific Remarketing </a:t>
            </a:r>
            <a:r>
              <a:rPr lang="en-US" sz="3600" dirty="0"/>
              <a:t>Ads</a:t>
            </a:r>
          </a:p>
        </p:txBody>
      </p:sp>
    </p:spTree>
    <p:extLst>
      <p:ext uri="{BB962C8B-B14F-4D97-AF65-F5344CB8AC3E}">
        <p14:creationId xmlns:p14="http://schemas.microsoft.com/office/powerpoint/2010/main" val="61905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38350"/>
            <a:ext cx="9144000" cy="1066800"/>
          </a:xfrm>
        </p:spPr>
        <p:txBody>
          <a:bodyPr>
            <a:noAutofit/>
          </a:bodyPr>
          <a:lstStyle/>
          <a:p>
            <a:pPr algn="ctr"/>
            <a:r>
              <a:rPr lang="en-US" sz="5000" cap="none" dirty="0" smtClean="0">
                <a:solidFill>
                  <a:srgbClr val="005BBB"/>
                </a:solidFill>
              </a:rPr>
              <a:t>How to Set Up Your Remarketing Campaign</a:t>
            </a:r>
            <a:endParaRPr lang="en-US" sz="5000" i="1" cap="none" dirty="0">
              <a:solidFill>
                <a:srgbClr val="005BB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872" y="778329"/>
            <a:ext cx="6401928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2419350"/>
            <a:ext cx="441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Click </a:t>
            </a:r>
            <a:br>
              <a:rPr lang="en-US" sz="2500" dirty="0" smtClean="0"/>
            </a:br>
            <a:r>
              <a:rPr lang="en-US" sz="2500" b="1" dirty="0" smtClean="0"/>
              <a:t>+ CAMPAIGN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1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54434"/>
            <a:ext cx="5211034" cy="394611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5360" y="1962150"/>
            <a:ext cx="32946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Select </a:t>
            </a:r>
            <a:r>
              <a:rPr lang="en-US" sz="2500" b="1" dirty="0" smtClean="0"/>
              <a:t>Display Network Only </a:t>
            </a:r>
            <a:r>
              <a:rPr lang="en-US" sz="2500" dirty="0" smtClean="0"/>
              <a:t>from the dropdown options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58114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895350"/>
            <a:ext cx="5707652" cy="35664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2114550"/>
            <a:ext cx="2971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Name your campaign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88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461" y="971550"/>
            <a:ext cx="5797509" cy="35052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4543" y="1123950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400" dirty="0" smtClean="0"/>
              <a:t>Google recently launched the new ‘Marketing Objective’ assistant – but for this campaign, select the </a:t>
            </a:r>
            <a:r>
              <a:rPr lang="en-US" sz="2400" b="1" dirty="0" smtClean="0"/>
              <a:t>No marketing objective </a:t>
            </a:r>
            <a:r>
              <a:rPr lang="en-US" sz="2400" dirty="0" smtClean="0"/>
              <a:t>radio button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3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1" b="4421"/>
          <a:stretch/>
        </p:blipFill>
        <p:spPr>
          <a:xfrm>
            <a:off x="2438400" y="857832"/>
            <a:ext cx="5943600" cy="41941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2114550"/>
            <a:ext cx="254508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Set your location targeting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7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546" y="1047750"/>
            <a:ext cx="7194629" cy="3962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897871"/>
            <a:ext cx="254508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Set your campaign budget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41924"/>
            <a:ext cx="6850308" cy="3827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54508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For more control over your budget, click </a:t>
            </a:r>
            <a:r>
              <a:rPr lang="en-US" sz="2500" b="1" dirty="0" smtClean="0"/>
              <a:t>edit</a:t>
            </a:r>
            <a:r>
              <a:rPr lang="en-US" sz="2500" dirty="0" smtClean="0"/>
              <a:t> to reveal the extra options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7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778438"/>
            <a:ext cx="6797070" cy="403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885950"/>
            <a:ext cx="2403099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Toggle </a:t>
            </a:r>
            <a:r>
              <a:rPr lang="en-US" sz="2500" b="1" dirty="0" smtClean="0"/>
              <a:t>Ad extensions </a:t>
            </a:r>
            <a:r>
              <a:rPr lang="en-US" sz="2500" dirty="0" smtClean="0"/>
              <a:t> to reveal the extension options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666750"/>
            <a:ext cx="5256099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094422"/>
            <a:ext cx="37338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Toggle </a:t>
            </a:r>
            <a:r>
              <a:rPr lang="en-US" sz="2500" b="1" dirty="0" smtClean="0"/>
              <a:t>Additional Settings </a:t>
            </a:r>
            <a:r>
              <a:rPr lang="en-US" sz="2500" dirty="0" smtClean="0"/>
              <a:t>to reveal: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/>
              <a:t>Delivery method </a:t>
            </a:r>
            <a:r>
              <a:rPr lang="en-US" sz="2000" dirty="0"/>
              <a:t>(advanced)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Schedule</a:t>
            </a:r>
            <a:r>
              <a:rPr lang="en-US" sz="2000" b="1" dirty="0"/>
              <a:t>: </a:t>
            </a:r>
            <a:r>
              <a:rPr lang="en-US" sz="2000" dirty="0"/>
              <a:t>Start date, end date, ad scheduling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Ad </a:t>
            </a:r>
            <a:r>
              <a:rPr lang="en-US" sz="2000" b="1" dirty="0"/>
              <a:t>delivery: </a:t>
            </a:r>
            <a:r>
              <a:rPr lang="en-US" sz="2000" dirty="0"/>
              <a:t>Ad rotation, frequency </a:t>
            </a:r>
            <a:r>
              <a:rPr lang="en-US" sz="2000" dirty="0" smtClean="0"/>
              <a:t>capping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2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666750"/>
            <a:ext cx="5256099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094422"/>
            <a:ext cx="37338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Toggle </a:t>
            </a:r>
            <a:r>
              <a:rPr lang="en-US" sz="2500" b="1" dirty="0" smtClean="0"/>
              <a:t>Additional Settings </a:t>
            </a:r>
            <a:r>
              <a:rPr lang="en-US" sz="2500" dirty="0" smtClean="0"/>
              <a:t>to reveal: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Device: </a:t>
            </a:r>
            <a:r>
              <a:rPr lang="en-US" sz="2000" dirty="0" smtClean="0"/>
              <a:t>Target selected mobile devices and tablets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Dynamic </a:t>
            </a:r>
            <a:r>
              <a:rPr lang="en-US" sz="2000" b="1" dirty="0"/>
              <a:t>ad settings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Campaign </a:t>
            </a:r>
            <a:r>
              <a:rPr lang="en-US" sz="2000" b="1" dirty="0"/>
              <a:t>URL options </a:t>
            </a:r>
            <a:r>
              <a:rPr lang="en-US" sz="2000" dirty="0"/>
              <a:t>(advanced)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Location </a:t>
            </a:r>
            <a:r>
              <a:rPr lang="en-US" sz="2000" b="1" dirty="0"/>
              <a:t>options </a:t>
            </a:r>
            <a:r>
              <a:rPr lang="en-US" sz="2000" dirty="0"/>
              <a:t>(advanced</a:t>
            </a:r>
            <a:r>
              <a:rPr lang="en-US" sz="2000" dirty="0" smtClean="0"/>
              <a:t>)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89226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895350"/>
            <a:ext cx="5576081" cy="39721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0" y="1885950"/>
            <a:ext cx="26316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Click </a:t>
            </a:r>
            <a:r>
              <a:rPr lang="en-US" sz="2500" b="1" dirty="0" smtClean="0"/>
              <a:t>Save and Continue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52550"/>
            <a:ext cx="6523273" cy="22423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0221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Name your </a:t>
            </a:r>
            <a:br>
              <a:rPr lang="en-US" sz="2500" dirty="0" smtClean="0"/>
            </a:br>
            <a:r>
              <a:rPr lang="en-US" sz="2500" dirty="0" smtClean="0"/>
              <a:t>Ad Group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68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905" y="1352550"/>
            <a:ext cx="6481862" cy="22423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0221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Set your cost per click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7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826502"/>
            <a:ext cx="6187933" cy="39748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4724" y="1123950"/>
            <a:ext cx="2487075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Select the </a:t>
            </a:r>
            <a:r>
              <a:rPr lang="en-US" sz="2500" b="1" dirty="0" smtClean="0"/>
              <a:t>Interests &amp; remarketing </a:t>
            </a:r>
            <a:r>
              <a:rPr lang="en-US" sz="2500" dirty="0" smtClean="0"/>
              <a:t>radio button and choose </a:t>
            </a:r>
            <a:r>
              <a:rPr lang="en-US" sz="2500" b="1" dirty="0" smtClean="0"/>
              <a:t>Remarketing lists </a:t>
            </a:r>
            <a:r>
              <a:rPr lang="en-US" sz="2500" dirty="0" smtClean="0"/>
              <a:t>from the dropdown menu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4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585" y="922500"/>
            <a:ext cx="6187933" cy="32763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5510" y="1047750"/>
            <a:ext cx="2487075" cy="387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8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/>
              <a:t>Select </a:t>
            </a:r>
            <a:r>
              <a:rPr lang="en-US" sz="2500" dirty="0" smtClean="0"/>
              <a:t>the </a:t>
            </a:r>
            <a:r>
              <a:rPr lang="en-US" sz="2500" dirty="0"/>
              <a:t>remarketing lists you want to </a:t>
            </a:r>
            <a:r>
              <a:rPr lang="en-US" sz="2500" dirty="0" smtClean="0"/>
              <a:t>target. </a:t>
            </a:r>
            <a:r>
              <a:rPr lang="en-US" sz="2300" i="1" dirty="0" smtClean="0"/>
              <a:t>Notice </a:t>
            </a:r>
            <a:r>
              <a:rPr lang="en-US" sz="2300" i="1" dirty="0"/>
              <a:t>how the table on the right updates to show the estimated number of impressions your campaign will </a:t>
            </a:r>
            <a:r>
              <a:rPr lang="en-US" sz="2300" i="1" dirty="0" smtClean="0"/>
              <a:t>achieve. </a:t>
            </a:r>
            <a:endParaRPr lang="en-US" sz="2300" i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53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327" y="1352550"/>
            <a:ext cx="6604673" cy="243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0221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Click </a:t>
            </a:r>
            <a:r>
              <a:rPr lang="en-US" sz="2500" b="1" dirty="0" smtClean="0"/>
              <a:t>Save and continue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167" y="875357"/>
            <a:ext cx="5889351" cy="42506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0221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Upload your first banner ad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4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727390"/>
            <a:ext cx="4397222" cy="42506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1" y="1885950"/>
            <a:ext cx="20221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Enter a name for your ad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51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92853"/>
            <a:ext cx="5464023" cy="456891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2500" y="1885950"/>
            <a:ext cx="21744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Enter your display and destination URLs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464" y="742950"/>
            <a:ext cx="5708559" cy="40933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2920" y="1581150"/>
            <a:ext cx="24031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Click </a:t>
            </a:r>
            <a:r>
              <a:rPr lang="en-US" sz="2500" b="1" dirty="0" smtClean="0"/>
              <a:t>Create next ad</a:t>
            </a:r>
            <a:r>
              <a:rPr lang="en-US" sz="2500" dirty="0" smtClean="0"/>
              <a:t> to upload more banners and repeat the process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771322"/>
            <a:ext cx="3936594" cy="3733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094422"/>
            <a:ext cx="37338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The common </a:t>
            </a:r>
            <a:br>
              <a:rPr lang="en-US" sz="2500" dirty="0" smtClean="0"/>
            </a:br>
            <a:r>
              <a:rPr lang="en-US" sz="2500" dirty="0" smtClean="0"/>
              <a:t>banner sizes are:</a:t>
            </a:r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728x90</a:t>
            </a:r>
            <a:endParaRPr lang="en-US" sz="2000" b="1" dirty="0"/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468x60</a:t>
            </a:r>
            <a:endParaRPr lang="en-US" sz="2000" b="1" dirty="0"/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300x600</a:t>
            </a:r>
            <a:endParaRPr lang="en-US" sz="2000" b="1" dirty="0"/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160x600</a:t>
            </a:r>
            <a:endParaRPr lang="en-US" sz="2000" b="1" dirty="0"/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120x600</a:t>
            </a:r>
            <a:endParaRPr lang="en-US" sz="2000" b="1" dirty="0"/>
          </a:p>
          <a:p>
            <a:pPr marL="746125" indent="-342900">
              <a:spcAft>
                <a:spcPts val="600"/>
              </a:spcAft>
              <a:buClr>
                <a:srgbClr val="297FD5"/>
              </a:buClr>
              <a:buFont typeface="Courier New" panose="02070309020205020404" pitchFamily="49" charset="0"/>
              <a:buChar char="o"/>
            </a:pPr>
            <a:r>
              <a:rPr lang="en-US" sz="2000" b="1" dirty="0" smtClean="0"/>
              <a:t>300x250</a:t>
            </a: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58482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55002"/>
            <a:ext cx="4991878" cy="45209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83041"/>
            <a:ext cx="3733800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Alternatively, you can let Google design </a:t>
            </a:r>
            <a:br>
              <a:rPr lang="en-US" sz="2500" dirty="0" smtClean="0"/>
            </a:br>
            <a:r>
              <a:rPr lang="en-US" sz="2500" dirty="0" smtClean="0"/>
              <a:t>your ads for you:</a:t>
            </a:r>
          </a:p>
          <a:p>
            <a:pPr marL="690563" indent="-287338">
              <a:spcAft>
                <a:spcPts val="600"/>
              </a:spcAft>
              <a:buClr>
                <a:srgbClr val="297FD5"/>
              </a:buClr>
              <a:buFont typeface="+mj-lt"/>
              <a:buAutoNum type="arabicParenR"/>
            </a:pPr>
            <a:r>
              <a:rPr lang="en-US" sz="2000" dirty="0" smtClean="0"/>
              <a:t>Select</a:t>
            </a:r>
            <a:r>
              <a:rPr lang="en-US" sz="2000" b="1" dirty="0" smtClean="0"/>
              <a:t> </a:t>
            </a:r>
            <a:r>
              <a:rPr lang="en-US" sz="2000" dirty="0" smtClean="0"/>
              <a:t>the </a:t>
            </a:r>
            <a:r>
              <a:rPr lang="en-US" sz="2000" b="1" dirty="0" smtClean="0"/>
              <a:t>'View </a:t>
            </a:r>
            <a:r>
              <a:rPr lang="en-US" sz="2000" b="1" dirty="0"/>
              <a:t>ad ideas' </a:t>
            </a:r>
            <a:r>
              <a:rPr lang="en-US" sz="2000" dirty="0"/>
              <a:t>button</a:t>
            </a:r>
          </a:p>
          <a:p>
            <a:pPr marL="690563" indent="-287338">
              <a:spcAft>
                <a:spcPts val="600"/>
              </a:spcAft>
              <a:buClr>
                <a:srgbClr val="297FD5"/>
              </a:buClr>
              <a:buFont typeface="+mj-lt"/>
              <a:buAutoNum type="arabicParenR"/>
            </a:pPr>
            <a:r>
              <a:rPr lang="en-US" sz="2000" dirty="0" smtClean="0"/>
              <a:t>Enter </a:t>
            </a:r>
            <a:r>
              <a:rPr lang="en-US" sz="2000" dirty="0"/>
              <a:t>your web page URL</a:t>
            </a:r>
          </a:p>
          <a:p>
            <a:pPr marL="690563" indent="-287338">
              <a:spcAft>
                <a:spcPts val="600"/>
              </a:spcAft>
              <a:buClr>
                <a:srgbClr val="297FD5"/>
              </a:buClr>
              <a:buFont typeface="+mj-lt"/>
              <a:buAutoNum type="arabicParenR"/>
            </a:pPr>
            <a:r>
              <a:rPr lang="en-US" sz="2000" dirty="0" smtClean="0"/>
              <a:t>Enter </a:t>
            </a:r>
            <a:r>
              <a:rPr lang="en-US" sz="2000" dirty="0"/>
              <a:t>your headline (optional)</a:t>
            </a:r>
          </a:p>
          <a:p>
            <a:pPr marL="690563" indent="-287338">
              <a:spcAft>
                <a:spcPts val="600"/>
              </a:spcAft>
              <a:buClr>
                <a:srgbClr val="297FD5"/>
              </a:buClr>
              <a:buFont typeface="+mj-lt"/>
              <a:buAutoNum type="arabicParenR"/>
            </a:pPr>
            <a:r>
              <a:rPr lang="en-US" sz="2000" dirty="0" smtClean="0"/>
              <a:t>Add </a:t>
            </a:r>
            <a:r>
              <a:rPr lang="en-US" sz="2000" dirty="0"/>
              <a:t>a description (optional</a:t>
            </a:r>
            <a:r>
              <a:rPr lang="en-US" sz="2000" dirty="0" smtClean="0"/>
              <a:t>)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46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755002"/>
            <a:ext cx="4991878" cy="45209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883041"/>
            <a:ext cx="373380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Alternatively, you can let Google design </a:t>
            </a:r>
            <a:br>
              <a:rPr lang="en-US" sz="2500" dirty="0" smtClean="0"/>
            </a:br>
            <a:r>
              <a:rPr lang="en-US" sz="2500" dirty="0" smtClean="0"/>
              <a:t>your ads for you:</a:t>
            </a:r>
          </a:p>
          <a:p>
            <a:pPr marL="860425" indent="-457200">
              <a:spcAft>
                <a:spcPts val="600"/>
              </a:spcAft>
              <a:buClr>
                <a:srgbClr val="297FD5"/>
              </a:buClr>
              <a:buFont typeface="+mj-lt"/>
              <a:buAutoNum type="arabicParenR" startAt="5"/>
            </a:pPr>
            <a:r>
              <a:rPr lang="en-US" sz="2000" dirty="0" smtClean="0"/>
              <a:t>Enter </a:t>
            </a:r>
            <a:r>
              <a:rPr lang="en-US" sz="2000" dirty="0"/>
              <a:t>your button label (optional)</a:t>
            </a:r>
          </a:p>
          <a:p>
            <a:pPr marL="690563" indent="-287338">
              <a:spcAft>
                <a:spcPts val="600"/>
              </a:spcAft>
              <a:buClr>
                <a:srgbClr val="297FD5"/>
              </a:buClr>
              <a:buFont typeface="+mj-lt"/>
              <a:buAutoNum type="arabicParenR" startAt="5"/>
            </a:pPr>
            <a:r>
              <a:rPr lang="en-US" sz="2000" dirty="0" smtClean="0"/>
              <a:t>Click</a:t>
            </a:r>
            <a:r>
              <a:rPr lang="en-US" sz="2000" b="1" dirty="0" smtClean="0"/>
              <a:t> </a:t>
            </a:r>
            <a:r>
              <a:rPr lang="en-US" sz="2000" b="1" dirty="0"/>
              <a:t>'Show me ideas'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5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855470"/>
            <a:ext cx="6255271" cy="366923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1338297"/>
            <a:ext cx="2286000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Google will scan your site and present you with a read-to-use ad. To use, click the </a:t>
            </a:r>
            <a:r>
              <a:rPr lang="en-US" sz="2500" b="1" dirty="0" smtClean="0"/>
              <a:t>Select </a:t>
            </a:r>
            <a:r>
              <a:rPr lang="en-US" sz="2500" dirty="0" smtClean="0"/>
              <a:t>button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5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How to Set Up Your Campaign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895350"/>
            <a:ext cx="6866049" cy="38104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8600" y="1581150"/>
            <a:ext cx="1905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/>
              <a:t>Your campaign will go live when you click </a:t>
            </a:r>
            <a:r>
              <a:rPr lang="en-US" sz="2500" b="1" dirty="0" smtClean="0"/>
              <a:t>Save</a:t>
            </a:r>
            <a:endParaRPr lang="en-US" sz="25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9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"/>
            <a:ext cx="7010400" cy="1047748"/>
          </a:xfrm>
        </p:spPr>
        <p:txBody>
          <a:bodyPr>
            <a:normAutofit/>
          </a:bodyPr>
          <a:lstStyle/>
          <a:p>
            <a:r>
              <a:rPr lang="en-US" dirty="0" smtClean="0"/>
              <a:t>MAIN COURSE PAGE AND MEMBERS’ PRIVATE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1098"/>
            <a:ext cx="9144000" cy="3280172"/>
          </a:xfrm>
        </p:spPr>
        <p:txBody>
          <a:bodyPr>
            <a:normAutofit lnSpcReduction="10000"/>
          </a:bodyPr>
          <a:lstStyle/>
          <a:p>
            <a:pPr lvl="0" algn="ctr"/>
            <a:endParaRPr lang="en-US" sz="2500" dirty="0"/>
          </a:p>
          <a:p>
            <a:pPr lvl="0" algn="ctr"/>
            <a:endParaRPr lang="en-US" sz="2500" dirty="0"/>
          </a:p>
          <a:p>
            <a:pPr lvl="0" algn="ctr"/>
            <a:r>
              <a:rPr lang="en-US" sz="2500" dirty="0"/>
              <a:t>All the course information, slides and </a:t>
            </a:r>
            <a:br>
              <a:rPr lang="en-US" sz="2500" dirty="0"/>
            </a:br>
            <a:r>
              <a:rPr lang="en-US" sz="2500" dirty="0"/>
              <a:t>Seminar recordings are here:</a:t>
            </a:r>
          </a:p>
          <a:p>
            <a:pPr algn="ctr"/>
            <a:r>
              <a:rPr lang="en-US" sz="2500" u="sng" dirty="0">
                <a:hlinkClick r:id="rId2"/>
              </a:rPr>
              <a:t>http://www.cardell2015.com</a:t>
            </a:r>
            <a:endParaRPr lang="en-US" sz="2500" dirty="0"/>
          </a:p>
          <a:p>
            <a:pPr lvl="0" algn="ctr"/>
            <a:endParaRPr lang="en-US" sz="1400" dirty="0"/>
          </a:p>
          <a:p>
            <a:pPr algn="ctr"/>
            <a:r>
              <a:rPr lang="en-US" sz="2500" u="sng" dirty="0"/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900" y="133350"/>
            <a:ext cx="45719" cy="838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20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53992"/>
            <a:ext cx="7010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b="1" i="1" dirty="0" smtClean="0"/>
              <a:t>Definitive Guide to Google AdWords</a:t>
            </a:r>
            <a:r>
              <a:rPr lang="en-US" sz="2500" b="1" dirty="0" smtClean="0"/>
              <a:t/>
            </a:r>
            <a:br>
              <a:rPr lang="en-US" sz="2500" b="1" dirty="0" smtClean="0"/>
            </a:br>
            <a:r>
              <a:rPr lang="en-US" sz="2500" b="1" dirty="0" smtClean="0"/>
              <a:t>Perry Marshall</a:t>
            </a:r>
          </a:p>
          <a:p>
            <a:pPr marL="342900" indent="-342900">
              <a:lnSpc>
                <a:spcPct val="90000"/>
              </a:lnSpc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b="1" i="1" dirty="0" smtClean="0"/>
              <a:t>Advanced Google AdWords</a:t>
            </a:r>
            <a:r>
              <a:rPr lang="en-US" sz="2500" b="1" dirty="0" smtClean="0"/>
              <a:t/>
            </a:r>
            <a:br>
              <a:rPr lang="en-US" sz="2500" b="1" dirty="0" smtClean="0"/>
            </a:br>
            <a:r>
              <a:rPr lang="en-US" sz="2500" b="1" dirty="0" smtClean="0"/>
              <a:t>Brad Geddes</a:t>
            </a:r>
            <a:endParaRPr lang="en-US" sz="2500" b="1" i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Recommended Reading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7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93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UUID" val="{5DE7548B-E0AB-4A69-BF39-AA471C90BCA7}"/>
  <p:tag name="ISPRING_RESOURCE_FOLDER" val="C:\Users\Susie\Documents\_design\Cardell Media\How to Double Your Online Sales Webinar\Double Your Online Sales\"/>
  <p:tag name="ISPRING_SCORM_RATE_QUIZZES" val="0"/>
  <p:tag name="ISPRING_SCORM_PASSING_SCORE" val="100.0000000000"/>
  <p:tag name="ISPRING_RESOURCE_FOLDER_STATIC" val="C:\Users\Susie\Documents\_design\Cardell Media\How to Double Your Online Sales Webinar\Double Your Online Sales\"/>
  <p:tag name="ISPRING_PRESENTATION_PATH" val="C:\Users\Susie\Documents\_design\Cardell Media\Ultimate Marketing 2012\Seminar 5\Seminar5.pptx"/>
  <p:tag name="ISPRING_PRESENTATION_INFO" val="&lt;?xml version=&quot;1.0&quot; encoding=&quot;UTF-8&quot; standalone=&quot;no&quot; ?&gt;&#10;&lt;presentation&gt;&#10;&#10;  &lt;slides&gt;&#10;    &lt;slide duration=&quot;516&quot; id=&quot;{C76D6F4D-ACF2-4A90-9EF4-A4ACBA550F5F}&quot; pptId=&quot;641&quot; transitionDuration=&quot;0&quot;/&gt;&#10;    &lt;slide duration=&quot;68923&quot; id=&quot;{EE4A1647-4E6D-4EAB-9365-6D9B868DAB38}&quot; pptId=&quot;642&quot; transitionDuration=&quot;0&quot;/&gt;&#10;    &lt;slide duration=&quot;73895&quot; id=&quot;{36041C0D-22A4-4FB9-A98C-A932D24D658E}&quot; pptId=&quot;528&quot; transitionDuration=&quot;0&quot;/&gt;&#10;    &lt;slide duration=&quot;33483&quot; id=&quot;{B0B76D2B-27A5-482C-BEEC-EB31733E7409}&quot; pptId=&quot;706&quot; transitionDuration=&quot;0&quot;/&gt;&#10;    &lt;slide duration=&quot;7570&quot; id=&quot;{C0684171-EB0D-461D-B5DB-8EF83CC1D1C7}&quot; pptId=&quot;703&quot; transitionDuration=&quot;0&quot;/&gt;&#10;    &lt;slide duration=&quot;275176&quot; id=&quot;{C28E8BF8-4176-4D18-8EBE-C5DF95A00330}&quot; pptId=&quot;708&quot; transitionDuration=&quot;0&quot;/&gt;&#10;    &lt;slide duration=&quot;89222&quot; id=&quot;{74396C09-5CA9-4F3D-85B4-C10978D0894E}&quot; pptId=&quot;709&quot; transitionDuration=&quot;0&quot;/&gt;&#10;    &lt;slide duration=&quot;154045&quot; id=&quot;{DDFDC778-FA62-491E-906F-E23699FE4917}&quot; pptId=&quot;710&quot; transitionDuration=&quot;0&quot;/&gt;&#10;    &lt;slide duration=&quot;157098&quot; id=&quot;{C5A9E39D-A22F-45C2-BE58-DC95B7F1EA86}&quot; pptId=&quot;711&quot; transitionDuration=&quot;0&quot;/&gt;&#10;    &lt;slide duration=&quot;85464&quot; id=&quot;{CB4F974A-3145-4324-A89F-AB661C8BA01A}&quot; pptId=&quot;606&quot; transitionDuration=&quot;0&quot;/&gt;&#10;    &lt;slide duration=&quot;52997&quot; id=&quot;{A42E5CB2-F908-4B3C-A325-0BFFB8B8D60C}&quot; pptId=&quot;712&quot; transitionDuration=&quot;0&quot;/&gt;&#10;    &lt;slide duration=&quot;30324&quot; id=&quot;{F2A22B06-8851-4FF3-BC46-16DC45869DCE}&quot; pptId=&quot;586&quot; transitionDuration=&quot;0&quot;/&gt;&#10;    &lt;slide duration=&quot;93305&quot; id=&quot;{E6022A10-280E-43C7-A5EB-A867F6694484}&quot; pptId=&quot;713&quot; transitionDuration=&quot;0&quot;/&gt;&#10;    &lt;slide duration=&quot;36322&quot; id=&quot;{B0FFE486-C53B-4890-9023-C7E87918F0B5}&quot; pptId=&quot;714&quot; transitionDuration=&quot;0&quot;/&gt;&#10;    &lt;slide duration=&quot;44945&quot; id=&quot;{FED45E72-8513-45E0-A888-F385C538D10E}&quot; pptId=&quot;716&quot; transitionDuration=&quot;0&quot;/&gt;&#10;    &lt;slide duration=&quot;36495&quot; id=&quot;{215F7336-0ABA-4F24-90B7-50634153B6D6}&quot; pptId=&quot;717&quot; transitionDuration=&quot;0&quot;/&gt;&#10;    &lt;slide duration=&quot;106800&quot; id=&quot;{99A38A3E-98DC-40BC-A17B-3089785F7128}&quot; pptId=&quot;718&quot; transitionDuration=&quot;0&quot;/&gt;&#10;    &lt;slide duration=&quot;33820&quot; id=&quot;{B0DB539A-5BAD-41D9-A1A2-59DFE0305897}&quot; pptId=&quot;722&quot; transitionDuration=&quot;0&quot;/&gt;&#10;    &lt;slide duration=&quot;43184&quot; id=&quot;{E40EECA4-DA34-4533-B09E-6EBF71C32E9B}&quot; pptId=&quot;720&quot; transitionDuration=&quot;0&quot;/&gt;&#10;    &lt;slide duration=&quot;70183&quot; id=&quot;{D2D3A518-F007-43A7-8F54-9E18BB6C302F}&quot; pptId=&quot;721&quot; transitionDuration=&quot;0&quot;/&gt;&#10;    &lt;slide duration=&quot;39586&quot; id=&quot;{B4B3D430-DDDA-40E2-871B-66201EB903B7}&quot; pptId=&quot;719&quot; transitionDuration=&quot;0&quot;/&gt;&#10;    &lt;slide duration=&quot;41035&quot; id=&quot;{DEED93F4-554F-4113-8EA9-E6AF70B04361}&quot; pptId=&quot;723&quot; transitionDuration=&quot;0&quot;/&gt;&#10;    &lt;slide duration=&quot;39545&quot; id=&quot;{87AA098D-54E5-4213-B154-3D0498D4860C}&quot; pptId=&quot;724&quot; transitionDuration=&quot;0&quot;/&gt;&#10;    &lt;slide duration=&quot;54795&quot; id=&quot;{C0763E83-97BA-4257-BB97-E6B1A05836FC}&quot; pptId=&quot;726&quot; transitionDuration=&quot;0&quot;/&gt;&#10;    &lt;slide duration=&quot;108235&quot; id=&quot;{E1515E0F-6EAE-4182-8CD1-99B8D5BA3088}&quot; pptId=&quot;725&quot; transitionDuration=&quot;0&quot;/&gt;&#10;    &lt;slide duration=&quot;60164&quot; id=&quot;{F3D43166-3D81-4070-8462-2CF33F788424}&quot; pptId=&quot;727&quot; transitionDuration=&quot;0&quot;/&gt;&#10;    &lt;slide duration=&quot;29605&quot; id=&quot;{D0B52A08-067E-4B14-BD66-DC01321CA691}&quot; pptId=&quot;728&quot; transitionDuration=&quot;0&quot;/&gt;&#10;    &lt;slide duration=&quot;75127&quot; id=&quot;{3A47B9FA-1EED-47C7-8BF7-E4A13071A7DD}&quot; pptId=&quot;729&quot; transitionDuration=&quot;0&quot;/&gt;&#10;    &lt;slide duration=&quot;58089&quot; id=&quot;{30656611-BC60-4DAA-B6D8-952D39012DF5}&quot; pptId=&quot;730&quot; transitionDuration=&quot;0&quot;/&gt;&#10;    &lt;slide duration=&quot;61728&quot; id=&quot;{F2ABF952-235F-44BC-BEC4-A24E829B0802}&quot; pptId=&quot;731&quot; transitionDuration=&quot;0&quot;/&gt;&#10;    &lt;slide duration=&quot;79713&quot; id=&quot;{A5612CDE-86D8-468C-8689-231007118BF7}&quot; pptId=&quot;732&quot; transitionDuration=&quot;0&quot;/&gt;&#10;    &lt;slide duration=&quot;84524&quot; id=&quot;{BEBC7935-5FDF-425D-9968-248F3DD64394}&quot; pptId=&quot;733&quot; transitionDuration=&quot;0&quot;/&gt;&#10;    &lt;slide duration=&quot;45215&quot; id=&quot;{E4E22334-82DE-4290-93F1-6C2FF590C7EE}&quot; pptId=&quot;734&quot; transitionDuration=&quot;0&quot;/&gt;&#10;    &lt;slide duration=&quot;43631&quot; id=&quot;{377A71CE-F930-4C12-ACBC-BC14156C8EDF}&quot; pptId=&quot;735&quot; transitionDuration=&quot;0&quot;/&gt;&#10;    &lt;slide duration=&quot;28566&quot; id=&quot;{703395D0-8649-4A01-A187-22CA173D9C24}&quot; pptId=&quot;736&quot; transitionDuration=&quot;0&quot;/&gt;&#10;    &lt;slide duration=&quot;6934&quot; id=&quot;{59836ACD-4800-4A98-8C28-AF304B1F90FA}&quot; pptId=&quot;737&quot; transitionDuration=&quot;0&quot;/&gt;&#10;    &lt;slide duration=&quot;78342&quot; id=&quot;{CAD9567C-47FE-4D69-A833-C8B1084B3ED6}&quot; pptId=&quot;738&quot; transitionDuration=&quot;0&quot;/&gt;&#10;    &lt;slide duration=&quot;71237&quot; id=&quot;{A8CD32E5-1F3E-45CD-AEAA-1887266A4522}&quot; pptId=&quot;739&quot; transitionDuration=&quot;0&quot;/&gt;&#10;    &lt;slide duration=&quot;38194&quot; id=&quot;{B0969348-007D-40FE-BFC1-58DC3A2DF0BB}&quot; pptId=&quot;740&quot; transitionDuration=&quot;0&quot;/&gt;&#10;    &lt;slide duration=&quot;149890&quot; id=&quot;{AD2AAE09-2BEA-4A2E-8230-DB386C8632B7}&quot; pptId=&quot;741&quot; transitionDuration=&quot;0&quot;/&gt;&#10;    &lt;slide duration=&quot;64324&quot; id=&quot;{805AF534-758F-408E-A556-A9528F86837D}&quot; pptId=&quot;744&quot; transitionDuration=&quot;0&quot;/&gt;&#10;    &lt;slide duration=&quot;44745&quot; id=&quot;{9C35031E-74D7-4C54-B67D-4E5A8BE7BFF1}&quot; pptId=&quot;743&quot; transitionDuration=&quot;0&quot;/&gt;&#10;    &lt;slide duration=&quot;71331&quot; id=&quot;{18AEBECB-2188-449E-A451-ABC866201C25}&quot; pptId=&quot;742&quot; transitionDuration=&quot;0&quot;/&gt;&#10;    &lt;slide duration=&quot;21148&quot; id=&quot;{90F97D4D-4218-4374-B27F-67D59E14005B}&quot; pptId=&quot;745&quot; transitionDuration=&quot;0&quot;/&gt;&#10;    &lt;slide duration=&quot;35788&quot; id=&quot;{D393B157-A08A-4C6A-823E-E54D385EEF43}&quot; pptId=&quot;746&quot; transitionDuration=&quot;0&quot;/&gt;&#10;    &lt;slide duration=&quot;43141&quot; id=&quot;{EF9871DB-2621-4D91-BA72-B7C038356960}&quot; pptId=&quot;747&quot; transitionDuration=&quot;0&quot;/&gt;&#10;    &lt;slide duration=&quot;24061&quot; id=&quot;{3FFFF6B6-BB2F-4E27-BD9E-71F243E70863}&quot; pptId=&quot;748&quot; transitionDuration=&quot;0&quot;/&gt;&#10;    &lt;slide duration=&quot;115309&quot; id=&quot;{DE0946D6-0F52-4D7D-AD55-0A4E9725F38F}&quot; pptId=&quot;654&quot; transitionDuration=&quot;0&quot;/&gt;&#10;    &lt;slide duration=&quot;17297&quot; id=&quot;{3531CCD5-23E6-4FCF-9A3A-5262A4665CBC}&quot; pptId=&quot;749&quot; transitionDuration=&quot;0&quot;/&gt;&#10;    &lt;slide duration=&quot;65273&quot; id=&quot;{F2F3249C-5AFB-43C4-BD42-5D25D30C3F56}&quot; pptId=&quot;750&quot; transitionDuration=&quot;0&quot;/&gt;&#10;    &lt;slide duration=&quot;54694&quot; id=&quot;{C9A967C8-617E-44F3-A31A-63CC9B6B9016}&quot; pptId=&quot;751&quot; transitionDuration=&quot;0&quot;/&gt;&#10;    &lt;slide duration=&quot;19973&quot; id=&quot;{50B3B41B-7086-40DD-9476-7229070DB8BF}&quot; pptId=&quot;752&quot; transitionDuration=&quot;0&quot;/&gt;&#10;    &lt;slide duration=&quot;13715&quot; id=&quot;{EC0E501F-243D-481C-803A-13AB6B89C6FD}&quot; pptId=&quot;753&quot; transitionDuration=&quot;0&quot;/&gt;&#10;    &lt;slide duration=&quot;80391&quot; id=&quot;{3D58BF97-6173-441A-8536-C2AC0E93B796}&quot; pptId=&quot;754&quot; transitionDuration=&quot;0&quot;/&gt;&#10;    &lt;slide duration=&quot;92335&quot; id=&quot;{A0502827-47C8-4ADA-A831-65B218C42591}&quot; pptId=&quot;755&quot; transitionDuration=&quot;0&quot;/&gt;&#10;    &lt;slide duration=&quot;9016&quot; id=&quot;{137B7565-4158-45BA-86AB-B0C5237F7205}&quot; pptId=&quot;701&quot; transitionDuration=&quot;0&quot;/&gt;&#10;    &lt;slide duration=&quot;25543&quot; id=&quot;{5745ACC1-C2AE-4F68-BE89-BC3EBE2563A1}&quot; pptId=&quot;756&quot; transitionDuration=&quot;0&quot;/&gt;&#10;    &lt;slide duration=&quot;44535&quot; id=&quot;{2A00F1F9-9AAB-4789-84C7-184188FE88C3}&quot; pptId=&quot;757&quot; transitionDuration=&quot;0&quot;/&gt;&#10;    &lt;slide duration=&quot;34976&quot; id=&quot;{8A693051-1D4C-481E-9329-1AF127685107}&quot; pptId=&quot;758&quot; transitionDuration=&quot;0&quot;/&gt;&#10;    &lt;slide duration=&quot;8834&quot; id=&quot;{29EC6B48-A46B-401B-BD2F-B95CB2FE2F94}&quot; pptId=&quot;759&quot; transitionDuration=&quot;0&quot;/&gt;&#10;    &lt;slide duration=&quot;18135&quot; id=&quot;{ABD43062-9ECA-439C-A3BA-38EEBA0611D1}&quot; pptId=&quot;761&quot; transitionDuration=&quot;0&quot;/&gt;&#10;    &lt;slide duration=&quot;10387&quot; id=&quot;{CA082385-F5E9-478E-B3EF-06091D28BAAB}&quot; pptId=&quot;762&quot; transitionDuration=&quot;0&quot;/&gt;&#10;    &lt;slide duration=&quot;45113&quot; id=&quot;{A09610F4-E3A3-4581-854D-8F6820407E4E}&quot; pptId=&quot;763&quot; transitionDuration=&quot;0&quot;/&gt;&#10;    &lt;slide duration=&quot;13107&quot; id=&quot;{F14BBFF1-28AB-4388-9C6C-8D3889716A49}&quot; pptId=&quot;764&quot; transitionDuration=&quot;0&quot;/&gt;&#10;    &lt;slide duration=&quot;11113&quot; id=&quot;{83D82607-B5B6-4583-8C28-95FFCC464FBB}&quot; pptId=&quot;795&quot; transitionDuration=&quot;0&quot;/&gt;&#10;    &lt;slide duration=&quot;21835&quot; id=&quot;{400A9E5A-8985-47F9-915E-DCC0EE24D602}&quot; pptId=&quot;765&quot; transitionDuration=&quot;0&quot;/&gt;&#10;    &lt;slide duration=&quot;38777&quot; id=&quot;{D50C2D1F-4CA4-4457-A767-AE576B04CA40}&quot; pptId=&quot;766&quot; transitionDuration=&quot;0&quot;/&gt;&#10;    &lt;slide duration=&quot;104852&quot; id=&quot;{31F071C6-56D8-4E78-97CA-44088996D05D}&quot; pptId=&quot;767&quot; transitionDuration=&quot;0&quot;/&gt;&#10;    &lt;slide duration=&quot;68989&quot; id=&quot;{3136C4F4-EF13-4D7A-B3B9-95FE4E9D6878}&quot; pptId=&quot;768&quot; transitionDuration=&quot;0&quot;/&gt;&#10;    &lt;slide duration=&quot;51989&quot; id=&quot;{DAE3BC75-BFFE-4365-9773-36F6ED4F6B5C}&quot; pptId=&quot;769&quot; transitionDuration=&quot;0&quot;/&gt;&#10;    &lt;slide duration=&quot;29362&quot; id=&quot;{AA642D9A-E76A-4DA0-B7E1-B00B484F9AD7}&quot; pptId=&quot;770&quot; transitionDuration=&quot;0&quot;/&gt;&#10;    &lt;slide duration=&quot;117564&quot; id=&quot;{FA5E82D4-71A8-4AAD-95C4-085E0019D355}&quot; pptId=&quot;771&quot; transitionDuration=&quot;0&quot;/&gt;&#10;    &lt;slide duration=&quot;39100&quot; id=&quot;{67FF8214-A494-4991-8254-EA5F82E6B981}&quot; pptId=&quot;772&quot; transitionDuration=&quot;0&quot;/&gt;&#10;    &lt;slide duration=&quot;136850&quot; id=&quot;{E93E7875-2D8B-4034-A7B8-A258387D1ED8}&quot; pptId=&quot;773&quot; transitionDuration=&quot;0&quot;/&gt;&#10;    &lt;slide duration=&quot;148429&quot; id=&quot;{56224CBC-1B5A-4134-B30B-8F376E4B7750}&quot; pptId=&quot;774&quot; transitionDuration=&quot;0&quot;/&gt;&#10;    &lt;slide duration=&quot;27351&quot; id=&quot;{FDF5462A-55C8-4F6F-87CE-CA272B479907}&quot; pptId=&quot;775&quot; transitionDuration=&quot;0&quot;/&gt;&#10;    &lt;slide duration=&quot;64065&quot; id=&quot;{2A4611A3-9C49-44F7-A6AA-A619A627D4EC}&quot; pptId=&quot;776&quot; transitionDuration=&quot;0&quot;/&gt;&#10;    &lt;slide duration=&quot;33350&quot; id=&quot;{38BF6488-F672-45ED-A2CA-CF9C99F0FC1E}&quot; pptId=&quot;777&quot; transitionDuration=&quot;0&quot;/&gt;&#10;    &lt;slide duration=&quot;34832&quot; id=&quot;{1C8E798B-27FF-4192-B870-D512861A4963}&quot; pptId=&quot;778&quot; transitionDuration=&quot;0&quot;/&gt;&#10;    &lt;slide duration=&quot;24313&quot; id=&quot;{C31E8989-3E23-4058-8CBC-9E11EF5A99AA}&quot; pptId=&quot;781&quot; transitionDuration=&quot;0&quot;/&gt;&#10;    &lt;slide duration=&quot;47533&quot; id=&quot;{FE801C83-D4C3-456A-8ED0-7428CE871FBE}&quot; pptId=&quot;780&quot; transitionDuration=&quot;0&quot;/&gt;&#10;    &lt;slide duration=&quot;59828&quot; id=&quot;{A6371792-0038-45DB-A385-35DA2D9A4E4E}&quot; pptId=&quot;779&quot; transitionDuration=&quot;0&quot;/&gt;&#10;    &lt;slide duration=&quot;136064&quot; id=&quot;{35F9367D-D878-4BBF-B107-3DB50EA9065C}&quot; pptId=&quot;782&quot; transitionDuration=&quot;0&quot;/&gt;&#10;    &lt;slide duration=&quot;18326&quot; id=&quot;{17BBD77D-7CFB-41F7-8813-392E691C9E07}&quot; pptId=&quot;785&quot; transitionDuration=&quot;0&quot;/&gt;&#10;    &lt;slide duration=&quot;62472&quot; id=&quot;{138A8FB7-6D14-4C4B-ACF5-F2A6786EF9A4}&quot; pptId=&quot;784&quot; transitionDuration=&quot;0&quot;/&gt;&#10;    &lt;slide duration=&quot;27242&quot; id=&quot;{929FAEF7-C13F-437B-9595-F4220A51C586}&quot; pptId=&quot;783&quot; transitionDuration=&quot;0&quot;/&gt;&#10;    &lt;slide duration=&quot;64046&quot; id=&quot;{BC1D15BC-67B0-4E33-B438-3659C1B1CB1C}&quot; pptId=&quot;788&quot; transitionDuration=&quot;0&quot;/&gt;&#10;    &lt;slide duration=&quot;56486&quot; id=&quot;{23D2F3F5-54A6-4C3C-9EF9-2B9F8746AD03}&quot; pptId=&quot;789&quot; transitionDuration=&quot;0&quot;/&gt;&#10;    &lt;slide duration=&quot;30278&quot; id=&quot;{7E6EA165-4498-4795-AB0A-15DF0534C7C4}&quot; pptId=&quot;790&quot; transitionDuration=&quot;0&quot;/&gt;&#10;    &lt;slide duration=&quot;66921&quot; id=&quot;{49880C2F-FB82-4B37-A361-78677531016D}&quot; pptId=&quot;791&quot; transitionDuration=&quot;0&quot;/&gt;&#10;    &lt;slide duration=&quot;44501&quot; id=&quot;{082A976D-C169-40D9-B5D2-A1D74B97B809}&quot; pptId=&quot;792&quot; transitionDuration=&quot;0&quot;/&gt;&#10;    &lt;slide duration=&quot;71608&quot; id=&quot;{888BE1E5-129B-4263-BE1A-9BA1CF1CB7C5}&quot; pptId=&quot;793&quot; transitionDuration=&quot;0&quot;/&gt;&#10;    &lt;slide duration=&quot;11523&quot; id=&quot;{CA0EF224-EF8E-4A79-B63C-E98864C1DEE5}&quot; pptId=&quot;796&quot; transitionDuration=&quot;0&quot;/&gt;&#10;    &lt;slide duration=&quot;8740&quot; id=&quot;{91A2220A-71AA-49B4-BB63-1E98041E2D88}&quot; pptId=&quot;794&quot; transitionDuration=&quot;0&quot;/&gt;&#10;  &lt;/slides&gt;&#10;&#10;  &lt;narration&gt;&#10;    &lt;audioTracks&gt;&#10;      &lt;audioTrack duration=&quot;5318916&quot; muted=&quot;false&quot; slideId=&quot;{EE4A1647-4E6D-4EAB-9365-6D9B868DAB38}&quot; startTime=&quot;0&quot; stepIndex=&quot;0&quot; volume=&quot;1&quot;&gt;&#10;        &lt;file modifyTime=&quot;2012-06-13T14:59:35&quot; size=&quot;85102657&quot;&gt;&#10;          &lt;path full=&quot;C:\Users\Susie\Documents\_design\Cardell Media\How to Double Your Online Sales Webinar\Double Your Online Sales\audio\Seminar Five (2).mp3&quot; relative=&quot;..\..\How to Double Your Online Sales Webinar\Double Your Online Sales\audio\Seminar Five (2).mp3&quot; resource=&quot;Seminar Five (2).mp3&quot;/&gt;&#10;        &lt;/file&gt;&#10;        &lt;audio channels=&quot;1&quot; sampleRate=&quot;44100&quot;/&gt;&#10;      &lt;/audioTrack&gt;&#10;    &lt;/audioTracks&gt;&#10;  &lt;/narration&gt;&#10;&#10;&lt;/presentation&gt;&#10;"/>
  <p:tag name="GENSWF_OUTPUT_FILE_NAME" val="seminar5"/>
  <p:tag name="ISPRING_RESOURCE_PATHS_HASH_2" val="90b97f4268ef473cfe517fb7aa18be5fb8e73bbf"/>
  <p:tag name="ISPRING_RESOURCE_PATHS_HASH_PRESENTER" val="a81414cae4f254281bf05621ec89ffb5148d5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57D22DDD-CF8D-4D3D-A37D-1391D420AF35}"/>
  <p:tag name="GENSWF_ADVANCE_TIME" val="129.143"/>
  <p:tag name="TIMING" val=""/>
  <p:tag name="ISPRING_CUSTOM_TIMING_USED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06176DD4-46E8-44D0-9D32-ED12F59F2930}"/>
  <p:tag name="GENSWF_ADVANCE_TIME" val="93.989"/>
  <p:tag name="TIMING" val=""/>
  <p:tag name="ISPRING_CUSTOM_TIMING_USED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06176DD4-46E8-44D0-9D32-ED12F59F2930}"/>
  <p:tag name="GENSWF_ADVANCE_TIME" val="93.989"/>
  <p:tag name="TIMING" val=""/>
  <p:tag name="ISPRING_CUSTOM_TIMING_USED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F7EB7B98-57C8-4652-9A77-CBE2AB52100B}"/>
  <p:tag name="GENSWF_ADVANCE_TIME" val="11.646"/>
  <p:tag name="TIMING" val="|1.961"/>
  <p:tag name="ISPRING_CUSTOM_TIMING_USED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34804</TotalTime>
  <Words>1252</Words>
  <Application>Microsoft Office PowerPoint</Application>
  <PresentationFormat>On-screen Show (16:9)</PresentationFormat>
  <Paragraphs>243</Paragraphs>
  <Slides>69</Slides>
  <Notes>57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7" baseType="lpstr">
      <vt:lpstr>Arial</vt:lpstr>
      <vt:lpstr>Arial Black</vt:lpstr>
      <vt:lpstr>Calibri</vt:lpstr>
      <vt:lpstr>Courier New</vt:lpstr>
      <vt:lpstr>LucidaGrande</vt:lpstr>
      <vt:lpstr>Wingdings</vt:lpstr>
      <vt:lpstr>Wingdings 2</vt:lpstr>
      <vt:lpstr>Essential</vt:lpstr>
      <vt:lpstr>PowerPoint Presentation</vt:lpstr>
      <vt:lpstr>PowerPoint Presentation</vt:lpstr>
      <vt:lpstr>PowerPoint Presentation</vt:lpstr>
      <vt:lpstr>GOOGLE Mobile Facts</vt:lpstr>
      <vt:lpstr>GOOGLE Mobile Facts</vt:lpstr>
      <vt:lpstr>GOOGLE ADWORDS</vt:lpstr>
      <vt:lpstr>Mobile bid adjustments</vt:lpstr>
      <vt:lpstr>Mobile bid adjustments</vt:lpstr>
      <vt:lpstr>Mobile bid adjustments</vt:lpstr>
      <vt:lpstr>Mobile bid adjustments</vt:lpstr>
      <vt:lpstr>Mobile bid adjustments</vt:lpstr>
      <vt:lpstr>GOOGLE’S MOBILEGEDDON</vt:lpstr>
      <vt:lpstr>MOBILEGEDDON</vt:lpstr>
      <vt:lpstr>What is ‘mobile friendly’?</vt:lpstr>
      <vt:lpstr>What is ‘mobile friendly’?</vt:lpstr>
      <vt:lpstr>What is ‘mobile friendly’?</vt:lpstr>
      <vt:lpstr>How to Make Your Website Mobile Friendly</vt:lpstr>
      <vt:lpstr>Option one: ‘Responsive websites’</vt:lpstr>
      <vt:lpstr>Option one: ‘Responsive websites’</vt:lpstr>
      <vt:lpstr>Option one: ‘Responsive websites’</vt:lpstr>
      <vt:lpstr>Option two: ‘Mobile websites’</vt:lpstr>
      <vt:lpstr>Option two: ‘Mobile websites’</vt:lpstr>
      <vt:lpstr>Option two: ‘Mobile websites’</vt:lpstr>
      <vt:lpstr>RESPONSIVE vs. MOBILE:  The Difference</vt:lpstr>
      <vt:lpstr>RESPONSIVE vs. MOBILE:  The Difference</vt:lpstr>
      <vt:lpstr>RESPONSIVE vs. MOBILE:  The Difference</vt:lpstr>
      <vt:lpstr>Landing Pages</vt:lpstr>
      <vt:lpstr>Your Landing Pages</vt:lpstr>
      <vt:lpstr>Remarketing</vt:lpstr>
      <vt:lpstr>PowerPoint Presentation</vt:lpstr>
      <vt:lpstr>PowerPoint Presentation</vt:lpstr>
      <vt:lpstr>PowerPoint Presentation</vt:lpstr>
      <vt:lpstr>Why Remarketing  is a Must</vt:lpstr>
      <vt:lpstr>Why Remarketing?</vt:lpstr>
      <vt:lpstr>Why Remarketing?</vt:lpstr>
      <vt:lpstr>Why Remarketing?</vt:lpstr>
      <vt:lpstr>Why Remarketing?</vt:lpstr>
      <vt:lpstr>Why Remarketing?</vt:lpstr>
      <vt:lpstr>Why Remarketing?</vt:lpstr>
      <vt:lpstr>PowerPoint Presentation</vt:lpstr>
      <vt:lpstr>How to Set Up Your Remarketing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How to Set Up Your Campaign</vt:lpstr>
      <vt:lpstr>MAIN COURSE PAGE AND MEMBERS’ PRIVATE GROUP</vt:lpstr>
      <vt:lpstr>Recommended Reading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</dc:title>
  <dc:creator>Chris</dc:creator>
  <cp:lastModifiedBy>Chris Cardell</cp:lastModifiedBy>
  <cp:revision>714</cp:revision>
  <cp:lastPrinted>2013-06-10T20:54:22Z</cp:lastPrinted>
  <dcterms:created xsi:type="dcterms:W3CDTF">2010-07-13T20:32:25Z</dcterms:created>
  <dcterms:modified xsi:type="dcterms:W3CDTF">2015-07-27T09:13:33Z</dcterms:modified>
</cp:coreProperties>
</file>